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5"/>
  </p:notesMasterIdLst>
  <p:sldIdLst>
    <p:sldId id="257" r:id="rId2"/>
    <p:sldId id="655" r:id="rId3"/>
    <p:sldId id="566" r:id="rId4"/>
    <p:sldId id="567" r:id="rId5"/>
    <p:sldId id="568" r:id="rId6"/>
    <p:sldId id="569" r:id="rId7"/>
    <p:sldId id="570" r:id="rId8"/>
    <p:sldId id="571" r:id="rId9"/>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86" r:id="rId24"/>
    <p:sldId id="587" r:id="rId25"/>
    <p:sldId id="588" r:id="rId26"/>
    <p:sldId id="656" r:id="rId27"/>
    <p:sldId id="657" r:id="rId28"/>
    <p:sldId id="658" r:id="rId29"/>
    <p:sldId id="659" r:id="rId30"/>
    <p:sldId id="660" r:id="rId31"/>
    <p:sldId id="661" r:id="rId32"/>
    <p:sldId id="594" r:id="rId33"/>
    <p:sldId id="595" r:id="rId34"/>
    <p:sldId id="596" r:id="rId35"/>
    <p:sldId id="597" r:id="rId36"/>
    <p:sldId id="662" r:id="rId37"/>
    <p:sldId id="599" r:id="rId38"/>
    <p:sldId id="600" r:id="rId39"/>
    <p:sldId id="601" r:id="rId40"/>
    <p:sldId id="602" r:id="rId41"/>
    <p:sldId id="603" r:id="rId42"/>
    <p:sldId id="663" r:id="rId43"/>
    <p:sldId id="604" r:id="rId44"/>
    <p:sldId id="605" r:id="rId45"/>
    <p:sldId id="606" r:id="rId46"/>
    <p:sldId id="607" r:id="rId47"/>
    <p:sldId id="608" r:id="rId48"/>
    <p:sldId id="609" r:id="rId49"/>
    <p:sldId id="610" r:id="rId50"/>
    <p:sldId id="611" r:id="rId51"/>
    <p:sldId id="612" r:id="rId52"/>
    <p:sldId id="613" r:id="rId53"/>
    <p:sldId id="614" r:id="rId54"/>
    <p:sldId id="615" r:id="rId55"/>
    <p:sldId id="616" r:id="rId56"/>
    <p:sldId id="617" r:id="rId57"/>
    <p:sldId id="618" r:id="rId58"/>
    <p:sldId id="619" r:id="rId59"/>
    <p:sldId id="620" r:id="rId60"/>
    <p:sldId id="621" r:id="rId61"/>
    <p:sldId id="622" r:id="rId62"/>
    <p:sldId id="623" r:id="rId63"/>
    <p:sldId id="624" r:id="rId64"/>
    <p:sldId id="625" r:id="rId65"/>
    <p:sldId id="626" r:id="rId66"/>
    <p:sldId id="627" r:id="rId67"/>
    <p:sldId id="628" r:id="rId68"/>
    <p:sldId id="629" r:id="rId69"/>
    <p:sldId id="630" r:id="rId70"/>
    <p:sldId id="664" r:id="rId71"/>
    <p:sldId id="632" r:id="rId72"/>
    <p:sldId id="633" r:id="rId73"/>
    <p:sldId id="634" r:id="rId74"/>
    <p:sldId id="635" r:id="rId75"/>
    <p:sldId id="636" r:id="rId76"/>
    <p:sldId id="637" r:id="rId77"/>
    <p:sldId id="638" r:id="rId78"/>
    <p:sldId id="639" r:id="rId79"/>
    <p:sldId id="640" r:id="rId80"/>
    <p:sldId id="641" r:id="rId81"/>
    <p:sldId id="642" r:id="rId82"/>
    <p:sldId id="643" r:id="rId83"/>
    <p:sldId id="644" r:id="rId84"/>
    <p:sldId id="645" r:id="rId85"/>
    <p:sldId id="646" r:id="rId86"/>
    <p:sldId id="647" r:id="rId87"/>
    <p:sldId id="648" r:id="rId88"/>
    <p:sldId id="649" r:id="rId89"/>
    <p:sldId id="650" r:id="rId90"/>
    <p:sldId id="651" r:id="rId91"/>
    <p:sldId id="652" r:id="rId92"/>
    <p:sldId id="653" r:id="rId93"/>
    <p:sldId id="654" r:id="rId9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3F"/>
    <a:srgbClr val="F6D5A8"/>
    <a:srgbClr val="BBE0E3"/>
    <a:srgbClr val="FF0000"/>
    <a:srgbClr val="E59C00"/>
    <a:srgbClr val="000D26"/>
    <a:srgbClr val="D5C139"/>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104" d="100"/>
          <a:sy n="104" d="100"/>
        </p:scale>
        <p:origin x="4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19/09/2014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9075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4E42CB9-FEF2-4BC4-9A50-E4CE6F786CE0}" type="slidenum">
              <a:rPr lang="en-US" altLang="en-US" sz="1200" b="0"/>
              <a:pPr eaLnBrk="1" hangingPunct="1"/>
              <a:t>14</a:t>
            </a:fld>
            <a:endParaRPr lang="en-US" altLang="en-US" sz="1200" b="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3287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A5664CC-77B8-45E1-ABD3-EF99B73A6998}" type="slidenum">
              <a:rPr lang="en-US" altLang="en-US" sz="1200" b="0"/>
              <a:pPr eaLnBrk="1" hangingPunct="1"/>
              <a:t>16</a:t>
            </a:fld>
            <a:endParaRPr lang="en-US" altLang="en-US" sz="1200" b="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5773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18</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67258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F9599FB-FE74-4E8C-8ABD-97654B3FFED8}" type="slidenum">
              <a:rPr lang="en-US" altLang="en-US" sz="1200" b="0"/>
              <a:pPr eaLnBrk="1" hangingPunct="1"/>
              <a:t>19</a:t>
            </a:fld>
            <a:endParaRPr lang="en-US" altLang="en-US" sz="1200" b="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774071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D1B2DC4-15F5-4049-A286-BCBFFF62A5D7}" type="slidenum">
              <a:rPr lang="en-US" altLang="en-US" sz="1200" b="0"/>
              <a:pPr eaLnBrk="1" hangingPunct="1"/>
              <a:t>20</a:t>
            </a:fld>
            <a:endParaRPr lang="en-US" altLang="en-US" sz="1200" b="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3504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137900C-FA14-4CF8-B5B8-DB753F4C6AB5}" type="slidenum">
              <a:rPr lang="en-US" altLang="en-US" sz="1200" b="0"/>
              <a:pPr eaLnBrk="1" hangingPunct="1"/>
              <a:t>21</a:t>
            </a:fld>
            <a:endParaRPr lang="en-US" altLang="en-US" sz="1200" b="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35105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B80ADB-6E9C-40AE-B158-1E0577B341B3}" type="slidenum">
              <a:rPr lang="en-US" altLang="en-US" sz="1200" b="0"/>
              <a:pPr eaLnBrk="1" hangingPunct="1"/>
              <a:t>22</a:t>
            </a:fld>
            <a:endParaRPr lang="en-US" altLang="en-US" sz="1200" b="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46213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68B5C61-C8EE-4200-A8EA-E99F4CE02243}" type="slidenum">
              <a:rPr lang="en-US" altLang="en-US" sz="1200" b="0"/>
              <a:pPr eaLnBrk="1" hangingPunct="1"/>
              <a:t>23</a:t>
            </a:fld>
            <a:endParaRPr lang="en-US" altLang="en-US" sz="1200" b="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06279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20050C8-750A-4F21-8704-5C11AF5060BF}" type="slidenum">
              <a:rPr lang="en-US" altLang="en-US" sz="1200" b="0"/>
              <a:pPr eaLnBrk="1" hangingPunct="1"/>
              <a:t>24</a:t>
            </a:fld>
            <a:endParaRPr lang="en-US" altLang="en-US" sz="1200" b="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543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AB213E1-89AF-42A8-9173-FA08F62872AD}" type="slidenum">
              <a:rPr lang="en-US" altLang="en-US" sz="1200" b="0"/>
              <a:pPr eaLnBrk="1" hangingPunct="1"/>
              <a:t>25</a:t>
            </a:fld>
            <a:endParaRPr lang="en-US" altLang="en-US" sz="1200" b="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1556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BEABB69-9D76-4D0A-AD57-F2537EE99BEC}" type="slidenum">
              <a:rPr lang="en-US" altLang="en-US" sz="1200" b="0"/>
              <a:pPr eaLnBrk="1" hangingPunct="1"/>
              <a:t>3</a:t>
            </a:fld>
            <a:endParaRPr lang="en-US" altLang="en-US" sz="1200" b="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9998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26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234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27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1399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28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5628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29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6314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30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6290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3DC634C-875C-48A1-880A-C0045C31B29D}" type="slidenum">
              <a:rPr lang="en-US" altLang="en-US" sz="1200" b="0"/>
              <a:pPr eaLnBrk="1" hangingPunct="1"/>
              <a:t>32</a:t>
            </a:fld>
            <a:endParaRPr lang="en-US" altLang="en-US" sz="1200" b="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66957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8D3C62B-2C5F-414C-924C-6B9F73C0EBD8}" type="slidenum">
              <a:rPr lang="en-US" altLang="en-US" sz="1200" b="0"/>
              <a:pPr eaLnBrk="1" hangingPunct="1"/>
              <a:t>33</a:t>
            </a:fld>
            <a:endParaRPr lang="en-US" altLang="en-US" sz="1200" b="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87825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D9E1915-6BC3-4AAC-8282-FA3D37C34B3F}" type="slidenum">
              <a:rPr lang="en-US" altLang="en-US" sz="1200" b="0"/>
              <a:pPr eaLnBrk="1" hangingPunct="1"/>
              <a:t>34</a:t>
            </a:fld>
            <a:endParaRPr lang="en-US" altLang="en-US" sz="1200" b="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4147715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89CB932-B089-43A2-85F2-754F81449A4C}" type="slidenum">
              <a:rPr lang="en-US" altLang="en-US" sz="1200" b="0"/>
              <a:pPr eaLnBrk="1" hangingPunct="1"/>
              <a:t>45</a:t>
            </a:fld>
            <a:endParaRPr lang="en-US" altLang="en-US" sz="1200" b="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5875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16BC023-384A-499B-B694-C959200EC7DB}" type="slidenum">
              <a:rPr lang="en-US" altLang="en-US" sz="1200" b="0"/>
              <a:pPr eaLnBrk="1" hangingPunct="1"/>
              <a:t>46</a:t>
            </a:fld>
            <a:endParaRPr lang="en-US" altLang="en-US" sz="1200" b="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5812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14943A7-6F47-4D13-9E2D-BF6B300DB870}" type="slidenum">
              <a:rPr lang="en-US" altLang="en-US" sz="1200" b="0"/>
              <a:pPr eaLnBrk="1" hangingPunct="1"/>
              <a:t>4</a:t>
            </a:fld>
            <a:endParaRPr lang="en-US" altLang="en-US" sz="1200" b="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45291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DF2515A-AA7F-48FE-936E-2AD33F1BB777}" type="slidenum">
              <a:rPr lang="en-US" altLang="en-US" sz="1200" b="0"/>
              <a:pPr eaLnBrk="1" hangingPunct="1"/>
              <a:t>47</a:t>
            </a:fld>
            <a:endParaRPr lang="en-US" altLang="en-US" sz="1200" b="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37854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16FD51A-A637-49FC-ACA5-9EDB3961AE5E}" type="slidenum">
              <a:rPr lang="en-US" altLang="en-US" sz="1200" b="0"/>
              <a:pPr eaLnBrk="1" hangingPunct="1"/>
              <a:t>48</a:t>
            </a:fld>
            <a:endParaRPr lang="en-US" altLang="en-US" sz="1200" b="0"/>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42248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9F15A10-A6EA-434E-8B5C-297E064BACC9}" type="slidenum">
              <a:rPr lang="en-US" altLang="en-US" sz="1200" b="0"/>
              <a:pPr eaLnBrk="1" hangingPunct="1"/>
              <a:t>49</a:t>
            </a:fld>
            <a:endParaRPr lang="en-US" altLang="en-US" sz="1200" b="0"/>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21797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5A825ED-279D-4C42-9737-B13E7B00E28D}" type="slidenum">
              <a:rPr lang="en-US" altLang="en-US" sz="1200" b="0"/>
              <a:pPr eaLnBrk="1" hangingPunct="1"/>
              <a:t>50</a:t>
            </a:fld>
            <a:endParaRPr lang="en-US" altLang="en-US" sz="1200" b="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92290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8FF173A-DC24-4A6D-90F3-18A7A2382F56}" type="slidenum">
              <a:rPr lang="en-US" altLang="en-US" sz="1200" b="0"/>
              <a:pPr eaLnBrk="1" hangingPunct="1"/>
              <a:t>51</a:t>
            </a:fld>
            <a:endParaRPr lang="en-US" altLang="en-US" sz="1200" b="0"/>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87964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9B0BCD0-AA81-4F54-8B84-629F5E201641}" type="slidenum">
              <a:rPr lang="en-US" altLang="en-US" sz="1200" b="0"/>
              <a:pPr eaLnBrk="1" hangingPunct="1"/>
              <a:t>52</a:t>
            </a:fld>
            <a:endParaRPr lang="en-US" altLang="en-US" sz="1200" b="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47948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4141B22-F20E-45E2-AD17-948187F40321}" type="slidenum">
              <a:rPr lang="en-US" altLang="en-US" sz="1200" b="0"/>
              <a:pPr eaLnBrk="1" hangingPunct="1"/>
              <a:t>53</a:t>
            </a:fld>
            <a:endParaRPr lang="en-US" altLang="en-US" sz="1200" b="0"/>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40363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AF29A32-523E-4E6B-AFA9-92D563DF22C8}" type="slidenum">
              <a:rPr lang="en-US" altLang="en-US" sz="1200" b="0"/>
              <a:pPr eaLnBrk="1" hangingPunct="1"/>
              <a:t>55</a:t>
            </a:fld>
            <a:endParaRPr lang="en-US" altLang="en-US" sz="1200" b="0"/>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73995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4D47512-0D3E-46A4-88E2-05320641E997}" type="slidenum">
              <a:rPr lang="en-US" altLang="en-US" sz="1200" b="0"/>
              <a:pPr eaLnBrk="1" hangingPunct="1"/>
              <a:t>56</a:t>
            </a:fld>
            <a:endParaRPr lang="en-US" altLang="en-US" sz="1200" b="0"/>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27396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C54BDC8-DBC7-4949-AB14-707964BC063F}" type="slidenum">
              <a:rPr lang="en-US" altLang="en-US" sz="1200" b="0"/>
              <a:pPr eaLnBrk="1" hangingPunct="1"/>
              <a:t>57</a:t>
            </a:fld>
            <a:endParaRPr lang="en-US" altLang="en-US" sz="1200" b="0"/>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7780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D81C0CE-5462-41A4-B5C9-AECC0E71D8D3}" type="slidenum">
              <a:rPr lang="en-US" altLang="en-US" sz="1200" b="0"/>
              <a:pPr eaLnBrk="1" hangingPunct="1"/>
              <a:t>5</a:t>
            </a:fld>
            <a:endParaRPr lang="en-US" altLang="en-US" sz="1200" b="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9544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9D5AB6-890A-405D-9055-FADF0AAD69FC}" type="slidenum">
              <a:rPr lang="en-US" altLang="en-US" sz="1200" b="0"/>
              <a:pPr eaLnBrk="1" hangingPunct="1"/>
              <a:t>58</a:t>
            </a:fld>
            <a:endParaRPr lang="en-US" altLang="en-US" sz="1200" b="0"/>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78342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FCA009E-083F-4D4C-A3F4-D3B2351F2934}" type="slidenum">
              <a:rPr lang="en-US" altLang="en-US" sz="1200" b="0"/>
              <a:pPr eaLnBrk="1" hangingPunct="1"/>
              <a:t>59</a:t>
            </a:fld>
            <a:endParaRPr lang="en-US" altLang="en-US" sz="1200" b="0"/>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55095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84FF5B0-37F0-45E3-B39B-71FC1F6A9516}" type="slidenum">
              <a:rPr lang="en-US" altLang="en-US" sz="1200" b="0"/>
              <a:pPr eaLnBrk="1" hangingPunct="1"/>
              <a:t>60</a:t>
            </a:fld>
            <a:endParaRPr lang="en-US" altLang="en-US" sz="1200" b="0"/>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61142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382DD2-08F6-4C04-8B89-222A554EBC11}" type="slidenum">
              <a:rPr lang="en-US" altLang="en-US" sz="1200" b="0"/>
              <a:pPr eaLnBrk="1" hangingPunct="1"/>
              <a:t>61</a:t>
            </a:fld>
            <a:endParaRPr lang="en-US" altLang="en-US" sz="1200" b="0"/>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22539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8CA6879-52CD-401F-B95E-300D922DA269}" type="slidenum">
              <a:rPr lang="en-US" altLang="en-US" sz="1200" b="0"/>
              <a:pPr eaLnBrk="1" hangingPunct="1"/>
              <a:t>62</a:t>
            </a:fld>
            <a:endParaRPr lang="en-US" altLang="en-US" sz="1200" b="0"/>
          </a:p>
        </p:txBody>
      </p:sp>
      <p:sp>
        <p:nvSpPr>
          <p:cNvPr id="144387" name="Rectangle 2"/>
          <p:cNvSpPr>
            <a:spLocks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4564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7</a:t>
            </a:fld>
            <a:endParaRPr lang="en-US" altLang="en-US" sz="1200" b="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95220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F4AF505-F96E-428B-8CAE-C2585FA5A1EA}" type="slidenum">
              <a:rPr lang="en-US" altLang="en-US" sz="1200" b="0"/>
              <a:pPr eaLnBrk="1" hangingPunct="1"/>
              <a:t>8</a:t>
            </a:fld>
            <a:endParaRPr lang="en-US" altLang="en-US" sz="1200" b="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556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1A2A692-5547-4E0D-8B8C-21F770358DD1}" type="slidenum">
              <a:rPr lang="en-US" altLang="en-US" sz="1200" b="0"/>
              <a:pPr eaLnBrk="1" hangingPunct="1"/>
              <a:t>9</a:t>
            </a:fld>
            <a:endParaRPr lang="en-US" altLang="en-US" sz="1200" b="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5921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B1CEE92-6EAE-4E78-A622-ED29587CCED3}" type="slidenum">
              <a:rPr lang="en-US" altLang="en-US" sz="1200" b="0"/>
              <a:pPr eaLnBrk="1" hangingPunct="1"/>
              <a:t>10</a:t>
            </a:fld>
            <a:endParaRPr lang="en-US" altLang="en-US" sz="1200" b="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3127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0CDDCB3-27B1-4E66-9F04-1CA8821A4621}" type="slidenum">
              <a:rPr lang="en-US" altLang="en-US" sz="1200" b="0"/>
              <a:pPr eaLnBrk="1" hangingPunct="1"/>
              <a:t>13</a:t>
            </a:fld>
            <a:endParaRPr lang="en-US" altLang="en-US" sz="1200" b="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5658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08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08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2.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C:\Users\seannos\Documents\ToBackup\Current\Buffalo\Courses\Boxesraw.wmv" TargetMode="External"/><Relationship Id="rId1" Type="http://schemas.microsoft.com/office/2007/relationships/media" Target="file:///C:\Users\seannos\Documents\ToBackup\Current\Buffalo\Courses\Boxesraw.wmv" TargetMode="Externa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referent-tracking.com/RTU/sendfile/?file=CeustersAMIA2006FINAL.pdf" TargetMode="External"/><Relationship Id="rId2" Type="http://schemas.openxmlformats.org/officeDocument/2006/relationships/hyperlink" Target="http://www.amia.org/meetings/f06/" TargetMode="Externa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C:\Users\seannos\Documents\ToBackup\Current\Buffalo\Courses\VoiceDemo.wmv" TargetMode="External"/><Relationship Id="rId1" Type="http://schemas.microsoft.com/office/2007/relationships/media" Target="file:///C:\Users\seannos\Documents\ToBackup\Current\Buffalo\Courses\VoiceDemo.wmv" TargetMode="External"/><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hyperlink" Target="http://genomebiology.com/2005/6/5/R46"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2800" dirty="0" smtClean="0"/>
              <a:t>Referent </a:t>
            </a:r>
            <a:r>
              <a:rPr lang="en-US" sz="2800" dirty="0"/>
              <a:t>Tracking:</a:t>
            </a:r>
            <a:br>
              <a:rPr lang="en-US" sz="2800" dirty="0"/>
            </a:br>
            <a:r>
              <a:rPr lang="en-US" sz="2800" dirty="0"/>
              <a:t>Use of Ontologies in Tracking Systems</a:t>
            </a:r>
            <a:br>
              <a:rPr lang="en-US" sz="2800" dirty="0"/>
            </a:br>
            <a:r>
              <a:rPr lang="en-US" sz="1400" dirty="0"/>
              <a:t/>
            </a:r>
            <a:br>
              <a:rPr lang="en-US" sz="1400" dirty="0"/>
            </a:br>
            <a:r>
              <a:rPr lang="en-US" sz="1400" dirty="0"/>
              <a:t>Guest Lecture for Ontological Engineering</a:t>
            </a:r>
            <a:br>
              <a:rPr lang="en-US" sz="1400" dirty="0"/>
            </a:br>
            <a:r>
              <a:rPr lang="en-US" sz="1400" dirty="0" smtClean="0"/>
              <a:t>September </a:t>
            </a:r>
            <a:r>
              <a:rPr lang="en-US" sz="1400" dirty="0" smtClean="0"/>
              <a:t>22</a:t>
            </a:r>
            <a:r>
              <a:rPr lang="en-US" sz="1400" dirty="0" smtClean="0"/>
              <a:t>, 2014 - </a:t>
            </a:r>
            <a:r>
              <a:rPr lang="en-US" sz="1400" dirty="0"/>
              <a:t>322 Clemens, UB North </a:t>
            </a:r>
            <a:r>
              <a:rPr lang="en-US" sz="1400" dirty="0" smtClean="0"/>
              <a:t>Campus, Buffalo, NY</a:t>
            </a:r>
            <a:r>
              <a:rPr lang="en-US" sz="1400" dirty="0">
                <a:cs typeface="Arial" panose="020B0604020202020204" pitchFamily="34" charset="0"/>
              </a:rPr>
              <a:t/>
            </a:r>
            <a:br>
              <a:rPr lang="en-US" sz="1400" dirty="0">
                <a:cs typeface="Arial" panose="020B0604020202020204" pitchFamily="34" charset="0"/>
              </a:rPr>
            </a:b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648200"/>
            <a:ext cx="9144000" cy="1981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a:t>
            </a:r>
            <a:r>
              <a:rPr lang="en-GB" altLang="ja-JP" sz="2800" b="1" dirty="0">
                <a:ea typeface="ＭＳ 明朝" panose="02020609040205080304" pitchFamily="49" charset="-128"/>
              </a:rPr>
              <a:t>CEUSTERS, MD</a:t>
            </a:r>
          </a:p>
          <a:p>
            <a:pPr defTabSz="566738">
              <a:lnSpc>
                <a:spcPct val="80000"/>
              </a:lnSpc>
            </a:pPr>
            <a:endParaRPr lang="en-US" altLang="ja-JP" sz="2000" i="1" dirty="0">
              <a:ea typeface="ＭＳ 明朝" panose="02020609040205080304" pitchFamily="49" charset="-128"/>
            </a:endParaRPr>
          </a:p>
          <a:p>
            <a:pPr defTabSz="566738">
              <a:lnSpc>
                <a:spcPct val="80000"/>
              </a:lnSpc>
            </a:pPr>
            <a:r>
              <a:rPr lang="en-US" altLang="ja-JP" sz="2000" i="1" dirty="0" smtClean="0">
                <a:ea typeface="ＭＳ 明朝" panose="02020609040205080304" pitchFamily="49" charset="-128"/>
              </a:rPr>
              <a:t>Professor, Department </a:t>
            </a:r>
            <a:r>
              <a:rPr lang="en-US" altLang="ja-JP" sz="2000" i="1" dirty="0">
                <a:ea typeface="ＭＳ 明朝" panose="02020609040205080304" pitchFamily="49" charset="-128"/>
              </a:rPr>
              <a:t>of </a:t>
            </a:r>
            <a:r>
              <a:rPr lang="en-US" altLang="ja-JP" sz="2000" i="1" dirty="0" smtClean="0">
                <a:ea typeface="ＭＳ 明朝" panose="02020609040205080304" pitchFamily="49" charset="-128"/>
              </a:rPr>
              <a:t>Biomedical Informatics, University at </a:t>
            </a:r>
            <a:r>
              <a:rPr lang="en-US" altLang="ja-JP" sz="2000" i="1" dirty="0" smtClean="0">
                <a:ea typeface="ＭＳ 明朝" panose="02020609040205080304" pitchFamily="49" charset="-128"/>
              </a:rPr>
              <a:t>Buffalo</a:t>
            </a:r>
            <a:endParaRPr lang="en-US" altLang="ja-JP" sz="2000" i="1" dirty="0">
              <a:ea typeface="ＭＳ 明朝" panose="02020609040205080304" pitchFamily="49" charset="-128"/>
            </a:endParaRPr>
          </a:p>
          <a:p>
            <a:pPr defTabSz="566738">
              <a:lnSpc>
                <a:spcPct val="80000"/>
              </a:lnSpc>
            </a:pPr>
            <a:r>
              <a:rPr lang="en-US" altLang="ja-JP" sz="2000" i="1" dirty="0" smtClean="0">
                <a:ea typeface="ＭＳ 明朝" panose="02020609040205080304" pitchFamily="49" charset="-128"/>
              </a:rPr>
              <a:t>Director, National Center for Ontological Research</a:t>
            </a:r>
            <a:endParaRPr lang="en-US" altLang="ja-JP" sz="2000" i="1" dirty="0">
              <a:ea typeface="ＭＳ 明朝" panose="02020609040205080304" pitchFamily="49" charset="-128"/>
            </a:endParaRPr>
          </a:p>
          <a:p>
            <a:pPr defTabSz="566738">
              <a:lnSpc>
                <a:spcPct val="80000"/>
              </a:lnSpc>
            </a:pPr>
            <a:r>
              <a:rPr lang="en-US" altLang="ja-JP" sz="2000" i="1" dirty="0" smtClean="0">
                <a:ea typeface="ＭＳ 明朝" panose="02020609040205080304" pitchFamily="49" charset="-128"/>
              </a:rPr>
              <a:t>Director of Research, UB </a:t>
            </a:r>
            <a:r>
              <a:rPr lang="en-US" altLang="ja-JP" sz="2000" i="1" dirty="0">
                <a:ea typeface="ＭＳ 明朝" panose="02020609040205080304" pitchFamily="49" charset="-128"/>
              </a:rPr>
              <a:t>Institute for Healthcare Informatics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912607" y="3009160"/>
            <a:ext cx="1317198" cy="1524000"/>
          </a:xfrm>
          <a:prstGeom prst="rect">
            <a:avLst/>
          </a:prstGeom>
        </p:spPr>
      </p:pic>
      <p:sp>
        <p:nvSpPr>
          <p:cNvPr id="2" name="Rectangle 1"/>
          <p:cNvSpPr/>
          <p:nvPr/>
        </p:nvSpPr>
        <p:spPr>
          <a:xfrm>
            <a:off x="1143000" y="2362200"/>
            <a:ext cx="7086600" cy="738664"/>
          </a:xfrm>
          <a:prstGeom prst="rect">
            <a:avLst/>
          </a:prstGeom>
        </p:spPr>
        <p:txBody>
          <a:bodyPr wrap="square">
            <a:spAutoFit/>
          </a:bodyPr>
          <a:lstStyle/>
          <a:p>
            <a:r>
              <a:rPr lang="en-US" sz="1400" dirty="0">
                <a:solidFill>
                  <a:schemeClr val="bg1"/>
                </a:solidFill>
              </a:rPr>
              <a:t>Department of Industrial and Systems Engineering: 	</a:t>
            </a:r>
            <a:r>
              <a:rPr lang="en-US" sz="1400" dirty="0" smtClean="0">
                <a:solidFill>
                  <a:schemeClr val="bg1"/>
                </a:solidFill>
              </a:rPr>
              <a:t>IE </a:t>
            </a:r>
            <a:r>
              <a:rPr lang="en-US" sz="1400" dirty="0">
                <a:solidFill>
                  <a:schemeClr val="bg1"/>
                </a:solidFill>
              </a:rPr>
              <a:t>500 (Section 001) - #12656 </a:t>
            </a:r>
            <a:br>
              <a:rPr lang="en-US" sz="1400" dirty="0">
                <a:solidFill>
                  <a:schemeClr val="bg1"/>
                </a:solidFill>
              </a:rPr>
            </a:br>
            <a:r>
              <a:rPr lang="en-US" sz="1400" dirty="0">
                <a:solidFill>
                  <a:schemeClr val="bg1"/>
                </a:solidFill>
              </a:rPr>
              <a:t>Department of Computer Science and Engineering:		CSE 510 - #23684</a:t>
            </a:r>
            <a:br>
              <a:rPr lang="en-US" sz="1400" dirty="0">
                <a:solidFill>
                  <a:schemeClr val="bg1"/>
                </a:solidFill>
              </a:rPr>
            </a:br>
            <a:r>
              <a:rPr lang="en-US" sz="1400" dirty="0">
                <a:solidFill>
                  <a:schemeClr val="bg1"/>
                </a:solidFill>
              </a:rPr>
              <a:t>Department of Philosophy: 		</a:t>
            </a:r>
            <a:r>
              <a:rPr lang="en-US" sz="1400" dirty="0" smtClean="0">
                <a:solidFill>
                  <a:schemeClr val="bg1"/>
                </a:solidFill>
              </a:rPr>
              <a:t>	PHI </a:t>
            </a:r>
            <a:r>
              <a:rPr lang="en-US" sz="1400" dirty="0">
                <a:solidFill>
                  <a:schemeClr val="bg1"/>
                </a:solidFill>
              </a:rPr>
              <a:t>598 - #22690 </a:t>
            </a:r>
          </a:p>
        </p:txBody>
      </p:sp>
    </p:spTree>
    <p:extLst>
      <p:ext uri="{BB962C8B-B14F-4D97-AF65-F5344CB8AC3E}">
        <p14:creationId xmlns:p14="http://schemas.microsoft.com/office/powerpoint/2010/main" val="342684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492375"/>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2"/>
          <p:cNvSpPr>
            <a:spLocks noGrp="1" noChangeArrowheads="1"/>
          </p:cNvSpPr>
          <p:nvPr>
            <p:ph type="title"/>
          </p:nvPr>
        </p:nvSpPr>
        <p:spPr/>
        <p:txBody>
          <a:bodyPr/>
          <a:lstStyle/>
          <a:p>
            <a:pPr eaLnBrk="1" hangingPunct="1"/>
            <a:r>
              <a:rPr lang="en-US" altLang="en-US" smtClean="0"/>
              <a:t>In fact … the ultimate crystal ball</a:t>
            </a:r>
          </a:p>
        </p:txBody>
      </p:sp>
      <p:pic>
        <p:nvPicPr>
          <p:cNvPr id="14340" name="Picture 5" descr="crystal_ball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2351088"/>
            <a:ext cx="3124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5324" name="Picture 12" descr="colossus_super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313" y="2414588"/>
            <a:ext cx="30765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4333875"/>
            <a:ext cx="100171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Line 10"/>
          <p:cNvSpPr>
            <a:spLocks noChangeShapeType="1"/>
          </p:cNvSpPr>
          <p:nvPr/>
        </p:nvSpPr>
        <p:spPr bwMode="auto">
          <a:xfrm>
            <a:off x="2640013" y="4300538"/>
            <a:ext cx="4032250" cy="576262"/>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460348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65324"/>
                                        </p:tgtEl>
                                        <p:attrNameLst>
                                          <p:attrName>style.visibility</p:attrName>
                                        </p:attrNameLst>
                                      </p:cBhvr>
                                      <p:to>
                                        <p:strVal val="visible"/>
                                      </p:to>
                                    </p:set>
                                    <p:animEffect transition="in" filter="dissolve">
                                      <p:cBhvr>
                                        <p:cTn id="7" dur="500"/>
                                        <p:tgtEl>
                                          <p:spTgt spid="1165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HUDF-777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p:txBody>
          <a:bodyPr/>
          <a:lstStyle/>
          <a:p>
            <a:pPr eaLnBrk="1" hangingPunct="1"/>
            <a:r>
              <a:rPr lang="en-US" altLang="en-US" smtClean="0"/>
              <a:t>Two major representational components</a:t>
            </a:r>
          </a:p>
        </p:txBody>
      </p:sp>
      <p:sp>
        <p:nvSpPr>
          <p:cNvPr id="3" name="Content Placeholder 2"/>
          <p:cNvSpPr>
            <a:spLocks noGrp="1"/>
          </p:cNvSpPr>
          <p:nvPr>
            <p:ph idx="1"/>
          </p:nvPr>
        </p:nvSpPr>
        <p:spPr/>
        <p:txBody>
          <a:bodyPr/>
          <a:lstStyle/>
          <a:p>
            <a:endParaRPr lang="en-US"/>
          </a:p>
        </p:txBody>
      </p:sp>
      <p:pic>
        <p:nvPicPr>
          <p:cNvPr id="15364" name="Picture 9"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upercomputer.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810000" y="2133600"/>
            <a:ext cx="4953000" cy="4572000"/>
          </a:xfrm>
          <a:prstGeom prst="rect">
            <a:avLst/>
          </a:prstGeom>
          <a:noFill/>
        </p:spPr>
      </p:pic>
      <p:grpSp>
        <p:nvGrpSpPr>
          <p:cNvPr id="2" name="Group 21"/>
          <p:cNvGrpSpPr>
            <a:grpSpLocks/>
          </p:cNvGrpSpPr>
          <p:nvPr/>
        </p:nvGrpSpPr>
        <p:grpSpPr bwMode="auto">
          <a:xfrm>
            <a:off x="2514600" y="2668588"/>
            <a:ext cx="5867400" cy="4057650"/>
            <a:chOff x="2514600" y="2668548"/>
            <a:chExt cx="5866873" cy="4058034"/>
          </a:xfrm>
        </p:grpSpPr>
        <p:pic>
          <p:nvPicPr>
            <p:cNvPr id="15367" name="Picture 7" descr="http://www.cyc.com/cycdoc/img/UpperOntolog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029200"/>
              <a:ext cx="220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8" name="Group 19"/>
            <p:cNvGrpSpPr>
              <a:grpSpLocks/>
            </p:cNvGrpSpPr>
            <p:nvPr/>
          </p:nvGrpSpPr>
          <p:grpSpPr bwMode="auto">
            <a:xfrm>
              <a:off x="2514600" y="3124200"/>
              <a:ext cx="4876800" cy="3200400"/>
              <a:chOff x="2514600" y="3124200"/>
              <a:chExt cx="4876800" cy="3200400"/>
            </a:xfrm>
          </p:grpSpPr>
          <p:grpSp>
            <p:nvGrpSpPr>
              <p:cNvPr id="15371" name="Group 13"/>
              <p:cNvGrpSpPr>
                <a:grpSpLocks/>
              </p:cNvGrpSpPr>
              <p:nvPr/>
            </p:nvGrpSpPr>
            <p:grpSpPr bwMode="auto">
              <a:xfrm>
                <a:off x="5181600" y="3124200"/>
                <a:ext cx="2209800" cy="1371600"/>
                <a:chOff x="4495800" y="2362200"/>
                <a:chExt cx="3810000" cy="2057400"/>
              </a:xfrm>
            </p:grpSpPr>
            <p:pic>
              <p:nvPicPr>
                <p:cNvPr id="15377" name="Picture 5" descr="http://www.plu.edu/~boehkk/formul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362200"/>
                  <a:ext cx="3771900" cy="19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Rectangle 11"/>
                <p:cNvSpPr>
                  <a:spLocks noChangeArrowheads="1"/>
                </p:cNvSpPr>
                <p:nvPr/>
              </p:nvSpPr>
              <p:spPr bwMode="auto">
                <a:xfrm>
                  <a:off x="4495800" y="2362200"/>
                  <a:ext cx="3810000" cy="2057400"/>
                </a:xfrm>
                <a:prstGeom prst="rect">
                  <a:avLst/>
                </a:prstGeom>
                <a:solidFill>
                  <a:srgbClr val="312997">
                    <a:alpha val="49803"/>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grpSp>
          <p:sp>
            <p:nvSpPr>
              <p:cNvPr id="15372" name="Rectangle 14"/>
              <p:cNvSpPr>
                <a:spLocks noChangeArrowheads="1"/>
              </p:cNvSpPr>
              <p:nvPr/>
            </p:nvSpPr>
            <p:spPr bwMode="auto">
              <a:xfrm>
                <a:off x="5181600" y="5029200"/>
                <a:ext cx="2209800" cy="1295400"/>
              </a:xfrm>
              <a:prstGeom prst="rect">
                <a:avLst/>
              </a:prstGeom>
              <a:solidFill>
                <a:srgbClr val="312997">
                  <a:alpha val="50195"/>
                </a:srgbClr>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5373" name="Right Arrow 15"/>
              <p:cNvSpPr>
                <a:spLocks noChangeArrowheads="1"/>
              </p:cNvSpPr>
              <p:nvPr/>
            </p:nvSpPr>
            <p:spPr bwMode="auto">
              <a:xfrm>
                <a:off x="3733800" y="35052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5374" name="Right Arrow 16"/>
              <p:cNvSpPr>
                <a:spLocks noChangeArrowheads="1"/>
              </p:cNvSpPr>
              <p:nvPr/>
            </p:nvSpPr>
            <p:spPr bwMode="auto">
              <a:xfrm>
                <a:off x="3733800" y="54864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5375" name="Right Arrow 17"/>
              <p:cNvSpPr>
                <a:spLocks noChangeArrowheads="1"/>
              </p:cNvSpPr>
              <p:nvPr/>
            </p:nvSpPr>
            <p:spPr bwMode="auto">
              <a:xfrm>
                <a:off x="2514600" y="4343400"/>
                <a:ext cx="1295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5376" name="Right Arrow 18"/>
              <p:cNvSpPr>
                <a:spLocks noChangeArrowheads="1"/>
              </p:cNvSpPr>
              <p:nvPr/>
            </p:nvSpPr>
            <p:spPr bwMode="auto">
              <a:xfrm rot="-5400000">
                <a:off x="2799944" y="4495800"/>
                <a:ext cx="2057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grpSp>
        <p:sp>
          <p:nvSpPr>
            <p:cNvPr id="15369" name="TextBox 19"/>
            <p:cNvSpPr txBox="1">
              <a:spLocks noChangeArrowheads="1"/>
            </p:cNvSpPr>
            <p:nvPr/>
          </p:nvSpPr>
          <p:spPr bwMode="auto">
            <a:xfrm>
              <a:off x="4204199" y="2668548"/>
              <a:ext cx="3980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formulae representing ‘laws of nature’</a:t>
              </a:r>
            </a:p>
          </p:txBody>
        </p:sp>
        <p:sp>
          <p:nvSpPr>
            <p:cNvPr id="15370" name="TextBox 20"/>
            <p:cNvSpPr txBox="1">
              <a:spLocks noChangeArrowheads="1"/>
            </p:cNvSpPr>
            <p:nvPr/>
          </p:nvSpPr>
          <p:spPr bwMode="auto">
            <a:xfrm>
              <a:off x="4014059" y="6357250"/>
              <a:ext cx="4367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symbols denoting what these ‘laws’ govern</a:t>
              </a:r>
            </a:p>
          </p:txBody>
        </p:sp>
      </p:grpSp>
    </p:spTree>
    <p:extLst>
      <p:ext uri="{BB962C8B-B14F-4D97-AF65-F5344CB8AC3E}">
        <p14:creationId xmlns:p14="http://schemas.microsoft.com/office/powerpoint/2010/main" val="2742498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HUDF-777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228600" y="1276350"/>
            <a:ext cx="8686800" cy="647700"/>
          </a:xfrm>
        </p:spPr>
        <p:txBody>
          <a:bodyPr/>
          <a:lstStyle/>
          <a:p>
            <a:pPr eaLnBrk="1" hangingPunct="1"/>
            <a:r>
              <a:rPr lang="en-US" altLang="en-US" smtClean="0"/>
              <a:t>Representations mimicking reality</a:t>
            </a:r>
          </a:p>
        </p:txBody>
      </p:sp>
      <p:grpSp>
        <p:nvGrpSpPr>
          <p:cNvPr id="2" name="Group 19"/>
          <p:cNvGrpSpPr>
            <a:grpSpLocks/>
          </p:cNvGrpSpPr>
          <p:nvPr/>
        </p:nvGrpSpPr>
        <p:grpSpPr bwMode="auto">
          <a:xfrm>
            <a:off x="381000" y="2133600"/>
            <a:ext cx="8382000" cy="4572000"/>
            <a:chOff x="381000" y="2133600"/>
            <a:chExt cx="8382000" cy="4572000"/>
          </a:xfrm>
        </p:grpSpPr>
        <p:pic>
          <p:nvPicPr>
            <p:cNvPr id="16397" name="Picture 9"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upercomputer.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810000" y="2133600"/>
              <a:ext cx="4953000" cy="4572000"/>
            </a:xfrm>
            <a:prstGeom prst="rect">
              <a:avLst/>
            </a:prstGeom>
            <a:noFill/>
          </p:spPr>
        </p:pic>
        <p:grpSp>
          <p:nvGrpSpPr>
            <p:cNvPr id="16399" name="Group 20"/>
            <p:cNvGrpSpPr>
              <a:grpSpLocks/>
            </p:cNvGrpSpPr>
            <p:nvPr/>
          </p:nvGrpSpPr>
          <p:grpSpPr bwMode="auto">
            <a:xfrm>
              <a:off x="2514600" y="3124200"/>
              <a:ext cx="4876800" cy="3200400"/>
              <a:chOff x="2514600" y="3124200"/>
              <a:chExt cx="4876800" cy="3200400"/>
            </a:xfrm>
          </p:grpSpPr>
          <p:pic>
            <p:nvPicPr>
              <p:cNvPr id="16400" name="Picture 7" descr="http://www.cyc.com/cycdoc/img/UpperOntolog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029200"/>
                <a:ext cx="220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1" name="Group 19"/>
              <p:cNvGrpSpPr>
                <a:grpSpLocks/>
              </p:cNvGrpSpPr>
              <p:nvPr/>
            </p:nvGrpSpPr>
            <p:grpSpPr bwMode="auto">
              <a:xfrm>
                <a:off x="2514600" y="3124200"/>
                <a:ext cx="4876800" cy="3200400"/>
                <a:chOff x="2514600" y="3124200"/>
                <a:chExt cx="4876800" cy="3200400"/>
              </a:xfrm>
            </p:grpSpPr>
            <p:grpSp>
              <p:nvGrpSpPr>
                <p:cNvPr id="16402" name="Group 13"/>
                <p:cNvGrpSpPr>
                  <a:grpSpLocks/>
                </p:cNvGrpSpPr>
                <p:nvPr/>
              </p:nvGrpSpPr>
              <p:grpSpPr bwMode="auto">
                <a:xfrm>
                  <a:off x="5181600" y="3124200"/>
                  <a:ext cx="2209800" cy="1371600"/>
                  <a:chOff x="4495800" y="2362200"/>
                  <a:chExt cx="3810000" cy="2057400"/>
                </a:xfrm>
              </p:grpSpPr>
              <p:pic>
                <p:nvPicPr>
                  <p:cNvPr id="16408" name="Picture 5" descr="http://www.plu.edu/~boehkk/formul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362200"/>
                    <a:ext cx="3771900" cy="19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Rectangle 11"/>
                  <p:cNvSpPr>
                    <a:spLocks noChangeArrowheads="1"/>
                  </p:cNvSpPr>
                  <p:nvPr/>
                </p:nvSpPr>
                <p:spPr bwMode="auto">
                  <a:xfrm>
                    <a:off x="4495800" y="2362200"/>
                    <a:ext cx="3810000" cy="2057400"/>
                  </a:xfrm>
                  <a:prstGeom prst="rect">
                    <a:avLst/>
                  </a:prstGeom>
                  <a:solidFill>
                    <a:srgbClr val="312997">
                      <a:alpha val="49803"/>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grpSp>
            <p:sp>
              <p:nvSpPr>
                <p:cNvPr id="16403" name="Rectangle 14"/>
                <p:cNvSpPr>
                  <a:spLocks noChangeArrowheads="1"/>
                </p:cNvSpPr>
                <p:nvPr/>
              </p:nvSpPr>
              <p:spPr bwMode="auto">
                <a:xfrm>
                  <a:off x="5181600" y="5029200"/>
                  <a:ext cx="2209800" cy="1295400"/>
                </a:xfrm>
                <a:prstGeom prst="rect">
                  <a:avLst/>
                </a:prstGeom>
                <a:solidFill>
                  <a:srgbClr val="312997">
                    <a:alpha val="50195"/>
                  </a:srgbClr>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404" name="Right Arrow 15"/>
                <p:cNvSpPr>
                  <a:spLocks noChangeArrowheads="1"/>
                </p:cNvSpPr>
                <p:nvPr/>
              </p:nvSpPr>
              <p:spPr bwMode="auto">
                <a:xfrm>
                  <a:off x="3733800" y="35052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405" name="Right Arrow 16"/>
                <p:cNvSpPr>
                  <a:spLocks noChangeArrowheads="1"/>
                </p:cNvSpPr>
                <p:nvPr/>
              </p:nvSpPr>
              <p:spPr bwMode="auto">
                <a:xfrm>
                  <a:off x="3733800" y="54864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406" name="Right Arrow 17"/>
                <p:cNvSpPr>
                  <a:spLocks noChangeArrowheads="1"/>
                </p:cNvSpPr>
                <p:nvPr/>
              </p:nvSpPr>
              <p:spPr bwMode="auto">
                <a:xfrm>
                  <a:off x="2514600" y="4343400"/>
                  <a:ext cx="1295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407" name="Right Arrow 18"/>
                <p:cNvSpPr>
                  <a:spLocks noChangeArrowheads="1"/>
                </p:cNvSpPr>
                <p:nvPr/>
              </p:nvSpPr>
              <p:spPr bwMode="auto">
                <a:xfrm rot="-5400000">
                  <a:off x="2799944" y="4495800"/>
                  <a:ext cx="2057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grpSp>
        </p:grpSp>
      </p:grpSp>
      <p:grpSp>
        <p:nvGrpSpPr>
          <p:cNvPr id="6" name="Group 30"/>
          <p:cNvGrpSpPr>
            <a:grpSpLocks/>
          </p:cNvGrpSpPr>
          <p:nvPr/>
        </p:nvGrpSpPr>
        <p:grpSpPr bwMode="auto">
          <a:xfrm>
            <a:off x="4724400" y="3048000"/>
            <a:ext cx="4114800" cy="2743200"/>
            <a:chOff x="4724400" y="3048000"/>
            <a:chExt cx="4114800" cy="2743200"/>
          </a:xfrm>
        </p:grpSpPr>
        <p:pic>
          <p:nvPicPr>
            <p:cNvPr id="21" name="Picture 2" descr="supercomputer.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867400" y="3048000"/>
              <a:ext cx="2971800" cy="2743200"/>
            </a:xfrm>
            <a:prstGeom prst="rect">
              <a:avLst/>
            </a:prstGeom>
            <a:noFill/>
          </p:spPr>
        </p:pic>
        <p:pic>
          <p:nvPicPr>
            <p:cNvPr id="16392" name="Picture 9"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814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ight Arrow 26"/>
            <p:cNvSpPr>
              <a:spLocks noChangeArrowheads="1"/>
            </p:cNvSpPr>
            <p:nvPr/>
          </p:nvSpPr>
          <p:spPr bwMode="auto">
            <a:xfrm>
              <a:off x="4734128" y="3972128"/>
              <a:ext cx="990600" cy="228600"/>
            </a:xfrm>
            <a:prstGeom prst="rightArrow">
              <a:avLst>
                <a:gd name="adj1" fmla="val 50000"/>
                <a:gd name="adj2" fmla="val 0"/>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394" name="Right Arrow 27"/>
            <p:cNvSpPr>
              <a:spLocks noChangeArrowheads="1"/>
            </p:cNvSpPr>
            <p:nvPr/>
          </p:nvSpPr>
          <p:spPr bwMode="auto">
            <a:xfrm>
              <a:off x="4724400" y="4857344"/>
              <a:ext cx="990600" cy="228600"/>
            </a:xfrm>
            <a:prstGeom prst="rightArrow">
              <a:avLst>
                <a:gd name="adj1" fmla="val 50000"/>
                <a:gd name="adj2" fmla="val 0"/>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395" name="Right Arrow 28"/>
            <p:cNvSpPr>
              <a:spLocks noChangeArrowheads="1"/>
            </p:cNvSpPr>
            <p:nvPr/>
          </p:nvSpPr>
          <p:spPr bwMode="auto">
            <a:xfrm rot="-5400000">
              <a:off x="5181600" y="4419600"/>
              <a:ext cx="990600" cy="228600"/>
            </a:xfrm>
            <a:prstGeom prst="rightArrow">
              <a:avLst>
                <a:gd name="adj1" fmla="val 50000"/>
                <a:gd name="adj2" fmla="val 0"/>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396" name="Right Arrow 29"/>
            <p:cNvSpPr>
              <a:spLocks noChangeArrowheads="1"/>
            </p:cNvSpPr>
            <p:nvPr/>
          </p:nvSpPr>
          <p:spPr bwMode="auto">
            <a:xfrm>
              <a:off x="5638800" y="4419600"/>
              <a:ext cx="838200" cy="228600"/>
            </a:xfrm>
            <a:prstGeom prst="rightArrow">
              <a:avLst>
                <a:gd name="adj1" fmla="val 50000"/>
                <a:gd name="adj2" fmla="val 49992"/>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grpSp>
      <p:sp>
        <p:nvSpPr>
          <p:cNvPr id="32" name="Content Placeholder 31"/>
          <p:cNvSpPr>
            <a:spLocks noGrp="1"/>
          </p:cNvSpPr>
          <p:nvPr>
            <p:ph idx="1"/>
          </p:nvPr>
        </p:nvSpPr>
        <p:spPr>
          <a:xfrm>
            <a:off x="152400" y="6172200"/>
            <a:ext cx="8839200" cy="533400"/>
          </a:xfrm>
        </p:spPr>
        <p:txBody>
          <a:bodyPr/>
          <a:lstStyle/>
          <a:p>
            <a:pPr eaLnBrk="1" hangingPunct="1">
              <a:buFontTx/>
              <a:buNone/>
            </a:pPr>
            <a:r>
              <a:rPr lang="en-US" altLang="en-US" sz="2400" dirty="0" smtClean="0">
                <a:sym typeface="Wingdings" panose="05000000000000000000" pitchFamily="2" charset="2"/>
              </a:rPr>
              <a:t> </a:t>
            </a:r>
            <a:r>
              <a:rPr lang="en-US" altLang="en-US" sz="2000" dirty="0" smtClean="0"/>
              <a:t>The Time Lords’ </a:t>
            </a:r>
            <a:r>
              <a:rPr lang="en-US" altLang="en-US" sz="2000" i="1" dirty="0" smtClean="0"/>
              <a:t>Matrix</a:t>
            </a:r>
            <a:r>
              <a:rPr lang="en-US" altLang="en-US" sz="2000" dirty="0" smtClean="0"/>
              <a:t> on the planet </a:t>
            </a:r>
            <a:r>
              <a:rPr lang="en-US" altLang="en-US" sz="2000" dirty="0" err="1" smtClean="0"/>
              <a:t>Gallifrey</a:t>
            </a:r>
            <a:r>
              <a:rPr lang="en-US" altLang="en-US" sz="2000" dirty="0" smtClean="0"/>
              <a:t> (Dr. Who,    1976)</a:t>
            </a:r>
          </a:p>
        </p:txBody>
      </p:sp>
    </p:spTree>
    <p:extLst>
      <p:ext uri="{BB962C8B-B14F-4D97-AF65-F5344CB8AC3E}">
        <p14:creationId xmlns:p14="http://schemas.microsoft.com/office/powerpoint/2010/main" val="2044437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500" fill="hold"/>
                                        <p:tgtEl>
                                          <p:spTgt spid="2"/>
                                        </p:tgtEl>
                                      </p:cBhvr>
                                      <p:by x="60000" y="60000"/>
                                    </p:animScale>
                                  </p:childTnLst>
                                </p:cTn>
                              </p:par>
                              <p:par>
                                <p:cTn id="7" presetID="0" presetClass="path" presetSubtype="0" accel="50000" decel="50000" fill="hold" nodeType="withEffect">
                                  <p:stCondLst>
                                    <p:cond delay="0"/>
                                  </p:stCondLst>
                                  <p:childTnLst>
                                    <p:animMotion origin="layout" path="M 0 -4.44444E-6 L -0.175 -4.44444E-6 " pathEditMode="relative" rAng="0" ptsTypes="AA">
                                      <p:cBhvr>
                                        <p:cTn id="8" dur="500" fill="hold"/>
                                        <p:tgtEl>
                                          <p:spTgt spid="2"/>
                                        </p:tgtEl>
                                        <p:attrNameLst>
                                          <p:attrName>ppt_x</p:attrName>
                                          <p:attrName>ppt_y</p:attrName>
                                        </p:attrNameLst>
                                      </p:cBhvr>
                                      <p:rCtr x="-8700" y="0"/>
                                    </p:animMotion>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492375"/>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3"/>
          <p:cNvSpPr>
            <a:spLocks noGrp="1" noChangeArrowheads="1"/>
          </p:cNvSpPr>
          <p:nvPr>
            <p:ph type="title"/>
          </p:nvPr>
        </p:nvSpPr>
        <p:spPr/>
        <p:txBody>
          <a:bodyPr/>
          <a:lstStyle/>
          <a:p>
            <a:pPr eaLnBrk="1" hangingPunct="1"/>
            <a:r>
              <a:rPr lang="en-US" altLang="en-US" smtClean="0"/>
              <a:t>Major problem: the ‘binding’ wall</a:t>
            </a:r>
          </a:p>
        </p:txBody>
      </p:sp>
      <p:grpSp>
        <p:nvGrpSpPr>
          <p:cNvPr id="17412" name="Group 8"/>
          <p:cNvGrpSpPr>
            <a:grpSpLocks/>
          </p:cNvGrpSpPr>
          <p:nvPr/>
        </p:nvGrpSpPr>
        <p:grpSpPr bwMode="auto">
          <a:xfrm>
            <a:off x="4344988" y="2063750"/>
            <a:ext cx="1019175" cy="4673600"/>
            <a:chOff x="2780" y="1300"/>
            <a:chExt cx="642" cy="2944"/>
          </a:xfrm>
        </p:grpSpPr>
        <p:pic>
          <p:nvPicPr>
            <p:cNvPr id="17419" name="Picture 9"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0"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1"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2"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Line 7"/>
          <p:cNvSpPr>
            <a:spLocks noChangeShapeType="1"/>
          </p:cNvSpPr>
          <p:nvPr/>
        </p:nvSpPr>
        <p:spPr bwMode="auto">
          <a:xfrm>
            <a:off x="2640013" y="4300538"/>
            <a:ext cx="2003425" cy="288925"/>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7414" name="Picture 5" descr="colossus_super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313" y="2414588"/>
            <a:ext cx="3076575" cy="386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70458" name="Picture 26" descr="glob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2838" y="4308475"/>
            <a:ext cx="1131887"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0459" name="Picture 27" descr="colossus_super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50" y="2416175"/>
            <a:ext cx="3076575" cy="386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70460" name="Text Box 28"/>
          <p:cNvSpPr txBox="1">
            <a:spLocks noChangeArrowheads="1"/>
          </p:cNvSpPr>
          <p:nvPr/>
        </p:nvSpPr>
        <p:spPr bwMode="auto">
          <a:xfrm rot="-1688226">
            <a:off x="2127250" y="3762375"/>
            <a:ext cx="5283200" cy="823913"/>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4800">
                <a:solidFill>
                  <a:schemeClr val="bg1"/>
                </a:solidFill>
              </a:rPr>
              <a:t>How to do it right ?</a:t>
            </a:r>
          </a:p>
        </p:txBody>
      </p:sp>
      <p:sp>
        <p:nvSpPr>
          <p:cNvPr id="14" name="TextBox 13"/>
          <p:cNvSpPr txBox="1">
            <a:spLocks noChangeArrowheads="1"/>
          </p:cNvSpPr>
          <p:nvPr/>
        </p:nvSpPr>
        <p:spPr bwMode="auto">
          <a:xfrm>
            <a:off x="5397500" y="6396038"/>
            <a:ext cx="332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gives you a cartoon of the world</a:t>
            </a:r>
          </a:p>
        </p:txBody>
      </p:sp>
    </p:spTree>
    <p:extLst>
      <p:ext uri="{BB962C8B-B14F-4D97-AF65-F5344CB8AC3E}">
        <p14:creationId xmlns:p14="http://schemas.microsoft.com/office/powerpoint/2010/main" val="2073155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70459"/>
                                        </p:tgtEl>
                                        <p:attrNameLst>
                                          <p:attrName>style.visibility</p:attrName>
                                        </p:attrNameLst>
                                      </p:cBhvr>
                                      <p:to>
                                        <p:strVal val="hidden"/>
                                      </p:to>
                                    </p:set>
                                  </p:childTnLst>
                                </p:cTn>
                              </p:par>
                            </p:childTnLst>
                          </p:cTn>
                        </p:par>
                        <p:par>
                          <p:cTn id="7" fill="hold" nodeType="afterGroup">
                            <p:stCondLst>
                              <p:cond delay="0"/>
                            </p:stCondLst>
                            <p:childTnLst>
                              <p:par>
                                <p:cTn id="8" presetID="41" presetClass="path" presetSubtype="0" decel="50000" fill="hold" nodeType="afterEffect">
                                  <p:stCondLst>
                                    <p:cond delay="0"/>
                                  </p:stCondLst>
                                  <p:childTnLst>
                                    <p:animMotion origin="layout" path="M 0.30295 -0.4426 C 0.29705 -0.45811 0.27708 -0.47315 0.27031 -0.47315 C 0.22621 -0.47315 0.18073 -0.23565 0.18073 0.00185 C 0.18073 -0.11806 0.15816 -0.23565 0.13663 -0.23565 C 0.11389 -0.23565 0.09253 -0.11621 0.09253 0.00185 C 0.09253 -0.05741 0.08125 -0.11806 0.06979 -0.11806 C 0.05851 -0.11806 0.04722 -0.05903 0.04722 0.00185 C 0.04722 -0.02871 0.04132 -0.05741 0.03576 -0.05741 C 0.03003 -0.05741 0.02448 -0.02709 0.02448 0.00185 C 0.02448 -0.01343 0.02153 -0.02871 0.01875 -0.02871 C 0.01719 -0.02871 0.01319 -0.01343 0.01319 0.00185 C 0.01319 -0.00602 0.01163 -0.01343 0.01024 -0.01343 C 0.01024 -0.01575 0.00712 -0.00602 0.00712 0.00185 C 0.00712 -0.00232 0.00712 -0.00602 0.00573 -0.00602 C 0.00573 -0.00394 0.00434 -0.00209 0.00434 0.00185 C 0.00434 -0.00024 0.00434 -0.00232 0.00434 -0.00394 C 0.00278 -0.00394 0.00278 -0.00209 0.00278 4.44444E-6 C 0.00139 4.44444E-6 0.00139 -0.00209 0.00139 -0.00394 C 8.33333E-7 -0.00394 8.33333E-7 -0.00209 8.33333E-7 4.44444E-6 " pathEditMode="fixed" rAng="0" ptsTypes="fffffffffffffffffff">
                                      <p:cBhvr>
                                        <p:cTn id="9" dur="2000" fill="hold"/>
                                        <p:tgtEl>
                                          <p:spTgt spid="1170458"/>
                                        </p:tgtEl>
                                        <p:attrNameLst>
                                          <p:attrName>ppt_x</p:attrName>
                                          <p:attrName>ppt_y</p:attrName>
                                        </p:attrNameLst>
                                      </p:cBhvr>
                                      <p:rCtr x="-15156" y="20694"/>
                                    </p:animMotion>
                                  </p:childTnLst>
                                </p:cTn>
                              </p:par>
                              <p:par>
                                <p:cTn id="10" presetID="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0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60"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smtClean="0"/>
              <a:t>Requirements for this digital copy</a:t>
            </a:r>
          </a:p>
        </p:txBody>
      </p:sp>
      <p:sp>
        <p:nvSpPr>
          <p:cNvPr id="18435" name="Rectangle 3"/>
          <p:cNvSpPr>
            <a:spLocks noGrp="1" noChangeArrowheads="1"/>
          </p:cNvSpPr>
          <p:nvPr>
            <p:ph idx="1"/>
          </p:nvPr>
        </p:nvSpPr>
        <p:spPr/>
        <p:txBody>
          <a:bodyPr/>
          <a:lstStyle/>
          <a:p>
            <a:pPr eaLnBrk="1" hangingPunct="1"/>
            <a:r>
              <a:rPr lang="en-US" altLang="en-US" sz="2800" dirty="0" smtClean="0"/>
              <a:t>R1:	</a:t>
            </a:r>
            <a:r>
              <a:rPr lang="en-US" altLang="en-US" sz="2800" dirty="0" smtClean="0"/>
              <a:t>A </a:t>
            </a:r>
            <a:r>
              <a:rPr lang="en-US" altLang="en-US" sz="2800" dirty="0" smtClean="0"/>
              <a:t>faithful representation of reality</a:t>
            </a:r>
          </a:p>
          <a:p>
            <a:pPr eaLnBrk="1" hangingPunct="1"/>
            <a:r>
              <a:rPr lang="en-US" altLang="en-US" sz="2800" dirty="0" smtClean="0"/>
              <a:t>R2	</a:t>
            </a:r>
            <a:r>
              <a:rPr lang="en-US" altLang="en-US" sz="2800" dirty="0" smtClean="0"/>
              <a:t>… </a:t>
            </a:r>
            <a:r>
              <a:rPr lang="en-US" altLang="en-US" sz="2800" dirty="0" smtClean="0"/>
              <a:t>of everything that is digitally registered,</a:t>
            </a:r>
          </a:p>
          <a:p>
            <a:pPr lvl="4" eaLnBrk="1" hangingPunct="1">
              <a:buFontTx/>
              <a:buNone/>
            </a:pPr>
            <a:r>
              <a:rPr lang="en-US" altLang="en-US" sz="1800" dirty="0" smtClean="0"/>
              <a:t>what </a:t>
            </a:r>
            <a:r>
              <a:rPr lang="en-US" altLang="en-US" sz="1800" dirty="0" smtClean="0"/>
              <a:t>is </a:t>
            </a:r>
            <a:r>
              <a:rPr lang="en-US" altLang="en-US" sz="1800" i="1" dirty="0" smtClean="0"/>
              <a:t>generic</a:t>
            </a:r>
            <a:r>
              <a:rPr lang="en-US" altLang="en-US" sz="1800" dirty="0" smtClean="0"/>
              <a:t> </a:t>
            </a:r>
            <a:r>
              <a:rPr lang="en-US" altLang="en-US" sz="1800" dirty="0" smtClean="0">
                <a:sym typeface="Wingdings" panose="05000000000000000000" pitchFamily="2" charset="2"/>
              </a:rPr>
              <a:t> scientific theories</a:t>
            </a:r>
          </a:p>
          <a:p>
            <a:pPr lvl="4" eaLnBrk="1" hangingPunct="1">
              <a:buFontTx/>
              <a:buNone/>
            </a:pPr>
            <a:r>
              <a:rPr lang="en-US" altLang="en-US" sz="1800" dirty="0" smtClean="0"/>
              <a:t>what </a:t>
            </a:r>
            <a:r>
              <a:rPr lang="en-US" altLang="en-US" sz="1800" dirty="0" smtClean="0"/>
              <a:t>is </a:t>
            </a:r>
            <a:r>
              <a:rPr lang="en-US" altLang="en-US" sz="1800" i="1" dirty="0" smtClean="0"/>
              <a:t>specific</a:t>
            </a:r>
            <a:r>
              <a:rPr lang="en-US" altLang="en-US" sz="1800" dirty="0" smtClean="0"/>
              <a:t> </a:t>
            </a:r>
            <a:r>
              <a:rPr lang="en-US" altLang="en-US" sz="1800" dirty="0" smtClean="0">
                <a:sym typeface="Wingdings" panose="05000000000000000000" pitchFamily="2" charset="2"/>
              </a:rPr>
              <a:t> what individual entities exist and how they 	               </a:t>
            </a:r>
            <a:r>
              <a:rPr lang="en-US" altLang="en-US" sz="1800" dirty="0" smtClean="0">
                <a:sym typeface="Wingdings" panose="05000000000000000000" pitchFamily="2" charset="2"/>
              </a:rPr>
              <a:t>relate ontologically rather than statistically</a:t>
            </a:r>
            <a:endParaRPr lang="en-US" altLang="en-US" sz="1800" dirty="0" smtClean="0"/>
          </a:p>
          <a:p>
            <a:pPr eaLnBrk="1" hangingPunct="1"/>
            <a:r>
              <a:rPr lang="en-US" altLang="en-US" sz="2800" dirty="0" smtClean="0"/>
              <a:t>R3:	</a:t>
            </a:r>
            <a:r>
              <a:rPr lang="en-US" altLang="en-US" sz="2800" dirty="0" smtClean="0"/>
              <a:t>… </a:t>
            </a:r>
            <a:r>
              <a:rPr lang="en-US" altLang="en-US" sz="2800" dirty="0" smtClean="0"/>
              <a:t>throughout reality’s entire history,</a:t>
            </a:r>
          </a:p>
          <a:p>
            <a:pPr eaLnBrk="1" hangingPunct="1"/>
            <a:r>
              <a:rPr lang="en-US" altLang="en-US" sz="2800" dirty="0" smtClean="0"/>
              <a:t>R4	</a:t>
            </a:r>
            <a:r>
              <a:rPr lang="en-US" altLang="en-US" sz="2800" dirty="0" smtClean="0"/>
              <a:t>… </a:t>
            </a:r>
            <a:r>
              <a:rPr lang="en-US" altLang="en-US" sz="2800" dirty="0" smtClean="0"/>
              <a:t>which is computable in order to …</a:t>
            </a:r>
          </a:p>
          <a:p>
            <a:pPr lvl="4" eaLnBrk="1" hangingPunct="1">
              <a:buFontTx/>
              <a:buNone/>
            </a:pPr>
            <a:r>
              <a:rPr lang="en-US" altLang="en-US" sz="1800" dirty="0" smtClean="0"/>
              <a:t>… </a:t>
            </a:r>
            <a:r>
              <a:rPr lang="en-US" altLang="en-US" sz="1800" dirty="0" smtClean="0"/>
              <a:t>allow queries over the world’s past and present,</a:t>
            </a:r>
          </a:p>
          <a:p>
            <a:pPr lvl="4" eaLnBrk="1" hangingPunct="1">
              <a:buFontTx/>
              <a:buNone/>
            </a:pPr>
            <a:r>
              <a:rPr lang="en-US" altLang="en-US" sz="1800" dirty="0" smtClean="0"/>
              <a:t>… </a:t>
            </a:r>
            <a:r>
              <a:rPr lang="en-US" altLang="en-US" sz="1800" dirty="0" smtClean="0"/>
              <a:t>make predictions,</a:t>
            </a:r>
          </a:p>
          <a:p>
            <a:pPr lvl="4" eaLnBrk="1" hangingPunct="1">
              <a:buFontTx/>
              <a:buNone/>
            </a:pPr>
            <a:r>
              <a:rPr lang="en-US" altLang="en-US" sz="1800" dirty="0" smtClean="0"/>
              <a:t>… </a:t>
            </a:r>
            <a:r>
              <a:rPr lang="en-US" altLang="en-US" sz="1800" dirty="0" smtClean="0"/>
              <a:t>fill in gaps,</a:t>
            </a:r>
          </a:p>
          <a:p>
            <a:pPr lvl="4" eaLnBrk="1" hangingPunct="1">
              <a:buFontTx/>
              <a:buNone/>
            </a:pPr>
            <a:r>
              <a:rPr lang="en-US" altLang="en-US" sz="1800" dirty="0" smtClean="0"/>
              <a:t>… </a:t>
            </a:r>
            <a:r>
              <a:rPr lang="en-US" altLang="en-US" sz="1800" dirty="0" smtClean="0"/>
              <a:t>identify mistakes</a:t>
            </a:r>
            <a:r>
              <a:rPr lang="en-US" altLang="en-US" sz="1800" dirty="0" smtClean="0"/>
              <a:t>,</a:t>
            </a:r>
          </a:p>
          <a:p>
            <a:pPr lvl="4" eaLnBrk="1" hangingPunct="1">
              <a:buFontTx/>
              <a:buNone/>
            </a:pPr>
            <a:r>
              <a:rPr lang="en-US" altLang="en-US" sz="1800" dirty="0" smtClean="0"/>
              <a:t>… understand ‘the why’ about realities</a:t>
            </a:r>
            <a:endParaRPr lang="en-US" altLang="en-US" sz="1800" dirty="0" smtClean="0"/>
          </a:p>
          <a:p>
            <a:pPr lvl="4" eaLnBrk="1" hangingPunct="1">
              <a:buFontTx/>
              <a:buNone/>
            </a:pPr>
            <a:r>
              <a:rPr lang="en-US" altLang="en-US" sz="1800" dirty="0" smtClean="0"/>
              <a:t>...</a:t>
            </a:r>
            <a:endParaRPr lang="en-US" altLang="en-US" sz="1800" dirty="0" smtClean="0"/>
          </a:p>
        </p:txBody>
      </p:sp>
    </p:spTree>
    <p:extLst>
      <p:ext uri="{BB962C8B-B14F-4D97-AF65-F5344CB8AC3E}">
        <p14:creationId xmlns:p14="http://schemas.microsoft.com/office/powerpoint/2010/main" val="57001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What is out there </a:t>
            </a:r>
            <a:r>
              <a:rPr lang="en-US" altLang="en-US" dirty="0" smtClean="0"/>
              <a:t>…</a:t>
            </a:r>
            <a:br>
              <a:rPr lang="en-US" altLang="en-US" dirty="0" smtClean="0"/>
            </a:br>
            <a:r>
              <a:rPr lang="en-US" altLang="en-US" dirty="0" smtClean="0"/>
              <a:t>(… we </a:t>
            </a:r>
            <a:r>
              <a:rPr lang="en-US" altLang="en-US" dirty="0" smtClean="0"/>
              <a:t>want/need to deal with)?</a:t>
            </a:r>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portions of reality</a:t>
            </a:r>
          </a:p>
        </p:txBody>
      </p:sp>
      <p:sp>
        <p:nvSpPr>
          <p:cNvPr id="19460" name="TextBox 4"/>
          <p:cNvSpPr txBox="1">
            <a:spLocks noChangeArrowheads="1"/>
          </p:cNvSpPr>
          <p:nvPr/>
        </p:nvSpPr>
        <p:spPr bwMode="auto">
          <a:xfrm>
            <a:off x="3032125" y="3283527"/>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entities</a:t>
            </a:r>
          </a:p>
        </p:txBody>
      </p:sp>
      <p:sp>
        <p:nvSpPr>
          <p:cNvPr id="19461" name="TextBox 5"/>
          <p:cNvSpPr txBox="1">
            <a:spLocks noChangeArrowheads="1"/>
          </p:cNvSpPr>
          <p:nvPr/>
        </p:nvSpPr>
        <p:spPr bwMode="auto">
          <a:xfrm>
            <a:off x="6858000" y="3962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particulars</a:t>
            </a:r>
          </a:p>
        </p:txBody>
      </p:sp>
      <p:sp>
        <p:nvSpPr>
          <p:cNvPr id="19462" name="TextBox 6"/>
          <p:cNvSpPr txBox="1">
            <a:spLocks noChangeArrowheads="1"/>
          </p:cNvSpPr>
          <p:nvPr/>
        </p:nvSpPr>
        <p:spPr bwMode="auto">
          <a:xfrm>
            <a:off x="698059" y="3320191"/>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relations</a:t>
            </a:r>
          </a:p>
        </p:txBody>
      </p:sp>
      <p:sp>
        <p:nvSpPr>
          <p:cNvPr id="19465" name="TextBox 9"/>
          <p:cNvSpPr txBox="1">
            <a:spLocks noChangeArrowheads="1"/>
          </p:cNvSpPr>
          <p:nvPr/>
        </p:nvSpPr>
        <p:spPr bwMode="auto">
          <a:xfrm>
            <a:off x="3352800" y="4495129"/>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4495128"/>
            <a:ext cx="2230435" cy="1524671"/>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4495800"/>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4" name="Rectangle 18"/>
          <p:cNvSpPr>
            <a:spLocks noChangeArrowheads="1"/>
          </p:cNvSpPr>
          <p:nvPr/>
        </p:nvSpPr>
        <p:spPr bwMode="auto">
          <a:xfrm>
            <a:off x="3124200" y="3962400"/>
            <a:ext cx="5410200" cy="22098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participation</a:t>
            </a:r>
          </a:p>
        </p:txBody>
      </p:sp>
      <p:sp>
        <p:nvSpPr>
          <p:cNvPr id="19476"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548098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pSp>
        <p:nvGrpSpPr>
          <p:cNvPr id="2" name="Group 28"/>
          <p:cNvGrpSpPr>
            <a:grpSpLocks/>
          </p:cNvGrpSpPr>
          <p:nvPr/>
        </p:nvGrpSpPr>
        <p:grpSpPr bwMode="auto">
          <a:xfrm>
            <a:off x="533400" y="2693988"/>
            <a:ext cx="2438400" cy="461962"/>
            <a:chOff x="533400" y="2694560"/>
            <a:chExt cx="2438400" cy="461665"/>
          </a:xfrm>
        </p:grpSpPr>
        <p:sp>
          <p:nvSpPr>
            <p:cNvPr id="19484"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5"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grpSp>
        <p:nvGrpSpPr>
          <p:cNvPr id="3" name="Group 29"/>
          <p:cNvGrpSpPr>
            <a:grpSpLocks/>
          </p:cNvGrpSpPr>
          <p:nvPr/>
        </p:nvGrpSpPr>
        <p:grpSpPr bwMode="auto">
          <a:xfrm>
            <a:off x="5029200" y="3386138"/>
            <a:ext cx="3505200" cy="460375"/>
            <a:chOff x="5029200" y="3385623"/>
            <a:chExt cx="3505200" cy="461665"/>
          </a:xfrm>
        </p:grpSpPr>
        <p:sp>
          <p:nvSpPr>
            <p:cNvPr id="19482" name="Rectangle 25"/>
            <p:cNvSpPr>
              <a:spLocks noChangeArrowheads="1"/>
            </p:cNvSpPr>
            <p:nvPr/>
          </p:nvSpPr>
          <p:spPr bwMode="auto">
            <a:xfrm>
              <a:off x="5029200" y="3429000"/>
              <a:ext cx="35052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3" name="TextBox 27"/>
            <p:cNvSpPr txBox="1">
              <a:spLocks noChangeArrowheads="1"/>
            </p:cNvSpPr>
            <p:nvPr/>
          </p:nvSpPr>
          <p:spPr bwMode="auto">
            <a:xfrm>
              <a:off x="5032734" y="338562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spTree>
    <p:extLst>
      <p:ext uri="{BB962C8B-B14F-4D97-AF65-F5344CB8AC3E}">
        <p14:creationId xmlns:p14="http://schemas.microsoft.com/office/powerpoint/2010/main" val="2656853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AutoShape 6"/>
          <p:cNvSpPr>
            <a:spLocks noGrp="1" noChangeArrowheads="1"/>
          </p:cNvSpPr>
          <p:nvPr>
            <p:ph type="title"/>
          </p:nvPr>
        </p:nvSpPr>
        <p:spPr/>
        <p:txBody>
          <a:bodyPr/>
          <a:lstStyle/>
          <a:p>
            <a:pPr eaLnBrk="1" hangingPunct="1"/>
            <a:r>
              <a:rPr lang="en-US" altLang="en-US" sz="2800" smtClean="0"/>
              <a:t>A faithful representation of reality through BFO</a:t>
            </a:r>
            <a:endParaRPr lang="en-US" altLang="en-US" sz="3000" smtClean="0"/>
          </a:p>
        </p:txBody>
      </p:sp>
      <p:sp>
        <p:nvSpPr>
          <p:cNvPr id="20483" name="Text Box 2"/>
          <p:cNvSpPr txBox="1">
            <a:spLocks noChangeArrowheads="1"/>
          </p:cNvSpPr>
          <p:nvPr/>
        </p:nvSpPr>
        <p:spPr bwMode="auto">
          <a:xfrm>
            <a:off x="914400" y="32766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a:t>
            </a:r>
          </a:p>
        </p:txBody>
      </p:sp>
      <p:sp>
        <p:nvSpPr>
          <p:cNvPr id="20484" name="Text Box 3"/>
          <p:cNvSpPr txBox="1">
            <a:spLocks noChangeArrowheads="1"/>
          </p:cNvSpPr>
          <p:nvPr/>
        </p:nvSpPr>
        <p:spPr bwMode="auto">
          <a:xfrm>
            <a:off x="2590800" y="32766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a:t>
            </a:r>
          </a:p>
        </p:txBody>
      </p:sp>
      <p:sp>
        <p:nvSpPr>
          <p:cNvPr id="20485" name="Text Box 4"/>
          <p:cNvSpPr txBox="1">
            <a:spLocks noChangeArrowheads="1"/>
          </p:cNvSpPr>
          <p:nvPr/>
        </p:nvSpPr>
        <p:spPr bwMode="auto">
          <a:xfrm>
            <a:off x="7054850" y="33528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a:t>
            </a:r>
          </a:p>
        </p:txBody>
      </p:sp>
      <p:sp>
        <p:nvSpPr>
          <p:cNvPr id="20486" name="Text Box 5"/>
          <p:cNvSpPr txBox="1">
            <a:spLocks noChangeArrowheads="1"/>
          </p:cNvSpPr>
          <p:nvPr/>
        </p:nvSpPr>
        <p:spPr bwMode="auto">
          <a:xfrm>
            <a:off x="4191000" y="3200400"/>
            <a:ext cx="112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chemeClr val="bg1"/>
                </a:solidFill>
              </a:rPr>
              <a:t>instanceOf</a:t>
            </a:r>
          </a:p>
        </p:txBody>
      </p:sp>
      <p:sp>
        <p:nvSpPr>
          <p:cNvPr id="20488" name="AutoShape 7"/>
          <p:cNvSpPr>
            <a:spLocks noChangeArrowheads="1"/>
          </p:cNvSpPr>
          <p:nvPr/>
        </p:nvSpPr>
        <p:spPr bwMode="auto">
          <a:xfrm>
            <a:off x="1873250" y="2135188"/>
            <a:ext cx="1276350"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material</a:t>
            </a:r>
          </a:p>
          <a:p>
            <a:pPr eaLnBrk="1" hangingPunct="1"/>
            <a:r>
              <a:rPr lang="en-US" altLang="en-US" sz="1800">
                <a:solidFill>
                  <a:srgbClr val="000066"/>
                </a:solidFill>
              </a:rPr>
              <a:t>object</a:t>
            </a:r>
          </a:p>
        </p:txBody>
      </p:sp>
      <p:sp>
        <p:nvSpPr>
          <p:cNvPr id="20489" name="AutoShape 8"/>
          <p:cNvSpPr>
            <a:spLocks noChangeArrowheads="1"/>
          </p:cNvSpPr>
          <p:nvPr/>
        </p:nvSpPr>
        <p:spPr bwMode="auto">
          <a:xfrm>
            <a:off x="4716463" y="2135188"/>
            <a:ext cx="1352550" cy="709612"/>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spacetime</a:t>
            </a:r>
          </a:p>
          <a:p>
            <a:pPr eaLnBrk="1" hangingPunct="1"/>
            <a:r>
              <a:rPr lang="en-US" altLang="en-US" sz="1800">
                <a:solidFill>
                  <a:srgbClr val="000066"/>
                </a:solidFill>
              </a:rPr>
              <a:t>region</a:t>
            </a:r>
          </a:p>
        </p:txBody>
      </p:sp>
      <p:sp>
        <p:nvSpPr>
          <p:cNvPr id="20490" name="AutoShape 9"/>
          <p:cNvSpPr>
            <a:spLocks noChangeArrowheads="1"/>
          </p:cNvSpPr>
          <p:nvPr/>
        </p:nvSpPr>
        <p:spPr bwMode="auto">
          <a:xfrm>
            <a:off x="2193925" y="4302125"/>
            <a:ext cx="633413" cy="458788"/>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me</a:t>
            </a:r>
          </a:p>
        </p:txBody>
      </p:sp>
      <p:sp>
        <p:nvSpPr>
          <p:cNvPr id="20491" name="AutoShape 10"/>
          <p:cNvSpPr>
            <a:spLocks noChangeArrowheads="1"/>
          </p:cNvSpPr>
          <p:nvPr/>
        </p:nvSpPr>
        <p:spPr bwMode="auto">
          <a:xfrm>
            <a:off x="7743825" y="3962400"/>
            <a:ext cx="1371600" cy="1123950"/>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some temporal region</a:t>
            </a:r>
          </a:p>
        </p:txBody>
      </p:sp>
      <p:sp>
        <p:nvSpPr>
          <p:cNvPr id="20492" name="AutoShape 11"/>
          <p:cNvSpPr>
            <a:spLocks noChangeArrowheads="1"/>
          </p:cNvSpPr>
          <p:nvPr/>
        </p:nvSpPr>
        <p:spPr bwMode="auto">
          <a:xfrm>
            <a:off x="3681413" y="4143375"/>
            <a:ext cx="642937" cy="763588"/>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my life</a:t>
            </a:r>
          </a:p>
        </p:txBody>
      </p:sp>
      <p:sp>
        <p:nvSpPr>
          <p:cNvPr id="20493" name="AutoShape 12"/>
          <p:cNvSpPr>
            <a:spLocks noChangeArrowheads="1"/>
          </p:cNvSpPr>
          <p:nvPr/>
        </p:nvSpPr>
        <p:spPr bwMode="auto">
          <a:xfrm>
            <a:off x="4867275" y="4135438"/>
            <a:ext cx="1049338" cy="787400"/>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my 4D STR</a:t>
            </a:r>
          </a:p>
        </p:txBody>
      </p:sp>
      <p:sp>
        <p:nvSpPr>
          <p:cNvPr id="20494" name="AutoShape 13"/>
          <p:cNvSpPr>
            <a:spLocks noChangeArrowheads="1"/>
          </p:cNvSpPr>
          <p:nvPr/>
        </p:nvSpPr>
        <p:spPr bwMode="auto">
          <a:xfrm>
            <a:off x="4840288" y="5573713"/>
            <a:ext cx="1104900" cy="1122362"/>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some spatial</a:t>
            </a:r>
          </a:p>
          <a:p>
            <a:pPr eaLnBrk="1" hangingPunct="1"/>
            <a:r>
              <a:rPr lang="en-US" altLang="en-US" sz="2000">
                <a:solidFill>
                  <a:srgbClr val="000066"/>
                </a:solidFill>
              </a:rPr>
              <a:t>region</a:t>
            </a:r>
          </a:p>
        </p:txBody>
      </p:sp>
      <p:sp>
        <p:nvSpPr>
          <p:cNvPr id="20495" name="AutoShape 14"/>
          <p:cNvSpPr>
            <a:spLocks noChangeArrowheads="1"/>
          </p:cNvSpPr>
          <p:nvPr/>
        </p:nvSpPr>
        <p:spPr bwMode="auto">
          <a:xfrm>
            <a:off x="3441700" y="2286000"/>
            <a:ext cx="1123950" cy="406400"/>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history</a:t>
            </a:r>
          </a:p>
        </p:txBody>
      </p:sp>
      <p:sp>
        <p:nvSpPr>
          <p:cNvPr id="20496" name="AutoShape 15"/>
          <p:cNvSpPr>
            <a:spLocks noChangeArrowheads="1"/>
          </p:cNvSpPr>
          <p:nvPr/>
        </p:nvSpPr>
        <p:spPr bwMode="auto">
          <a:xfrm>
            <a:off x="6503988" y="2135188"/>
            <a:ext cx="1050925"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spatial</a:t>
            </a:r>
          </a:p>
          <a:p>
            <a:pPr eaLnBrk="1" hangingPunct="1"/>
            <a:r>
              <a:rPr lang="en-US" altLang="en-US" sz="1800">
                <a:solidFill>
                  <a:srgbClr val="000066"/>
                </a:solidFill>
              </a:rPr>
              <a:t>region</a:t>
            </a:r>
          </a:p>
        </p:txBody>
      </p:sp>
      <p:sp>
        <p:nvSpPr>
          <p:cNvPr id="20497" name="AutoShape 16"/>
          <p:cNvSpPr>
            <a:spLocks noChangeArrowheads="1"/>
          </p:cNvSpPr>
          <p:nvPr/>
        </p:nvSpPr>
        <p:spPr bwMode="auto">
          <a:xfrm>
            <a:off x="7848600" y="2135188"/>
            <a:ext cx="1143000" cy="709612"/>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temporal</a:t>
            </a:r>
          </a:p>
          <a:p>
            <a:pPr eaLnBrk="1" hangingPunct="1"/>
            <a:r>
              <a:rPr lang="en-US" altLang="en-US" sz="1800">
                <a:solidFill>
                  <a:srgbClr val="000066"/>
                </a:solidFill>
              </a:rPr>
              <a:t>region</a:t>
            </a:r>
          </a:p>
        </p:txBody>
      </p:sp>
      <p:sp>
        <p:nvSpPr>
          <p:cNvPr id="20498" name="Rectangle 17"/>
          <p:cNvSpPr>
            <a:spLocks noChangeArrowheads="1"/>
          </p:cNvSpPr>
          <p:nvPr/>
        </p:nvSpPr>
        <p:spPr bwMode="auto">
          <a:xfrm>
            <a:off x="0" y="32004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20499" name="AutoShape 18"/>
          <p:cNvSpPr>
            <a:spLocks noChangeArrowheads="1"/>
          </p:cNvSpPr>
          <p:nvPr/>
        </p:nvSpPr>
        <p:spPr bwMode="auto">
          <a:xfrm>
            <a:off x="152400" y="2135188"/>
            <a:ext cx="1428750"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dependent continuant</a:t>
            </a:r>
          </a:p>
        </p:txBody>
      </p:sp>
      <p:sp>
        <p:nvSpPr>
          <p:cNvPr id="20500" name="AutoShape 19"/>
          <p:cNvSpPr>
            <a:spLocks noChangeArrowheads="1"/>
          </p:cNvSpPr>
          <p:nvPr/>
        </p:nvSpPr>
        <p:spPr bwMode="auto">
          <a:xfrm>
            <a:off x="341313" y="4130675"/>
            <a:ext cx="1050925" cy="796925"/>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some quality</a:t>
            </a:r>
          </a:p>
        </p:txBody>
      </p:sp>
      <p:cxnSp>
        <p:nvCxnSpPr>
          <p:cNvPr id="20501" name="AutoShape 20"/>
          <p:cNvCxnSpPr>
            <a:cxnSpLocks noChangeShapeType="1"/>
            <a:stCxn id="20500" idx="0"/>
            <a:endCxn id="20499" idx="2"/>
          </p:cNvCxnSpPr>
          <p:nvPr/>
        </p:nvCxnSpPr>
        <p:spPr bwMode="auto">
          <a:xfrm flipV="1">
            <a:off x="866775" y="2844800"/>
            <a:ext cx="0" cy="1271588"/>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2" name="AutoShape 21"/>
          <p:cNvCxnSpPr>
            <a:cxnSpLocks noChangeShapeType="1"/>
            <a:stCxn id="20490" idx="0"/>
            <a:endCxn id="20488" idx="2"/>
          </p:cNvCxnSpPr>
          <p:nvPr/>
        </p:nvCxnSpPr>
        <p:spPr bwMode="auto">
          <a:xfrm flipV="1">
            <a:off x="2511425" y="2844800"/>
            <a:ext cx="0" cy="1443038"/>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3" name="AutoShape 22"/>
          <p:cNvCxnSpPr>
            <a:cxnSpLocks noChangeShapeType="1"/>
            <a:stCxn id="20492" idx="0"/>
            <a:endCxn id="20495" idx="2"/>
          </p:cNvCxnSpPr>
          <p:nvPr/>
        </p:nvCxnSpPr>
        <p:spPr bwMode="auto">
          <a:xfrm flipV="1">
            <a:off x="4003675" y="2692400"/>
            <a:ext cx="0" cy="1441450"/>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4" name="AutoShape 23"/>
          <p:cNvCxnSpPr>
            <a:cxnSpLocks noChangeShapeType="1"/>
            <a:stCxn id="20493" idx="0"/>
            <a:endCxn id="20489" idx="2"/>
          </p:cNvCxnSpPr>
          <p:nvPr/>
        </p:nvCxnSpPr>
        <p:spPr bwMode="auto">
          <a:xfrm flipV="1">
            <a:off x="5392738" y="2844800"/>
            <a:ext cx="0" cy="1281113"/>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5" name="AutoShape 24"/>
          <p:cNvCxnSpPr>
            <a:cxnSpLocks noChangeShapeType="1"/>
            <a:stCxn id="20491" idx="0"/>
            <a:endCxn id="20497" idx="2"/>
          </p:cNvCxnSpPr>
          <p:nvPr/>
        </p:nvCxnSpPr>
        <p:spPr bwMode="auto">
          <a:xfrm flipH="1" flipV="1">
            <a:off x="8420100" y="2844800"/>
            <a:ext cx="9525" cy="1108075"/>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6" name="AutoShape 25"/>
          <p:cNvCxnSpPr>
            <a:cxnSpLocks noChangeShapeType="1"/>
            <a:stCxn id="20490" idx="1"/>
            <a:endCxn id="20500" idx="3"/>
          </p:cNvCxnSpPr>
          <p:nvPr/>
        </p:nvCxnSpPr>
        <p:spPr bwMode="auto">
          <a:xfrm flipH="1" flipV="1">
            <a:off x="1406525" y="4529138"/>
            <a:ext cx="773113" cy="3175"/>
          </a:xfrm>
          <a:prstGeom prst="straightConnector1">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507" name="AutoShape 26"/>
          <p:cNvCxnSpPr>
            <a:cxnSpLocks noChangeShapeType="1"/>
            <a:stCxn id="20492" idx="1"/>
            <a:endCxn id="20490" idx="3"/>
          </p:cNvCxnSpPr>
          <p:nvPr/>
        </p:nvCxnSpPr>
        <p:spPr bwMode="auto">
          <a:xfrm flipH="1">
            <a:off x="2841625" y="4525963"/>
            <a:ext cx="830263" cy="6350"/>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20508" name="AutoShape 27"/>
          <p:cNvCxnSpPr>
            <a:cxnSpLocks noChangeShapeType="1"/>
            <a:stCxn id="20493" idx="1"/>
            <a:endCxn id="20492" idx="3"/>
          </p:cNvCxnSpPr>
          <p:nvPr/>
        </p:nvCxnSpPr>
        <p:spPr bwMode="auto">
          <a:xfrm flipH="1" flipV="1">
            <a:off x="4333875" y="4525963"/>
            <a:ext cx="523875" cy="3175"/>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20509" name="AutoShape 28"/>
          <p:cNvCxnSpPr>
            <a:cxnSpLocks noChangeShapeType="1"/>
            <a:stCxn id="20494" idx="0"/>
            <a:endCxn id="20493" idx="2"/>
          </p:cNvCxnSpPr>
          <p:nvPr/>
        </p:nvCxnSpPr>
        <p:spPr bwMode="auto">
          <a:xfrm flipV="1">
            <a:off x="5392738" y="4932363"/>
            <a:ext cx="0" cy="627062"/>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20510" name="AutoShape 29"/>
          <p:cNvCxnSpPr>
            <a:cxnSpLocks noChangeShapeType="1"/>
            <a:stCxn id="20491" idx="1"/>
            <a:endCxn id="20493" idx="3"/>
          </p:cNvCxnSpPr>
          <p:nvPr/>
        </p:nvCxnSpPr>
        <p:spPr bwMode="auto">
          <a:xfrm flipH="1">
            <a:off x="5926138" y="4524375"/>
            <a:ext cx="1808162" cy="4763"/>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sp>
        <p:nvSpPr>
          <p:cNvPr id="20511" name="Text Box 30"/>
          <p:cNvSpPr txBox="1">
            <a:spLocks noChangeArrowheads="1"/>
          </p:cNvSpPr>
          <p:nvPr/>
        </p:nvSpPr>
        <p:spPr bwMode="auto">
          <a:xfrm>
            <a:off x="3429000" y="5867400"/>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located-in at t</a:t>
            </a:r>
          </a:p>
        </p:txBody>
      </p:sp>
      <p:sp>
        <p:nvSpPr>
          <p:cNvPr id="20512" name="Text Box 31"/>
          <p:cNvSpPr txBox="1">
            <a:spLocks noChangeArrowheads="1"/>
          </p:cNvSpPr>
          <p:nvPr/>
        </p:nvSpPr>
        <p:spPr bwMode="auto">
          <a:xfrm>
            <a:off x="1439863" y="472440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 at t</a:t>
            </a:r>
          </a:p>
        </p:txBody>
      </p:sp>
      <p:sp>
        <p:nvSpPr>
          <p:cNvPr id="20513" name="Text Box 32"/>
          <p:cNvSpPr txBox="1">
            <a:spLocks noChangeArrowheads="1"/>
          </p:cNvSpPr>
          <p:nvPr/>
        </p:nvSpPr>
        <p:spPr bwMode="auto">
          <a:xfrm>
            <a:off x="2514600" y="3886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participantOf at t</a:t>
            </a:r>
          </a:p>
        </p:txBody>
      </p:sp>
      <p:sp>
        <p:nvSpPr>
          <p:cNvPr id="20514" name="Text Box 33"/>
          <p:cNvSpPr txBox="1">
            <a:spLocks noChangeArrowheads="1"/>
          </p:cNvSpPr>
          <p:nvPr/>
        </p:nvSpPr>
        <p:spPr bwMode="auto">
          <a:xfrm>
            <a:off x="4191000" y="3886200"/>
            <a:ext cx="827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occupies</a:t>
            </a:r>
          </a:p>
        </p:txBody>
      </p:sp>
      <p:sp>
        <p:nvSpPr>
          <p:cNvPr id="20515" name="Text Box 34"/>
          <p:cNvSpPr txBox="1">
            <a:spLocks noChangeArrowheads="1"/>
          </p:cNvSpPr>
          <p:nvPr/>
        </p:nvSpPr>
        <p:spPr bwMode="auto">
          <a:xfrm>
            <a:off x="5943600" y="4191000"/>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projectsOn</a:t>
            </a:r>
          </a:p>
        </p:txBody>
      </p:sp>
      <p:sp>
        <p:nvSpPr>
          <p:cNvPr id="20516" name="Text Box 35"/>
          <p:cNvSpPr txBox="1">
            <a:spLocks noChangeArrowheads="1"/>
          </p:cNvSpPr>
          <p:nvPr/>
        </p:nvSpPr>
        <p:spPr bwMode="auto">
          <a:xfrm>
            <a:off x="3886200" y="5029200"/>
            <a:ext cx="1643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projectsOn at t</a:t>
            </a:r>
          </a:p>
        </p:txBody>
      </p:sp>
      <p:cxnSp>
        <p:nvCxnSpPr>
          <p:cNvPr id="20517" name="AutoShape 36"/>
          <p:cNvCxnSpPr>
            <a:cxnSpLocks noChangeShapeType="1"/>
            <a:stCxn id="20494" idx="3"/>
            <a:endCxn id="20496" idx="2"/>
          </p:cNvCxnSpPr>
          <p:nvPr/>
        </p:nvCxnSpPr>
        <p:spPr bwMode="auto">
          <a:xfrm flipV="1">
            <a:off x="5959475" y="2844800"/>
            <a:ext cx="1069975" cy="3290888"/>
          </a:xfrm>
          <a:prstGeom prst="bentConnector2">
            <a:avLst/>
          </a:prstGeom>
          <a:noFill/>
          <a:ln w="28575">
            <a:solidFill>
              <a:srgbClr val="FF3300"/>
            </a:solidFill>
            <a:miter lim="800000"/>
            <a:headEnd/>
            <a:tailEnd type="triangle" w="med" len="med"/>
          </a:ln>
          <a:extLst>
            <a:ext uri="{909E8E84-426E-40DD-AFC4-6F175D3DCCD1}">
              <a14:hiddenFill xmlns:a14="http://schemas.microsoft.com/office/drawing/2010/main">
                <a:noFill/>
              </a14:hiddenFill>
            </a:ext>
          </a:extLst>
        </p:spPr>
      </p:cxnSp>
      <p:cxnSp>
        <p:nvCxnSpPr>
          <p:cNvPr id="20518" name="AutoShape 37"/>
          <p:cNvCxnSpPr>
            <a:cxnSpLocks noChangeShapeType="1"/>
            <a:stCxn id="20490" idx="2"/>
            <a:endCxn id="20494" idx="1"/>
          </p:cNvCxnSpPr>
          <p:nvPr/>
        </p:nvCxnSpPr>
        <p:spPr bwMode="auto">
          <a:xfrm rot="16200000" flipH="1">
            <a:off x="2988469" y="4298156"/>
            <a:ext cx="1360488" cy="2314575"/>
          </a:xfrm>
          <a:prstGeom prst="bentConnector2">
            <a:avLst/>
          </a:prstGeom>
          <a:noFill/>
          <a:ln w="28575">
            <a:solidFill>
              <a:schemeClr val="bg1"/>
            </a:solidFill>
            <a:miter lim="800000"/>
            <a:headEnd/>
            <a:tailEnd type="triangle" w="med" len="med"/>
          </a:ln>
          <a:extLst>
            <a:ext uri="{909E8E84-426E-40DD-AFC4-6F175D3DCCD1}">
              <a14:hiddenFill xmlns:a14="http://schemas.microsoft.com/office/drawing/2010/main">
                <a:noFill/>
              </a14:hiddenFill>
            </a:ext>
          </a:extLst>
        </p:spPr>
      </p:cxnSp>
      <p:sp>
        <p:nvSpPr>
          <p:cNvPr id="20519" name="TextBox 38"/>
          <p:cNvSpPr txBox="1">
            <a:spLocks noChangeArrowheads="1"/>
          </p:cNvSpPr>
          <p:nvPr/>
        </p:nvSpPr>
        <p:spPr bwMode="auto">
          <a:xfrm>
            <a:off x="125413" y="6396038"/>
            <a:ext cx="2859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chemeClr val="bg1"/>
                </a:solidFill>
              </a:rPr>
              <a:t>BFO = Basic Formal Ontology</a:t>
            </a:r>
          </a:p>
        </p:txBody>
      </p:sp>
    </p:spTree>
    <p:extLst>
      <p:ext uri="{BB962C8B-B14F-4D97-AF65-F5344CB8AC3E}">
        <p14:creationId xmlns:p14="http://schemas.microsoft.com/office/powerpoint/2010/main" val="3657862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BFO is </a:t>
            </a:r>
            <a:r>
              <a:rPr lang="en-US" altLang="en-US" dirty="0" smtClean="0"/>
              <a:t>adequate </a:t>
            </a:r>
            <a:r>
              <a:rPr lang="en-US" altLang="en-US" dirty="0" smtClean="0"/>
              <a:t>for R1 … R3</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89" y="2136776"/>
            <a:ext cx="851755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8" name="TextBox 4"/>
          <p:cNvSpPr txBox="1">
            <a:spLocks noChangeArrowheads="1"/>
          </p:cNvSpPr>
          <p:nvPr/>
        </p:nvSpPr>
        <p:spPr bwMode="auto">
          <a:xfrm>
            <a:off x="390525" y="1600200"/>
            <a:ext cx="2239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Generic entities</a:t>
            </a:r>
          </a:p>
        </p:txBody>
      </p:sp>
      <p:sp>
        <p:nvSpPr>
          <p:cNvPr id="21509" name="TextBox 5"/>
          <p:cNvSpPr txBox="1">
            <a:spLocks noChangeArrowheads="1"/>
          </p:cNvSpPr>
          <p:nvPr/>
        </p:nvSpPr>
        <p:spPr bwMode="auto">
          <a:xfrm>
            <a:off x="658813" y="5414963"/>
            <a:ext cx="1654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Particulars</a:t>
            </a:r>
          </a:p>
        </p:txBody>
      </p:sp>
      <p:sp>
        <p:nvSpPr>
          <p:cNvPr id="21510" name="Oval 6"/>
          <p:cNvSpPr>
            <a:spLocks noChangeArrowheads="1"/>
          </p:cNvSpPr>
          <p:nvPr/>
        </p:nvSpPr>
        <p:spPr bwMode="auto">
          <a:xfrm>
            <a:off x="1057636" y="3248891"/>
            <a:ext cx="466725" cy="298450"/>
          </a:xfrm>
          <a:prstGeom prst="ellipse">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1511" name="Oval 8"/>
          <p:cNvSpPr>
            <a:spLocks noChangeArrowheads="1"/>
          </p:cNvSpPr>
          <p:nvPr/>
        </p:nvSpPr>
        <p:spPr bwMode="auto">
          <a:xfrm>
            <a:off x="2630488" y="3242252"/>
            <a:ext cx="466725" cy="298450"/>
          </a:xfrm>
          <a:prstGeom prst="ellipse">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1512" name="Oval 9"/>
          <p:cNvSpPr>
            <a:spLocks noChangeArrowheads="1"/>
          </p:cNvSpPr>
          <p:nvPr/>
        </p:nvSpPr>
        <p:spPr bwMode="auto">
          <a:xfrm>
            <a:off x="6705600" y="3276600"/>
            <a:ext cx="466725" cy="298450"/>
          </a:xfrm>
          <a:prstGeom prst="ellipse">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21513" name="Straight Arrow Connector 11"/>
          <p:cNvCxnSpPr>
            <a:cxnSpLocks noChangeShapeType="1"/>
            <a:endCxn id="21512" idx="4"/>
          </p:cNvCxnSpPr>
          <p:nvPr/>
        </p:nvCxnSpPr>
        <p:spPr bwMode="auto">
          <a:xfrm flipH="1" flipV="1">
            <a:off x="6938963" y="3575050"/>
            <a:ext cx="528637" cy="2749550"/>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1514" name="TextBox 12"/>
          <p:cNvSpPr txBox="1">
            <a:spLocks noChangeArrowheads="1"/>
          </p:cNvSpPr>
          <p:nvPr/>
        </p:nvSpPr>
        <p:spPr bwMode="auto">
          <a:xfrm>
            <a:off x="6165850" y="6219825"/>
            <a:ext cx="206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Time indexing</a:t>
            </a:r>
          </a:p>
        </p:txBody>
      </p:sp>
    </p:spTree>
    <p:extLst>
      <p:ext uri="{BB962C8B-B14F-4D97-AF65-F5344CB8AC3E}">
        <p14:creationId xmlns:p14="http://schemas.microsoft.com/office/powerpoint/2010/main" val="2611422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smtClean="0"/>
              <a:t>Representing specific entities</a:t>
            </a:r>
            <a:endParaRPr lang="en-US" altLang="en-US" sz="2000" smtClean="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smtClean="0"/>
              <a:t>	</a:t>
            </a:r>
            <a:r>
              <a:rPr lang="nl-NL" altLang="en-US" b="1" u="sng" dirty="0" smtClean="0"/>
              <a:t>explicit</a:t>
            </a:r>
            <a:r>
              <a:rPr lang="nl-NL" altLang="en-US" dirty="0" smtClean="0"/>
              <a:t> </a:t>
            </a:r>
            <a:r>
              <a:rPr lang="nl-BE" altLang="en-US" dirty="0" err="1" smtClean="0"/>
              <a:t>reference</a:t>
            </a:r>
            <a:r>
              <a:rPr lang="nl-BE" altLang="en-US" dirty="0" smtClean="0"/>
              <a:t> </a:t>
            </a:r>
            <a:r>
              <a:rPr lang="nl-NL" altLang="en-US" dirty="0" err="1" smtClean="0"/>
              <a:t>to</a:t>
            </a:r>
            <a:r>
              <a:rPr lang="nl-NL" altLang="en-US" dirty="0" smtClean="0"/>
              <a:t> the </a:t>
            </a:r>
            <a:r>
              <a:rPr lang="nl-NL" altLang="en-US" dirty="0" err="1" smtClean="0"/>
              <a:t>individual</a:t>
            </a:r>
            <a:r>
              <a:rPr lang="nl-NL" altLang="en-US" dirty="0" smtClean="0"/>
              <a:t> </a:t>
            </a:r>
            <a:r>
              <a:rPr lang="nl-NL" altLang="en-US" dirty="0" err="1" smtClean="0"/>
              <a:t>entities</a:t>
            </a:r>
            <a:r>
              <a:rPr lang="nl-NL" altLang="en-US" dirty="0" smtClean="0"/>
              <a:t> relevant </a:t>
            </a:r>
            <a:r>
              <a:rPr lang="nl-NL" altLang="en-US" dirty="0" err="1" smtClean="0"/>
              <a:t>to</a:t>
            </a:r>
            <a:r>
              <a:rPr lang="nl-NL" altLang="en-US" dirty="0" smtClean="0"/>
              <a:t> the accurate </a:t>
            </a:r>
            <a:r>
              <a:rPr lang="nl-NL" altLang="en-US" dirty="0" err="1" smtClean="0"/>
              <a:t>description</a:t>
            </a:r>
            <a:r>
              <a:rPr lang="nl-NL" altLang="en-US" dirty="0" smtClean="0"/>
              <a:t> of </a:t>
            </a:r>
            <a:r>
              <a:rPr lang="nl-NL" altLang="en-US" dirty="0" err="1" smtClean="0"/>
              <a:t>some</a:t>
            </a:r>
            <a:r>
              <a:rPr lang="nl-NL" altLang="en-US" dirty="0" smtClean="0"/>
              <a:t> </a:t>
            </a:r>
            <a:r>
              <a:rPr lang="nl-NL" altLang="en-US" dirty="0" err="1" smtClean="0"/>
              <a:t>portion</a:t>
            </a:r>
            <a:r>
              <a:rPr lang="nl-NL" altLang="en-US" dirty="0" smtClean="0"/>
              <a:t> of </a:t>
            </a:r>
            <a:r>
              <a:rPr lang="nl-NL" altLang="en-US" dirty="0" err="1" smtClean="0"/>
              <a:t>reality</a:t>
            </a:r>
            <a:r>
              <a:rPr lang="nl-BE" altLang="en-US" dirty="0" smtClean="0"/>
              <a:t>, ...</a:t>
            </a:r>
          </a:p>
          <a:p>
            <a:pPr marL="990600" lvl="1" indent="-533400">
              <a:buFontTx/>
              <a:buNone/>
            </a:pPr>
            <a:endParaRPr lang="nl-BE" altLang="en-US" dirty="0" smtClean="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203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715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38790"/>
                                        </p:tgtEl>
                                        <p:attrNameLst>
                                          <p:attrName>style.visibility</p:attrName>
                                        </p:attrNameLst>
                                      </p:cBhvr>
                                      <p:to>
                                        <p:strVal val="visible"/>
                                      </p:to>
                                    </p:set>
                                    <p:anim calcmode="lin" valueType="num">
                                      <p:cBhvr>
                                        <p:cTn id="7" dur="500" fill="hold"/>
                                        <p:tgtEl>
                                          <p:spTgt spid="2038790"/>
                                        </p:tgtEl>
                                        <p:attrNameLst>
                                          <p:attrName>ppt_w</p:attrName>
                                        </p:attrNameLst>
                                      </p:cBhvr>
                                      <p:tavLst>
                                        <p:tav tm="0">
                                          <p:val>
                                            <p:fltVal val="0"/>
                                          </p:val>
                                        </p:tav>
                                        <p:tav tm="100000">
                                          <p:val>
                                            <p:strVal val="#ppt_w"/>
                                          </p:val>
                                        </p:tav>
                                      </p:tavLst>
                                    </p:anim>
                                    <p:anim calcmode="lin" valueType="num">
                                      <p:cBhvr>
                                        <p:cTn id="8" dur="500" fill="hold"/>
                                        <p:tgtEl>
                                          <p:spTgt spid="2038790"/>
                                        </p:tgtEl>
                                        <p:attrNameLst>
                                          <p:attrName>ppt_h</p:attrName>
                                        </p:attrNameLst>
                                      </p:cBhvr>
                                      <p:tavLst>
                                        <p:tav tm="0">
                                          <p:val>
                                            <p:fltVal val="0"/>
                                          </p:val>
                                        </p:tav>
                                        <p:tav tm="100000">
                                          <p:val>
                                            <p:strVal val="#ppt_h"/>
                                          </p:val>
                                        </p:tav>
                                      </p:tavLst>
                                    </p:anim>
                                    <p:anim calcmode="lin" valueType="num">
                                      <p:cBhvr>
                                        <p:cTn id="9" dur="500" fill="hold"/>
                                        <p:tgtEl>
                                          <p:spTgt spid="2038790"/>
                                        </p:tgtEl>
                                        <p:attrNameLst>
                                          <p:attrName>style.rotation</p:attrName>
                                        </p:attrNameLst>
                                      </p:cBhvr>
                                      <p:tavLst>
                                        <p:tav tm="0">
                                          <p:val>
                                            <p:fltVal val="90"/>
                                          </p:val>
                                        </p:tav>
                                        <p:tav tm="100000">
                                          <p:val>
                                            <p:fltVal val="0"/>
                                          </p:val>
                                        </p:tav>
                                      </p:tavLst>
                                    </p:anim>
                                    <p:animEffect transition="in" filter="fade">
                                      <p:cBhvr>
                                        <p:cTn id="10" dur="500"/>
                                        <p:tgtEl>
                                          <p:spTgt spid="203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a:lnSpc>
                <a:spcPct val="90000"/>
              </a:lnSpc>
            </a:pPr>
            <a:r>
              <a:rPr lang="nl-BE" altLang="en-US" smtClean="0"/>
              <a:t>Method: IUI assignment</a:t>
            </a:r>
            <a:endParaRPr lang="en-US" altLang="en-US" smtClean="0"/>
          </a:p>
        </p:txBody>
      </p:sp>
      <p:sp>
        <p:nvSpPr>
          <p:cNvPr id="23557" name="Rectangle 5"/>
          <p:cNvSpPr>
            <a:spLocks noGrp="1" noChangeArrowheads="1"/>
          </p:cNvSpPr>
          <p:nvPr>
            <p:ph idx="1"/>
          </p:nvPr>
        </p:nvSpPr>
        <p:spPr>
          <a:xfrm>
            <a:off x="228600" y="1371600"/>
            <a:ext cx="5175221" cy="4953000"/>
          </a:xfrm>
        </p:spPr>
        <p:txBody>
          <a:bodyPr/>
          <a:lstStyle/>
          <a:p>
            <a:pPr lvl="1"/>
            <a:endParaRPr lang="nl-BE" altLang="en-US" dirty="0" smtClean="0"/>
          </a:p>
          <a:p>
            <a:pPr lvl="1"/>
            <a:r>
              <a:rPr lang="nl-BE" altLang="en-US" dirty="0" smtClean="0"/>
              <a:t>Introduce </a:t>
            </a:r>
            <a:r>
              <a:rPr lang="nl-BE" altLang="en-US" dirty="0" err="1" smtClean="0"/>
              <a:t>an</a:t>
            </a:r>
            <a:r>
              <a:rPr lang="nl-BE" altLang="en-US" dirty="0" smtClean="0"/>
              <a:t> </a:t>
            </a:r>
            <a:r>
              <a:rPr lang="nl-BE" altLang="en-US" b="1" i="1" dirty="0" err="1" smtClean="0"/>
              <a:t>Instance</a:t>
            </a:r>
            <a:r>
              <a:rPr lang="nl-BE" altLang="en-US" b="1" i="1" dirty="0" smtClean="0"/>
              <a:t> Unique </a:t>
            </a:r>
            <a:r>
              <a:rPr lang="nl-BE" altLang="en-US" b="1" i="1" dirty="0" err="1" smtClean="0"/>
              <a:t>Identifier</a:t>
            </a:r>
            <a:r>
              <a:rPr lang="nl-NL" altLang="en-US" dirty="0" smtClean="0"/>
              <a:t> </a:t>
            </a:r>
            <a:r>
              <a:rPr lang="nl-BE" altLang="en-US" dirty="0" smtClean="0"/>
              <a:t>(IUI) </a:t>
            </a:r>
            <a:r>
              <a:rPr lang="nl-BE" altLang="en-US" dirty="0" err="1" smtClean="0"/>
              <a:t>for</a:t>
            </a:r>
            <a:r>
              <a:rPr lang="nl-BE" altLang="en-US" dirty="0" smtClean="0"/>
              <a:t> </a:t>
            </a:r>
            <a:r>
              <a:rPr lang="nl-BE" altLang="en-US" dirty="0" err="1" smtClean="0"/>
              <a:t>each</a:t>
            </a:r>
            <a:r>
              <a:rPr lang="nl-BE" altLang="en-US" dirty="0" smtClean="0"/>
              <a:t> relevant </a:t>
            </a:r>
            <a:r>
              <a:rPr lang="nl-BE" altLang="en-US" dirty="0" err="1" smtClean="0"/>
              <a:t>particular</a:t>
            </a:r>
            <a:r>
              <a:rPr lang="nl-BE" altLang="en-US" dirty="0" smtClean="0"/>
              <a:t> (</a:t>
            </a:r>
            <a:r>
              <a:rPr lang="nl-BE" altLang="en-US" dirty="0" err="1" smtClean="0"/>
              <a:t>individual</a:t>
            </a:r>
            <a:r>
              <a:rPr lang="nl-BE" altLang="en-US" dirty="0" smtClean="0"/>
              <a:t>) </a:t>
            </a:r>
            <a:r>
              <a:rPr lang="nl-BE" altLang="en-US" dirty="0" err="1" smtClean="0"/>
              <a:t>entity</a:t>
            </a:r>
            <a:endParaRPr lang="nl-BE" altLang="en-US" dirty="0" smtClean="0"/>
          </a:p>
          <a:p>
            <a:endParaRPr lang="en-US" altLang="en-US" dirty="0" smtClean="0"/>
          </a:p>
        </p:txBody>
      </p:sp>
      <p:sp>
        <p:nvSpPr>
          <p:cNvPr id="23555" name="Rectangle 3"/>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3556" name="AutoShape 4"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 name="Group 6"/>
          <p:cNvGrpSpPr>
            <a:grpSpLocks/>
          </p:cNvGrpSpPr>
          <p:nvPr/>
        </p:nvGrpSpPr>
        <p:grpSpPr bwMode="auto">
          <a:xfrm>
            <a:off x="5675313" y="1752600"/>
            <a:ext cx="3082925" cy="4191000"/>
            <a:chOff x="3264" y="1344"/>
            <a:chExt cx="2146" cy="2784"/>
          </a:xfrm>
        </p:grpSpPr>
        <p:pic>
          <p:nvPicPr>
            <p:cNvPr id="235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344"/>
              <a:ext cx="214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WordArt 8"/>
            <p:cNvSpPr>
              <a:spLocks noChangeArrowheads="1" noChangeShapeType="1" noTextEdit="1"/>
            </p:cNvSpPr>
            <p:nvPr/>
          </p:nvSpPr>
          <p:spPr bwMode="auto">
            <a:xfrm>
              <a:off x="3312" y="2160"/>
              <a:ext cx="336" cy="624"/>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235</a:t>
              </a:r>
            </a:p>
          </p:txBody>
        </p:sp>
        <p:sp>
          <p:nvSpPr>
            <p:cNvPr id="23562" name="Text Box 9"/>
            <p:cNvSpPr txBox="1">
              <a:spLocks noChangeArrowheads="1"/>
            </p:cNvSpPr>
            <p:nvPr/>
          </p:nvSpPr>
          <p:spPr bwMode="auto">
            <a:xfrm>
              <a:off x="4875" y="1920"/>
              <a:ext cx="44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latin typeface="Arial Unicode MS" panose="020B0604020202020204" pitchFamily="34" charset="-128"/>
                </a:rPr>
                <a:t>78</a:t>
              </a:r>
            </a:p>
          </p:txBody>
        </p:sp>
        <p:sp>
          <p:nvSpPr>
            <p:cNvPr id="23563" name="WordArt 10"/>
            <p:cNvSpPr>
              <a:spLocks noChangeArrowheads="1" noChangeShapeType="1" noTextEdit="1"/>
            </p:cNvSpPr>
            <p:nvPr/>
          </p:nvSpPr>
          <p:spPr bwMode="auto">
            <a:xfrm>
              <a:off x="4416" y="2400"/>
              <a:ext cx="768" cy="408"/>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panose="020B0A04020102020204" pitchFamily="34" charset="0"/>
                </a:rPr>
                <a:t>5678</a:t>
              </a:r>
            </a:p>
          </p:txBody>
        </p:sp>
        <p:sp>
          <p:nvSpPr>
            <p:cNvPr id="23564" name="WordArt 11"/>
            <p:cNvSpPr>
              <a:spLocks noChangeArrowheads="1" noChangeShapeType="1" noTextEdit="1"/>
            </p:cNvSpPr>
            <p:nvPr/>
          </p:nvSpPr>
          <p:spPr bwMode="auto">
            <a:xfrm>
              <a:off x="3792" y="2976"/>
              <a:ext cx="378" cy="48"/>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000000"/>
                  </a:solidFill>
                  <a:latin typeface="Arial Black" panose="020B0A04020102020204" pitchFamily="34" charset="0"/>
                </a:rPr>
                <a:t>321</a:t>
              </a:r>
            </a:p>
          </p:txBody>
        </p:sp>
        <p:sp>
          <p:nvSpPr>
            <p:cNvPr id="23565" name="WordArt 12"/>
            <p:cNvSpPr>
              <a:spLocks noChangeArrowheads="1" noChangeShapeType="1" noTextEdit="1"/>
            </p:cNvSpPr>
            <p:nvPr/>
          </p:nvSpPr>
          <p:spPr bwMode="auto">
            <a:xfrm rot="885637">
              <a:off x="3840" y="3216"/>
              <a:ext cx="384" cy="336"/>
            </a:xfrm>
            <a:prstGeom prst="rect">
              <a:avLst/>
            </a:prstGeom>
          </p:spPr>
          <p:txBody>
            <a:bodyPr wrap="none" fromWordArt="1">
              <a:prstTxWarp prst="textSlantUp">
                <a:avLst>
                  <a:gd name="adj" fmla="val 47773"/>
                </a:avLst>
              </a:prstTxWarp>
            </a:bodyPr>
            <a:lstStyle/>
            <a:p>
              <a:r>
                <a:rPr lang="en-US" sz="3600" kern="10">
                  <a:ln w="9525">
                    <a:solidFill>
                      <a:srgbClr val="000000"/>
                    </a:solidFill>
                    <a:round/>
                    <a:headEnd/>
                    <a:tailEnd/>
                  </a:ln>
                  <a:solidFill>
                    <a:srgbClr val="000000"/>
                  </a:solidFill>
                  <a:latin typeface="Arial Black" panose="020B0A04020102020204" pitchFamily="34" charset="0"/>
                </a:rPr>
                <a:t>322</a:t>
              </a:r>
            </a:p>
          </p:txBody>
        </p:sp>
        <p:sp>
          <p:nvSpPr>
            <p:cNvPr id="23566" name="WordArt 13"/>
            <p:cNvSpPr>
              <a:spLocks noChangeArrowheads="1" noChangeShapeType="1" noTextEdit="1"/>
            </p:cNvSpPr>
            <p:nvPr/>
          </p:nvSpPr>
          <p:spPr bwMode="auto">
            <a:xfrm rot="1914897">
              <a:off x="4848" y="3264"/>
              <a:ext cx="336" cy="267"/>
            </a:xfrm>
            <a:prstGeom prst="rect">
              <a:avLst/>
            </a:prstGeom>
          </p:spPr>
          <p:txBody>
            <a:bodyPr wrap="none" fromWordArt="1">
              <a:prstTxWarp prst="textSlantUp">
                <a:avLst>
                  <a:gd name="adj" fmla="val 11329"/>
                </a:avLst>
              </a:prstTxWarp>
            </a:bodyPr>
            <a:lstStyle/>
            <a:p>
              <a:r>
                <a:rPr lang="en-US" sz="3600" kern="10">
                  <a:ln w="9525">
                    <a:solidFill>
                      <a:srgbClr val="000000"/>
                    </a:solidFill>
                    <a:round/>
                    <a:headEnd/>
                    <a:tailEnd/>
                  </a:ln>
                  <a:solidFill>
                    <a:srgbClr val="000000"/>
                  </a:solidFill>
                  <a:latin typeface="Arial Black" panose="020B0A04020102020204" pitchFamily="34" charset="0"/>
                </a:rPr>
                <a:t>666</a:t>
              </a:r>
            </a:p>
          </p:txBody>
        </p:sp>
        <p:sp>
          <p:nvSpPr>
            <p:cNvPr id="23567" name="WordArt 14"/>
            <p:cNvSpPr>
              <a:spLocks noChangeArrowheads="1" noChangeShapeType="1" noTextEdit="1"/>
            </p:cNvSpPr>
            <p:nvPr/>
          </p:nvSpPr>
          <p:spPr bwMode="auto">
            <a:xfrm>
              <a:off x="4320" y="3456"/>
              <a:ext cx="336" cy="288"/>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427</a:t>
              </a:r>
            </a:p>
          </p:txBody>
        </p:sp>
      </p:grpSp>
      <p:pic>
        <p:nvPicPr>
          <p:cNvPr id="204084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364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2040847"/>
                                        </p:tgtEl>
                                      </p:cBhvr>
                                    </p:animEffect>
                                    <p:set>
                                      <p:cBhvr>
                                        <p:cTn id="7" dur="1" fill="hold">
                                          <p:stCondLst>
                                            <p:cond delay="499"/>
                                          </p:stCondLst>
                                        </p:cTn>
                                        <p:tgtEl>
                                          <p:spTgt spid="204084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130425"/>
            <a:ext cx="8153400" cy="1470025"/>
          </a:xfrm>
        </p:spPr>
        <p:txBody>
          <a:bodyPr/>
          <a:lstStyle/>
          <a:p>
            <a:r>
              <a:rPr lang="en-US" dirty="0"/>
              <a:t>Referent Tracking:</a:t>
            </a:r>
            <a:br>
              <a:rPr lang="en-US" dirty="0"/>
            </a:br>
            <a:r>
              <a:rPr lang="en-US" dirty="0"/>
              <a:t>Use of Ontologies in Tracking Systems</a:t>
            </a:r>
            <a:br>
              <a:rPr lang="en-US" dirty="0"/>
            </a:br>
            <a:endParaRPr lang="en-US" dirty="0"/>
          </a:p>
        </p:txBody>
      </p:sp>
      <p:sp>
        <p:nvSpPr>
          <p:cNvPr id="5" name="Subtitle 4"/>
          <p:cNvSpPr>
            <a:spLocks noGrp="1"/>
          </p:cNvSpPr>
          <p:nvPr>
            <p:ph type="subTitle" idx="1"/>
          </p:nvPr>
        </p:nvSpPr>
        <p:spPr/>
        <p:txBody>
          <a:bodyPr/>
          <a:lstStyle/>
          <a:p>
            <a:r>
              <a:rPr lang="en-US" dirty="0"/>
              <a:t>Part 1</a:t>
            </a:r>
            <a:br>
              <a:rPr lang="en-US" dirty="0"/>
            </a:br>
            <a:r>
              <a:rPr lang="en-US" dirty="0"/>
              <a:t>Basics of Referent Tracking</a:t>
            </a:r>
          </a:p>
          <a:p>
            <a:endParaRPr lang="en-US" dirty="0"/>
          </a:p>
        </p:txBody>
      </p:sp>
    </p:spTree>
    <p:extLst>
      <p:ext uri="{BB962C8B-B14F-4D97-AF65-F5344CB8AC3E}">
        <p14:creationId xmlns:p14="http://schemas.microsoft.com/office/powerpoint/2010/main" val="2072019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altLang="en-US" smtClean="0"/>
              <a:t>Referent Tracking System Components</a:t>
            </a:r>
          </a:p>
        </p:txBody>
      </p:sp>
      <p:sp>
        <p:nvSpPr>
          <p:cNvPr id="1134595" name="Rectangle 3"/>
          <p:cNvSpPr>
            <a:spLocks noGrp="1" noChangeArrowheads="1"/>
          </p:cNvSpPr>
          <p:nvPr>
            <p:ph idx="1"/>
          </p:nvPr>
        </p:nvSpPr>
        <p:spPr/>
        <p:txBody>
          <a:bodyPr/>
          <a:lstStyle/>
          <a:p>
            <a:pPr eaLnBrk="1" hangingPunct="1"/>
            <a:r>
              <a:rPr lang="en-US" altLang="en-US" b="1" smtClean="0"/>
              <a:t>Referent Tracking Software</a:t>
            </a:r>
          </a:p>
          <a:p>
            <a:pPr lvl="2" eaLnBrk="1" hangingPunct="1">
              <a:buFontTx/>
              <a:buNone/>
            </a:pPr>
            <a:r>
              <a:rPr lang="en-US" altLang="en-US" smtClean="0"/>
              <a:t>		Manipulation of statements about facts and beliefs </a:t>
            </a:r>
          </a:p>
          <a:p>
            <a:pPr eaLnBrk="1" hangingPunct="1"/>
            <a:r>
              <a:rPr lang="en-US" altLang="en-US" b="1" smtClean="0"/>
              <a:t>Referent Tracking Datastore:</a:t>
            </a:r>
          </a:p>
          <a:p>
            <a:pPr lvl="2" eaLnBrk="1" hangingPunct="1"/>
            <a:r>
              <a:rPr lang="en-US" altLang="en-US" u="sng" smtClean="0"/>
              <a:t>IUI repository</a:t>
            </a:r>
          </a:p>
          <a:p>
            <a:pPr lvl="2" eaLnBrk="1" hangingPunct="1">
              <a:buFontTx/>
              <a:buNone/>
            </a:pPr>
            <a:r>
              <a:rPr lang="en-US" altLang="en-US" smtClean="0"/>
              <a:t>		A collection of globally unique singular identifiers 	denoting particulars</a:t>
            </a:r>
          </a:p>
          <a:p>
            <a:pPr lvl="2" eaLnBrk="1" hangingPunct="1"/>
            <a:r>
              <a:rPr lang="en-US" altLang="en-US" u="sng" smtClean="0"/>
              <a:t>Referent Tracking Database</a:t>
            </a:r>
          </a:p>
          <a:p>
            <a:pPr lvl="2" eaLnBrk="1" hangingPunct="1">
              <a:buFontTx/>
              <a:buNone/>
            </a:pPr>
            <a:r>
              <a:rPr lang="en-US" altLang="en-US" smtClean="0"/>
              <a:t>		A collection of facts and beliefs about the particulars 	denoted in the IUI repository</a:t>
            </a:r>
          </a:p>
        </p:txBody>
      </p:sp>
      <p:sp>
        <p:nvSpPr>
          <p:cNvPr id="1134596" name="AutoShape 4"/>
          <p:cNvSpPr>
            <a:spLocks noChangeArrowheads="1"/>
          </p:cNvSpPr>
          <p:nvPr/>
        </p:nvSpPr>
        <p:spPr bwMode="auto">
          <a:xfrm>
            <a:off x="1208088" y="2209800"/>
            <a:ext cx="652462" cy="138113"/>
          </a:xfrm>
          <a:prstGeom prst="rightArrow">
            <a:avLst>
              <a:gd name="adj1" fmla="val 50000"/>
              <a:gd name="adj2" fmla="val 118103"/>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134597" name="AutoShape 5"/>
          <p:cNvSpPr>
            <a:spLocks noChangeArrowheads="1"/>
          </p:cNvSpPr>
          <p:nvPr/>
        </p:nvSpPr>
        <p:spPr bwMode="auto">
          <a:xfrm>
            <a:off x="1208088" y="3429000"/>
            <a:ext cx="652462" cy="138112"/>
          </a:xfrm>
          <a:prstGeom prst="rightArrow">
            <a:avLst>
              <a:gd name="adj1" fmla="val 50000"/>
              <a:gd name="adj2" fmla="val 118104"/>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134598" name="AutoShape 6"/>
          <p:cNvSpPr>
            <a:spLocks noChangeArrowheads="1"/>
          </p:cNvSpPr>
          <p:nvPr/>
        </p:nvSpPr>
        <p:spPr bwMode="auto">
          <a:xfrm>
            <a:off x="1208088" y="4419600"/>
            <a:ext cx="652462" cy="138112"/>
          </a:xfrm>
          <a:prstGeom prst="rightArrow">
            <a:avLst>
              <a:gd name="adj1" fmla="val 50000"/>
              <a:gd name="adj2" fmla="val 118104"/>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4583" name="Rectangle 7"/>
          <p:cNvSpPr>
            <a:spLocks noChangeArrowheads="1"/>
          </p:cNvSpPr>
          <p:nvPr/>
        </p:nvSpPr>
        <p:spPr bwMode="auto">
          <a:xfrm>
            <a:off x="1039813" y="6308725"/>
            <a:ext cx="8104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a:solidFill>
                  <a:schemeClr val="bg1"/>
                </a:solidFill>
              </a:rPr>
              <a:t>Manzoor S, Ceusters W, Rudnicki R. Implementation of a Referent Tracking System. International Journal of Healthcare Information Systems and Informatics 2007;2(4):41-58. </a:t>
            </a:r>
          </a:p>
        </p:txBody>
      </p:sp>
    </p:spTree>
    <p:extLst>
      <p:ext uri="{BB962C8B-B14F-4D97-AF65-F5344CB8AC3E}">
        <p14:creationId xmlns:p14="http://schemas.microsoft.com/office/powerpoint/2010/main" val="2361998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345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34595">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4595">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4595">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3459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34595">
                                            <p:txEl>
                                              <p:pRg st="4" end="4"/>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34595">
                                            <p:txEl>
                                              <p:pRg st="5" end="5"/>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1345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4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build="p"/>
      <p:bldP spid="1134596" grpId="0" animBg="1"/>
      <p:bldP spid="1134597" grpId="0" animBg="1"/>
      <p:bldP spid="113459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nl-BE" altLang="en-US" smtClean="0"/>
              <a:t>Key mechanism: IUI </a:t>
            </a:r>
            <a:r>
              <a:rPr lang="nl-BE" altLang="en-US" i="1" smtClean="0"/>
              <a:t>assignment</a:t>
            </a:r>
            <a:endParaRPr lang="nl-NL" altLang="en-US" i="1" smtClean="0"/>
          </a:p>
        </p:txBody>
      </p:sp>
      <p:sp>
        <p:nvSpPr>
          <p:cNvPr id="25603" name="Rectangle 3"/>
          <p:cNvSpPr>
            <a:spLocks noGrp="1" noChangeArrowheads="1"/>
          </p:cNvSpPr>
          <p:nvPr>
            <p:ph idx="1"/>
          </p:nvPr>
        </p:nvSpPr>
        <p:spPr/>
        <p:txBody>
          <a:bodyPr/>
          <a:lstStyle/>
          <a:p>
            <a:pPr eaLnBrk="1" hangingPunct="1">
              <a:lnSpc>
                <a:spcPct val="90000"/>
              </a:lnSpc>
            </a:pPr>
            <a:r>
              <a:rPr lang="nl-BE" altLang="en-US" smtClean="0"/>
              <a:t>= an </a:t>
            </a:r>
            <a:r>
              <a:rPr lang="nl-BE" altLang="en-US" b="1" u="sng" smtClean="0"/>
              <a:t>a</a:t>
            </a:r>
            <a:r>
              <a:rPr lang="nl-NL" altLang="en-US" b="1" u="sng" smtClean="0"/>
              <a:t>ct</a:t>
            </a:r>
            <a:r>
              <a:rPr lang="nl-NL" altLang="en-US" smtClean="0"/>
              <a:t> carried out by the first </a:t>
            </a:r>
            <a:r>
              <a:rPr lang="nl-BE" altLang="en-US" smtClean="0"/>
              <a:t>‘</a:t>
            </a:r>
            <a:r>
              <a:rPr lang="nl-NL" altLang="en-US" smtClean="0"/>
              <a:t>cognitive agent</a:t>
            </a:r>
            <a:r>
              <a:rPr lang="nl-BE" altLang="en-US" smtClean="0"/>
              <a:t>’</a:t>
            </a:r>
            <a:r>
              <a:rPr lang="nl-NL" altLang="en-US" smtClean="0"/>
              <a:t> feel</a:t>
            </a:r>
            <a:r>
              <a:rPr lang="nl-BE" altLang="en-US" smtClean="0"/>
              <a:t>ing</a:t>
            </a:r>
            <a:r>
              <a:rPr lang="nl-NL" altLang="en-US" smtClean="0"/>
              <a:t> the need to acknowledge the existence of a particular it has </a:t>
            </a:r>
            <a:r>
              <a:rPr lang="nl-BE" altLang="en-US" smtClean="0"/>
              <a:t>information about </a:t>
            </a:r>
            <a:r>
              <a:rPr lang="nl-NL" altLang="en-US" smtClean="0"/>
              <a:t>by </a:t>
            </a:r>
            <a:r>
              <a:rPr lang="nl-BE" altLang="en-US" smtClean="0"/>
              <a:t>labelling</a:t>
            </a:r>
            <a:r>
              <a:rPr lang="nl-NL" altLang="en-US" smtClean="0"/>
              <a:t> </a:t>
            </a:r>
            <a:r>
              <a:rPr lang="nl-BE" altLang="en-US" smtClean="0"/>
              <a:t>it with a universally unique singular identifier</a:t>
            </a:r>
            <a:r>
              <a:rPr lang="nl-NL" altLang="en-US" smtClean="0"/>
              <a:t>. </a:t>
            </a:r>
            <a:endParaRPr lang="nl-BE" altLang="en-US" smtClean="0"/>
          </a:p>
          <a:p>
            <a:pPr eaLnBrk="1" hangingPunct="1">
              <a:lnSpc>
                <a:spcPct val="90000"/>
              </a:lnSpc>
            </a:pPr>
            <a:r>
              <a:rPr lang="nl-BE" altLang="en-US" smtClean="0"/>
              <a:t>‘cognitive agent’:</a:t>
            </a:r>
          </a:p>
          <a:p>
            <a:pPr lvl="1" eaLnBrk="1" hangingPunct="1">
              <a:lnSpc>
                <a:spcPct val="90000"/>
              </a:lnSpc>
            </a:pPr>
            <a:r>
              <a:rPr lang="nl-BE" altLang="en-US" smtClean="0"/>
              <a:t>A person;</a:t>
            </a:r>
          </a:p>
          <a:p>
            <a:pPr lvl="1" eaLnBrk="1" hangingPunct="1">
              <a:lnSpc>
                <a:spcPct val="90000"/>
              </a:lnSpc>
            </a:pPr>
            <a:r>
              <a:rPr lang="nl-BE" altLang="en-US" smtClean="0"/>
              <a:t>An organisation;</a:t>
            </a:r>
          </a:p>
          <a:p>
            <a:pPr lvl="1" eaLnBrk="1" hangingPunct="1">
              <a:lnSpc>
                <a:spcPct val="90000"/>
              </a:lnSpc>
            </a:pPr>
            <a:r>
              <a:rPr lang="nl-BE" altLang="en-US" smtClean="0"/>
              <a:t>A device or software agent, e.g.</a:t>
            </a:r>
          </a:p>
          <a:p>
            <a:pPr lvl="2" eaLnBrk="1" hangingPunct="1">
              <a:lnSpc>
                <a:spcPct val="90000"/>
              </a:lnSpc>
            </a:pPr>
            <a:r>
              <a:rPr lang="nl-BE" altLang="en-US" smtClean="0"/>
              <a:t>Bank note printer,</a:t>
            </a:r>
          </a:p>
          <a:p>
            <a:pPr lvl="2" eaLnBrk="1" hangingPunct="1">
              <a:lnSpc>
                <a:spcPct val="90000"/>
              </a:lnSpc>
            </a:pPr>
            <a:r>
              <a:rPr lang="nl-BE" altLang="en-US" smtClean="0"/>
              <a:t>Image analysis software.</a:t>
            </a:r>
            <a:endParaRPr lang="nl-NL" altLang="en-US" smtClean="0"/>
          </a:p>
        </p:txBody>
      </p:sp>
    </p:spTree>
    <p:extLst>
      <p:ext uri="{BB962C8B-B14F-4D97-AF65-F5344CB8AC3E}">
        <p14:creationId xmlns:p14="http://schemas.microsoft.com/office/powerpoint/2010/main" val="3117186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nl-BE" altLang="en-US" smtClean="0"/>
              <a:t>Criteria for IUI assignment (1)</a:t>
            </a:r>
            <a:endParaRPr lang="nl-NL" altLang="en-US" smtClean="0"/>
          </a:p>
        </p:txBody>
      </p:sp>
      <p:sp>
        <p:nvSpPr>
          <p:cNvPr id="26627" name="Rectangle 3"/>
          <p:cNvSpPr>
            <a:spLocks noGrp="1" noChangeArrowheads="1"/>
          </p:cNvSpPr>
          <p:nvPr>
            <p:ph idx="1"/>
          </p:nvPr>
        </p:nvSpPr>
        <p:spPr/>
        <p:txBody>
          <a:bodyPr/>
          <a:lstStyle/>
          <a:p>
            <a:pPr marL="609600" indent="-609600" eaLnBrk="1" hangingPunct="1">
              <a:lnSpc>
                <a:spcPct val="90000"/>
              </a:lnSpc>
              <a:buFontTx/>
              <a:buAutoNum type="arabicPeriod"/>
            </a:pPr>
            <a:r>
              <a:rPr lang="nl-BE" altLang="en-US" sz="2800" dirty="0" smtClean="0"/>
              <a:t>The </a:t>
            </a:r>
            <a:r>
              <a:rPr lang="nl-BE" altLang="en-US" sz="2800" dirty="0" err="1" smtClean="0"/>
              <a:t>particular’s</a:t>
            </a:r>
            <a:r>
              <a:rPr lang="nl-BE" altLang="en-US" sz="2800" dirty="0" smtClean="0"/>
              <a:t> </a:t>
            </a:r>
            <a:r>
              <a:rPr lang="nl-BE" altLang="en-US" sz="2800" dirty="0" err="1" smtClean="0"/>
              <a:t>existence</a:t>
            </a:r>
            <a:r>
              <a:rPr lang="nl-BE" altLang="en-US" sz="2800" dirty="0" smtClean="0"/>
              <a:t> must </a:t>
            </a:r>
            <a:r>
              <a:rPr lang="nl-BE" altLang="en-US" sz="2800" dirty="0" err="1" smtClean="0"/>
              <a:t>be</a:t>
            </a:r>
            <a:r>
              <a:rPr lang="nl-BE" altLang="en-US" sz="2800" dirty="0" smtClean="0"/>
              <a:t> </a:t>
            </a:r>
            <a:r>
              <a:rPr lang="nl-BE" altLang="en-US" sz="2800" dirty="0" err="1" smtClean="0"/>
              <a:t>determined</a:t>
            </a:r>
            <a:r>
              <a:rPr lang="nl-BE" altLang="en-US" sz="2800" dirty="0" smtClean="0"/>
              <a:t>:</a:t>
            </a:r>
          </a:p>
          <a:p>
            <a:pPr marL="990600" lvl="1" indent="-533400" eaLnBrk="1" hangingPunct="1">
              <a:lnSpc>
                <a:spcPct val="90000"/>
              </a:lnSpc>
            </a:pPr>
            <a:r>
              <a:rPr lang="nl-BE" altLang="en-US" sz="2400" dirty="0" smtClean="0"/>
              <a:t>Easy </a:t>
            </a:r>
            <a:r>
              <a:rPr lang="nl-BE" altLang="en-US" sz="2400" dirty="0" err="1" smtClean="0"/>
              <a:t>for</a:t>
            </a:r>
            <a:r>
              <a:rPr lang="nl-BE" altLang="en-US" sz="2400" dirty="0" smtClean="0"/>
              <a:t> persons in front of </a:t>
            </a:r>
            <a:r>
              <a:rPr lang="nl-BE" altLang="en-US" sz="2400" dirty="0" err="1" smtClean="0"/>
              <a:t>you</a:t>
            </a:r>
            <a:r>
              <a:rPr lang="nl-BE" altLang="en-US" sz="2400" dirty="0" smtClean="0"/>
              <a:t>, tools, ...</a:t>
            </a:r>
          </a:p>
          <a:p>
            <a:pPr marL="990600" lvl="1" indent="-533400" eaLnBrk="1" hangingPunct="1">
              <a:lnSpc>
                <a:spcPct val="90000"/>
              </a:lnSpc>
            </a:pPr>
            <a:r>
              <a:rPr lang="nl-BE" altLang="en-US" sz="2400" dirty="0" smtClean="0"/>
              <a:t>Easy </a:t>
            </a:r>
            <a:r>
              <a:rPr lang="nl-BE" altLang="en-US" sz="2400" dirty="0" err="1" smtClean="0"/>
              <a:t>for</a:t>
            </a:r>
            <a:r>
              <a:rPr lang="nl-BE" altLang="en-US" sz="2400" dirty="0" smtClean="0"/>
              <a:t> ‘</a:t>
            </a:r>
            <a:r>
              <a:rPr lang="nl-BE" altLang="en-US" sz="2400" dirty="0" err="1" smtClean="0"/>
              <a:t>planned</a:t>
            </a:r>
            <a:r>
              <a:rPr lang="nl-BE" altLang="en-US" sz="2400" dirty="0" smtClean="0"/>
              <a:t> acts’: </a:t>
            </a:r>
            <a:r>
              <a:rPr lang="nl-BE" altLang="en-US" sz="2400" dirty="0" err="1" smtClean="0"/>
              <a:t>they</a:t>
            </a:r>
            <a:r>
              <a:rPr lang="nl-BE" altLang="en-US" sz="2400" dirty="0" smtClean="0"/>
              <a:t> do </a:t>
            </a:r>
            <a:r>
              <a:rPr lang="nl-BE" altLang="en-US" sz="2400" dirty="0" err="1" smtClean="0"/>
              <a:t>not</a:t>
            </a:r>
            <a:r>
              <a:rPr lang="nl-BE" altLang="en-US" sz="2400" dirty="0" smtClean="0"/>
              <a:t> </a:t>
            </a:r>
            <a:r>
              <a:rPr lang="nl-BE" altLang="en-US" sz="2400" dirty="0" err="1" smtClean="0"/>
              <a:t>exist</a:t>
            </a:r>
            <a:r>
              <a:rPr lang="nl-BE" altLang="en-US" sz="2400" dirty="0" smtClean="0"/>
              <a:t> </a:t>
            </a:r>
            <a:r>
              <a:rPr lang="nl-BE" altLang="en-US" sz="2400" dirty="0" err="1" smtClean="0"/>
              <a:t>before</a:t>
            </a:r>
            <a:r>
              <a:rPr lang="nl-BE" altLang="en-US" sz="2400" dirty="0" smtClean="0"/>
              <a:t> the plan is </a:t>
            </a:r>
            <a:r>
              <a:rPr lang="nl-BE" altLang="en-US" sz="2400" dirty="0" err="1" smtClean="0"/>
              <a:t>executed</a:t>
            </a:r>
            <a:r>
              <a:rPr lang="nl-BE" altLang="en-US" sz="2400" dirty="0" smtClean="0"/>
              <a:t> !</a:t>
            </a:r>
          </a:p>
          <a:p>
            <a:pPr marL="1371600" lvl="2" indent="-457200" eaLnBrk="1" hangingPunct="1">
              <a:lnSpc>
                <a:spcPct val="90000"/>
              </a:lnSpc>
            </a:pPr>
            <a:r>
              <a:rPr lang="nl-BE" altLang="en-US" sz="2000" dirty="0" err="1" smtClean="0"/>
              <a:t>Only</a:t>
            </a:r>
            <a:r>
              <a:rPr lang="nl-BE" altLang="en-US" sz="2000" dirty="0" smtClean="0"/>
              <a:t> the plan </a:t>
            </a:r>
            <a:r>
              <a:rPr lang="nl-BE" altLang="en-US" sz="2000" dirty="0" err="1" smtClean="0"/>
              <a:t>exists</a:t>
            </a:r>
            <a:r>
              <a:rPr lang="nl-BE" altLang="en-US" sz="2000" dirty="0" smtClean="0"/>
              <a:t> </a:t>
            </a:r>
            <a:r>
              <a:rPr lang="nl-BE" altLang="en-US" sz="2000" dirty="0" err="1" smtClean="0"/>
              <a:t>and</a:t>
            </a:r>
            <a:r>
              <a:rPr lang="nl-BE" altLang="en-US" sz="2000" dirty="0" smtClean="0"/>
              <a:t> </a:t>
            </a:r>
            <a:r>
              <a:rPr lang="nl-BE" altLang="en-US" sz="2000" dirty="0" err="1" smtClean="0"/>
              <a:t>possibly</a:t>
            </a:r>
            <a:r>
              <a:rPr lang="nl-BE" altLang="en-US" sz="2000" dirty="0" smtClean="0"/>
              <a:t> the statements made </a:t>
            </a:r>
            <a:r>
              <a:rPr lang="nl-BE" altLang="en-US" sz="2000" dirty="0" err="1" smtClean="0"/>
              <a:t>about</a:t>
            </a:r>
            <a:r>
              <a:rPr lang="nl-BE" altLang="en-US" sz="2000" dirty="0" smtClean="0"/>
              <a:t> the </a:t>
            </a:r>
            <a:r>
              <a:rPr lang="nl-BE" altLang="en-US" sz="2000" dirty="0" err="1" smtClean="0"/>
              <a:t>future</a:t>
            </a:r>
            <a:r>
              <a:rPr lang="nl-BE" altLang="en-US" sz="2000" dirty="0" smtClean="0"/>
              <a:t> </a:t>
            </a:r>
            <a:r>
              <a:rPr lang="nl-BE" altLang="en-US" sz="2000" dirty="0" err="1" smtClean="0"/>
              <a:t>execution</a:t>
            </a:r>
            <a:r>
              <a:rPr lang="nl-BE" altLang="en-US" sz="2000" dirty="0" smtClean="0"/>
              <a:t> of the plan</a:t>
            </a:r>
          </a:p>
          <a:p>
            <a:pPr marL="990600" lvl="1" indent="-533400" eaLnBrk="1" hangingPunct="1">
              <a:lnSpc>
                <a:spcPct val="90000"/>
              </a:lnSpc>
            </a:pPr>
            <a:r>
              <a:rPr lang="nl-BE" altLang="en-US" sz="2400" dirty="0" smtClean="0"/>
              <a:t>More </a:t>
            </a:r>
            <a:r>
              <a:rPr lang="nl-BE" altLang="en-US" sz="2400" dirty="0" err="1" smtClean="0"/>
              <a:t>difficult</a:t>
            </a:r>
            <a:r>
              <a:rPr lang="nl-BE" altLang="en-US" sz="2400" dirty="0" smtClean="0"/>
              <a:t>: a </a:t>
            </a:r>
            <a:r>
              <a:rPr lang="nl-BE" altLang="en-US" sz="2400" dirty="0" err="1" smtClean="0"/>
              <a:t>subject’s</a:t>
            </a:r>
            <a:r>
              <a:rPr lang="nl-BE" altLang="en-US" sz="2400" dirty="0" smtClean="0"/>
              <a:t> </a:t>
            </a:r>
            <a:r>
              <a:rPr lang="nl-BE" altLang="en-US" sz="2400" dirty="0" err="1" smtClean="0"/>
              <a:t>intensions</a:t>
            </a:r>
            <a:r>
              <a:rPr lang="nl-BE" altLang="en-US" sz="2400" dirty="0" smtClean="0"/>
              <a:t>, </a:t>
            </a:r>
            <a:r>
              <a:rPr lang="nl-BE" altLang="en-US" sz="2400" dirty="0" err="1" smtClean="0"/>
              <a:t>emotions</a:t>
            </a:r>
            <a:endParaRPr lang="nl-BE" altLang="en-US" sz="2400" dirty="0" smtClean="0"/>
          </a:p>
          <a:p>
            <a:pPr marL="1371600" lvl="2" indent="-457200" eaLnBrk="1" hangingPunct="1">
              <a:lnSpc>
                <a:spcPct val="90000"/>
              </a:lnSpc>
            </a:pPr>
            <a:r>
              <a:rPr lang="nl-BE" altLang="en-US" sz="2000" dirty="0" smtClean="0"/>
              <a:t>But the statements </a:t>
            </a:r>
            <a:r>
              <a:rPr lang="nl-BE" altLang="en-US" sz="2000" dirty="0" err="1" smtClean="0"/>
              <a:t>observers</a:t>
            </a:r>
            <a:r>
              <a:rPr lang="nl-BE" altLang="en-US" sz="2000" dirty="0" smtClean="0"/>
              <a:t> make </a:t>
            </a:r>
            <a:r>
              <a:rPr lang="nl-BE" altLang="en-US" sz="2000" dirty="0" err="1" smtClean="0"/>
              <a:t>about</a:t>
            </a:r>
            <a:r>
              <a:rPr lang="nl-BE" altLang="en-US" sz="2000" dirty="0" smtClean="0"/>
              <a:t> </a:t>
            </a:r>
            <a:r>
              <a:rPr lang="nl-BE" altLang="en-US" sz="2000" dirty="0" err="1" smtClean="0"/>
              <a:t>them</a:t>
            </a:r>
            <a:r>
              <a:rPr lang="nl-BE" altLang="en-US" sz="2000" dirty="0" smtClean="0"/>
              <a:t> do </a:t>
            </a:r>
            <a:r>
              <a:rPr lang="nl-BE" altLang="en-US" sz="2000" dirty="0" err="1" smtClean="0"/>
              <a:t>exist</a:t>
            </a:r>
            <a:r>
              <a:rPr lang="nl-BE" altLang="en-US" sz="2000" dirty="0" smtClean="0"/>
              <a:t> !</a:t>
            </a:r>
          </a:p>
          <a:p>
            <a:pPr marL="990600" lvl="1" indent="-533400" eaLnBrk="1" hangingPunct="1">
              <a:lnSpc>
                <a:spcPct val="90000"/>
              </a:lnSpc>
            </a:pPr>
            <a:r>
              <a:rPr lang="nl-BE" altLang="en-US" sz="2400" dirty="0" err="1" smtClean="0"/>
              <a:t>However</a:t>
            </a:r>
            <a:r>
              <a:rPr lang="nl-BE" altLang="en-US" sz="2400" dirty="0" smtClean="0"/>
              <a:t>: </a:t>
            </a:r>
          </a:p>
          <a:p>
            <a:pPr marL="1371600" lvl="2" indent="-457200" eaLnBrk="1" hangingPunct="1">
              <a:lnSpc>
                <a:spcPct val="90000"/>
              </a:lnSpc>
            </a:pPr>
            <a:r>
              <a:rPr lang="nl-BE" altLang="en-US" sz="2000" dirty="0" smtClean="0"/>
              <a:t>no </a:t>
            </a:r>
            <a:r>
              <a:rPr lang="nl-BE" altLang="en-US" sz="2000" dirty="0" err="1" smtClean="0"/>
              <a:t>need</a:t>
            </a:r>
            <a:r>
              <a:rPr lang="nl-BE" altLang="en-US" sz="2000" dirty="0" smtClean="0"/>
              <a:t> </a:t>
            </a:r>
            <a:r>
              <a:rPr lang="nl-BE" altLang="en-US" sz="2000" dirty="0" err="1" smtClean="0"/>
              <a:t>to</a:t>
            </a:r>
            <a:r>
              <a:rPr lang="nl-BE" altLang="en-US" sz="2000" dirty="0" smtClean="0"/>
              <a:t> </a:t>
            </a:r>
            <a:r>
              <a:rPr lang="nl-BE" altLang="en-US" sz="2000" dirty="0" err="1" smtClean="0"/>
              <a:t>know</a:t>
            </a:r>
            <a:r>
              <a:rPr lang="nl-BE" altLang="en-US" sz="2000" dirty="0" smtClean="0"/>
              <a:t> </a:t>
            </a:r>
            <a:r>
              <a:rPr lang="nl-BE" altLang="en-US" sz="2000" b="1" i="1" u="sng" dirty="0" err="1" smtClean="0"/>
              <a:t>what</a:t>
            </a:r>
            <a:r>
              <a:rPr lang="nl-BE" altLang="en-US" sz="2000" dirty="0" smtClean="0"/>
              <a:t> the </a:t>
            </a:r>
            <a:r>
              <a:rPr lang="nl-BE" altLang="en-US" sz="2000" dirty="0" err="1" smtClean="0"/>
              <a:t>particular</a:t>
            </a:r>
            <a:r>
              <a:rPr lang="nl-BE" altLang="en-US" sz="2000" dirty="0" smtClean="0"/>
              <a:t> </a:t>
            </a:r>
            <a:r>
              <a:rPr lang="nl-BE" altLang="en-US" sz="2000" dirty="0" err="1" smtClean="0"/>
              <a:t>exactly</a:t>
            </a:r>
            <a:r>
              <a:rPr lang="nl-BE" altLang="en-US" sz="2000" dirty="0" smtClean="0"/>
              <a:t> is, i.e. </a:t>
            </a:r>
            <a:r>
              <a:rPr lang="nl-BE" altLang="en-US" sz="2000" dirty="0" err="1" smtClean="0"/>
              <a:t>which</a:t>
            </a:r>
            <a:r>
              <a:rPr lang="nl-BE" altLang="en-US" sz="2000" dirty="0" smtClean="0"/>
              <a:t> </a:t>
            </a:r>
            <a:r>
              <a:rPr lang="nl-BE" altLang="en-US" sz="2000" dirty="0" err="1" smtClean="0"/>
              <a:t>universal</a:t>
            </a:r>
            <a:r>
              <a:rPr lang="nl-BE" altLang="en-US" sz="2000" dirty="0" smtClean="0"/>
              <a:t> </a:t>
            </a:r>
            <a:r>
              <a:rPr lang="nl-BE" altLang="en-US" sz="2000" dirty="0" err="1" smtClean="0"/>
              <a:t>it</a:t>
            </a:r>
            <a:r>
              <a:rPr lang="nl-BE" altLang="en-US" sz="2000" dirty="0" smtClean="0"/>
              <a:t> </a:t>
            </a:r>
            <a:r>
              <a:rPr lang="nl-BE" altLang="en-US" sz="2000" dirty="0" err="1" smtClean="0"/>
              <a:t>instantiates</a:t>
            </a:r>
            <a:endParaRPr lang="nl-BE" altLang="en-US" sz="2000" dirty="0" smtClean="0"/>
          </a:p>
          <a:p>
            <a:pPr marL="1371600" lvl="2" indent="-457200" eaLnBrk="1" hangingPunct="1">
              <a:lnSpc>
                <a:spcPct val="90000"/>
              </a:lnSpc>
            </a:pPr>
            <a:r>
              <a:rPr lang="nl-BE" altLang="en-US" sz="2000" dirty="0" smtClean="0"/>
              <a:t>No </a:t>
            </a:r>
            <a:r>
              <a:rPr lang="nl-BE" altLang="en-US" sz="2000" dirty="0" err="1" smtClean="0"/>
              <a:t>need</a:t>
            </a:r>
            <a:r>
              <a:rPr lang="nl-BE" altLang="en-US" sz="2000" dirty="0" smtClean="0"/>
              <a:t> </a:t>
            </a:r>
            <a:r>
              <a:rPr lang="nl-BE" altLang="en-US" sz="2000" dirty="0" err="1" smtClean="0"/>
              <a:t>to</a:t>
            </a:r>
            <a:r>
              <a:rPr lang="nl-BE" altLang="en-US" sz="2000" dirty="0" smtClean="0"/>
              <a:t> </a:t>
            </a:r>
            <a:r>
              <a:rPr lang="nl-BE" altLang="en-US" sz="2000" dirty="0" err="1" smtClean="0"/>
              <a:t>be</a:t>
            </a:r>
            <a:r>
              <a:rPr lang="nl-BE" altLang="en-US" sz="2000" dirty="0" smtClean="0"/>
              <a:t> </a:t>
            </a:r>
            <a:r>
              <a:rPr lang="nl-BE" altLang="en-US" sz="2000" dirty="0" err="1" smtClean="0"/>
              <a:t>able</a:t>
            </a:r>
            <a:r>
              <a:rPr lang="nl-BE" altLang="en-US" sz="2000" dirty="0" smtClean="0"/>
              <a:t> </a:t>
            </a:r>
            <a:r>
              <a:rPr lang="nl-BE" altLang="en-US" sz="2000" dirty="0" err="1" smtClean="0"/>
              <a:t>to</a:t>
            </a:r>
            <a:r>
              <a:rPr lang="nl-BE" altLang="en-US" sz="2000" dirty="0" smtClean="0"/>
              <a:t> point </a:t>
            </a:r>
            <a:r>
              <a:rPr lang="nl-BE" altLang="en-US" sz="2000" dirty="0" err="1" smtClean="0"/>
              <a:t>to</a:t>
            </a:r>
            <a:r>
              <a:rPr lang="nl-BE" altLang="en-US" sz="2000" dirty="0" smtClean="0"/>
              <a:t> </a:t>
            </a:r>
            <a:r>
              <a:rPr lang="nl-BE" altLang="en-US" sz="2000" dirty="0" err="1" smtClean="0"/>
              <a:t>it</a:t>
            </a:r>
            <a:r>
              <a:rPr lang="nl-BE" altLang="en-US" sz="2000" dirty="0" smtClean="0"/>
              <a:t> </a:t>
            </a:r>
            <a:r>
              <a:rPr lang="nl-BE" altLang="en-US" sz="2000" dirty="0" err="1" smtClean="0"/>
              <a:t>precisely</a:t>
            </a:r>
            <a:endParaRPr lang="nl-BE" altLang="en-US" sz="2000" dirty="0" smtClean="0"/>
          </a:p>
          <a:p>
            <a:pPr marL="1752600" lvl="3" indent="-381000" eaLnBrk="1" hangingPunct="1">
              <a:lnSpc>
                <a:spcPct val="90000"/>
              </a:lnSpc>
            </a:pPr>
            <a:r>
              <a:rPr lang="nl-BE" altLang="en-US" sz="1800" dirty="0" smtClean="0"/>
              <a:t>A member of a </a:t>
            </a:r>
            <a:r>
              <a:rPr lang="nl-BE" altLang="en-US" sz="1800" dirty="0" err="1" smtClean="0"/>
              <a:t>specific</a:t>
            </a:r>
            <a:r>
              <a:rPr lang="nl-BE" altLang="en-US" sz="1800" dirty="0" smtClean="0"/>
              <a:t> </a:t>
            </a:r>
            <a:r>
              <a:rPr lang="nl-BE" altLang="en-US" sz="1800" dirty="0" err="1" smtClean="0"/>
              <a:t>organization</a:t>
            </a:r>
            <a:endParaRPr lang="nl-BE" altLang="en-US" sz="1800" dirty="0" smtClean="0"/>
          </a:p>
          <a:p>
            <a:pPr marL="1752600" lvl="3" indent="-381000" eaLnBrk="1" hangingPunct="1">
              <a:lnSpc>
                <a:spcPct val="90000"/>
              </a:lnSpc>
            </a:pPr>
            <a:r>
              <a:rPr lang="nl-BE" altLang="en-US" sz="1800" dirty="0" smtClean="0"/>
              <a:t>But: </a:t>
            </a:r>
            <a:r>
              <a:rPr lang="nl-BE" altLang="en-US" sz="1800" dirty="0" err="1" smtClean="0"/>
              <a:t>this</a:t>
            </a:r>
            <a:r>
              <a:rPr lang="nl-BE" altLang="en-US" sz="1800" dirty="0" smtClean="0"/>
              <a:t> is </a:t>
            </a:r>
            <a:r>
              <a:rPr lang="nl-BE" altLang="en-US" sz="1800" dirty="0" err="1" smtClean="0"/>
              <a:t>not</a:t>
            </a:r>
            <a:r>
              <a:rPr lang="nl-BE" altLang="en-US" sz="1800" dirty="0" smtClean="0"/>
              <a:t> a matter of </a:t>
            </a:r>
            <a:r>
              <a:rPr lang="nl-BE" altLang="en-US" sz="1800" dirty="0" err="1" smtClean="0"/>
              <a:t>choice</a:t>
            </a:r>
            <a:r>
              <a:rPr lang="nl-BE" altLang="en-US" sz="1800" dirty="0" smtClean="0"/>
              <a:t>, </a:t>
            </a:r>
            <a:r>
              <a:rPr lang="nl-BE" altLang="en-US" sz="1800" dirty="0" err="1" smtClean="0"/>
              <a:t>not</a:t>
            </a:r>
            <a:r>
              <a:rPr lang="nl-BE" altLang="en-US" sz="1800" dirty="0" smtClean="0"/>
              <a:t> ‘</a:t>
            </a:r>
            <a:r>
              <a:rPr lang="nl-BE" altLang="en-US" sz="1800" dirty="0" err="1" smtClean="0"/>
              <a:t>any</a:t>
            </a:r>
            <a:r>
              <a:rPr lang="nl-BE" altLang="en-US" sz="1800" dirty="0" smtClean="0"/>
              <a:t>’ out of ...</a:t>
            </a:r>
            <a:endParaRPr lang="nl-NL" altLang="en-US" sz="1800" dirty="0" smtClean="0"/>
          </a:p>
        </p:txBody>
      </p:sp>
    </p:spTree>
    <p:extLst>
      <p:ext uri="{BB962C8B-B14F-4D97-AF65-F5344CB8AC3E}">
        <p14:creationId xmlns:p14="http://schemas.microsoft.com/office/powerpoint/2010/main" val="1976326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nl-BE" altLang="en-US" smtClean="0"/>
              <a:t>Criteria for IUI assignment (2)</a:t>
            </a:r>
            <a:endParaRPr lang="nl-NL" altLang="en-US" smtClean="0"/>
          </a:p>
        </p:txBody>
      </p:sp>
      <p:sp>
        <p:nvSpPr>
          <p:cNvPr id="27651" name="Rectangle 3"/>
          <p:cNvSpPr>
            <a:spLocks noGrp="1" noChangeArrowheads="1"/>
          </p:cNvSpPr>
          <p:nvPr>
            <p:ph idx="1"/>
          </p:nvPr>
        </p:nvSpPr>
        <p:spPr/>
        <p:txBody>
          <a:bodyPr/>
          <a:lstStyle/>
          <a:p>
            <a:pPr marL="609600" indent="-609600" eaLnBrk="1" hangingPunct="1">
              <a:lnSpc>
                <a:spcPct val="90000"/>
              </a:lnSpc>
              <a:buFontTx/>
              <a:buAutoNum type="arabicPeriod" startAt="2"/>
            </a:pPr>
            <a:r>
              <a:rPr lang="nl-BE" altLang="en-US" smtClean="0"/>
              <a:t>The particular’s existence ‘</a:t>
            </a:r>
            <a:r>
              <a:rPr lang="nl-BE" altLang="en-US" i="1" smtClean="0"/>
              <a:t>may not already have been determined as the existence of something else</a:t>
            </a:r>
            <a:r>
              <a:rPr lang="nl-BE" altLang="en-US" smtClean="0"/>
              <a:t>’:</a:t>
            </a:r>
          </a:p>
          <a:p>
            <a:pPr marL="1371600" lvl="2" indent="-457200" eaLnBrk="1" hangingPunct="1">
              <a:lnSpc>
                <a:spcPct val="90000"/>
              </a:lnSpc>
            </a:pPr>
            <a:r>
              <a:rPr lang="nl-BE" altLang="en-US" smtClean="0"/>
              <a:t>Morning star and evening star / Himalaya</a:t>
            </a:r>
          </a:p>
          <a:p>
            <a:pPr marL="1371600" lvl="2" indent="-457200" eaLnBrk="1" hangingPunct="1">
              <a:lnSpc>
                <a:spcPct val="90000"/>
              </a:lnSpc>
            </a:pPr>
            <a:r>
              <a:rPr lang="nl-BE" altLang="en-US" smtClean="0">
                <a:sym typeface="Wingdings" panose="05000000000000000000" pitchFamily="2" charset="2"/>
              </a:rPr>
              <a:t> 2 observers not knowing they observed the same thing</a:t>
            </a:r>
            <a:endParaRPr lang="nl-BE" altLang="en-US" smtClean="0"/>
          </a:p>
          <a:p>
            <a:pPr marL="609600" indent="-609600" eaLnBrk="1" hangingPunct="1">
              <a:lnSpc>
                <a:spcPct val="90000"/>
              </a:lnSpc>
              <a:buFontTx/>
              <a:buAutoNum type="arabicPeriod" startAt="3"/>
            </a:pPr>
            <a:r>
              <a:rPr lang="nl-BE" altLang="en-US" smtClean="0"/>
              <a:t>May not have already been assigned a IUI.</a:t>
            </a:r>
          </a:p>
          <a:p>
            <a:pPr marL="609600" indent="-609600" eaLnBrk="1" hangingPunct="1">
              <a:lnSpc>
                <a:spcPct val="90000"/>
              </a:lnSpc>
              <a:buFontTx/>
              <a:buAutoNum type="arabicPeriod" startAt="3"/>
            </a:pPr>
            <a:r>
              <a:rPr lang="nl-BE" altLang="en-US" smtClean="0"/>
              <a:t>It must be relevant to do so:</a:t>
            </a:r>
          </a:p>
          <a:p>
            <a:pPr marL="1371600" lvl="2" indent="-457200" eaLnBrk="1" hangingPunct="1">
              <a:lnSpc>
                <a:spcPct val="90000"/>
              </a:lnSpc>
            </a:pPr>
            <a:r>
              <a:rPr lang="nl-BE" altLang="en-US" smtClean="0"/>
              <a:t>Personal decision, (scientific) community guideline, ... </a:t>
            </a:r>
          </a:p>
          <a:p>
            <a:pPr marL="1371600" lvl="2" indent="-457200" eaLnBrk="1" hangingPunct="1">
              <a:lnSpc>
                <a:spcPct val="90000"/>
              </a:lnSpc>
            </a:pPr>
            <a:r>
              <a:rPr lang="nl-BE" altLang="en-US" smtClean="0"/>
              <a:t>Possibilities offered by the annotation system</a:t>
            </a:r>
          </a:p>
          <a:p>
            <a:pPr marL="1371600" lvl="2" indent="-457200" eaLnBrk="1" hangingPunct="1">
              <a:lnSpc>
                <a:spcPct val="90000"/>
              </a:lnSpc>
            </a:pPr>
            <a:r>
              <a:rPr lang="nl-BE" altLang="en-US" smtClean="0"/>
              <a:t>If a IUI has been assigned by somebody, everybody else making statements about the particular should use it</a:t>
            </a:r>
            <a:endParaRPr lang="nl-NL" altLang="en-US" smtClean="0"/>
          </a:p>
        </p:txBody>
      </p:sp>
    </p:spTree>
    <p:extLst>
      <p:ext uri="{BB962C8B-B14F-4D97-AF65-F5344CB8AC3E}">
        <p14:creationId xmlns:p14="http://schemas.microsoft.com/office/powerpoint/2010/main" val="1538339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nl-BE" altLang="en-US" smtClean="0"/>
              <a:t>Assertion of assignments</a:t>
            </a:r>
            <a:endParaRPr lang="nl-NL" altLang="en-US" smtClean="0"/>
          </a:p>
        </p:txBody>
      </p:sp>
      <p:sp>
        <p:nvSpPr>
          <p:cNvPr id="28675" name="Rectangle 3"/>
          <p:cNvSpPr>
            <a:spLocks noGrp="1" noChangeArrowheads="1"/>
          </p:cNvSpPr>
          <p:nvPr>
            <p:ph idx="1"/>
          </p:nvPr>
        </p:nvSpPr>
        <p:spPr/>
        <p:txBody>
          <a:bodyPr/>
          <a:lstStyle/>
          <a:p>
            <a:pPr eaLnBrk="1" hangingPunct="1">
              <a:lnSpc>
                <a:spcPct val="90000"/>
              </a:lnSpc>
            </a:pPr>
            <a:r>
              <a:rPr lang="nl-BE" altLang="en-US" sz="2800" dirty="0" smtClean="0"/>
              <a:t>IUI </a:t>
            </a:r>
            <a:r>
              <a:rPr lang="nl-BE" altLang="en-US" sz="2800" dirty="0" err="1" smtClean="0"/>
              <a:t>assignment</a:t>
            </a:r>
            <a:r>
              <a:rPr lang="nl-BE" altLang="en-US" sz="2800" dirty="0" smtClean="0"/>
              <a:t> is </a:t>
            </a:r>
            <a:r>
              <a:rPr lang="nl-BE" altLang="en-US" sz="2800" dirty="0" err="1" smtClean="0"/>
              <a:t>an</a:t>
            </a:r>
            <a:r>
              <a:rPr lang="nl-BE" altLang="en-US" sz="2800" dirty="0" smtClean="0"/>
              <a:t> act of </a:t>
            </a:r>
            <a:r>
              <a:rPr lang="nl-BE" altLang="en-US" sz="2800" dirty="0" err="1" smtClean="0"/>
              <a:t>which</a:t>
            </a:r>
            <a:r>
              <a:rPr lang="nl-BE" altLang="en-US" sz="2800" dirty="0" smtClean="0"/>
              <a:t> the </a:t>
            </a:r>
            <a:r>
              <a:rPr lang="nl-BE" altLang="en-US" sz="2800" dirty="0" err="1" smtClean="0"/>
              <a:t>execution</a:t>
            </a:r>
            <a:r>
              <a:rPr lang="nl-BE" altLang="en-US" sz="2800" dirty="0" smtClean="0"/>
              <a:t> has </a:t>
            </a:r>
            <a:r>
              <a:rPr lang="nl-BE" altLang="en-US" sz="2800" dirty="0" err="1" smtClean="0"/>
              <a:t>to</a:t>
            </a:r>
            <a:r>
              <a:rPr lang="nl-BE" altLang="en-US" sz="2800" dirty="0" smtClean="0"/>
              <a:t> </a:t>
            </a:r>
            <a:r>
              <a:rPr lang="nl-BE" altLang="en-US" sz="2800" dirty="0" err="1" smtClean="0"/>
              <a:t>be</a:t>
            </a:r>
            <a:r>
              <a:rPr lang="nl-BE" altLang="en-US" sz="2800" dirty="0" smtClean="0"/>
              <a:t> </a:t>
            </a:r>
            <a:r>
              <a:rPr lang="nl-BE" altLang="en-US" sz="2800" dirty="0" err="1" smtClean="0"/>
              <a:t>asserted</a:t>
            </a:r>
            <a:r>
              <a:rPr lang="nl-BE" altLang="en-US" sz="2800" dirty="0" smtClean="0"/>
              <a:t> in the IUI-</a:t>
            </a:r>
            <a:r>
              <a:rPr lang="nl-BE" altLang="en-US" sz="2800" dirty="0" err="1" smtClean="0"/>
              <a:t>repository</a:t>
            </a:r>
            <a:r>
              <a:rPr lang="nl-BE" altLang="en-US" sz="2800" dirty="0" smtClean="0"/>
              <a:t>:</a:t>
            </a:r>
          </a:p>
          <a:p>
            <a:pPr lvl="1" eaLnBrk="1" hangingPunct="1">
              <a:lnSpc>
                <a:spcPct val="120000"/>
              </a:lnSpc>
              <a:spcBef>
                <a:spcPct val="0"/>
              </a:spcBef>
            </a:pPr>
            <a:r>
              <a:rPr lang="en-GB" altLang="en-US" sz="2400" b="1" i="1" dirty="0" smtClean="0"/>
              <a:t>&lt;d</a:t>
            </a:r>
            <a:r>
              <a:rPr lang="en-GB" altLang="en-US" sz="2400" b="1" i="1" baseline="-30000" dirty="0" smtClean="0"/>
              <a:t>a</a:t>
            </a:r>
            <a:r>
              <a:rPr lang="en-GB" altLang="en-US" sz="2400" b="1" i="1" dirty="0" smtClean="0"/>
              <a:t>, A</a:t>
            </a:r>
            <a:r>
              <a:rPr lang="en-GB" altLang="en-US" sz="2400" b="1" i="1" baseline="-30000" dirty="0" smtClean="0"/>
              <a:t>i</a:t>
            </a:r>
            <a:r>
              <a:rPr lang="en-GB" altLang="en-US" sz="2400" b="1" i="1" dirty="0" smtClean="0"/>
              <a:t>, t</a:t>
            </a:r>
            <a:r>
              <a:rPr lang="en-GB" altLang="en-US" sz="2400" b="1" i="1" baseline="-30000" dirty="0" smtClean="0"/>
              <a:t>d</a:t>
            </a:r>
            <a:r>
              <a:rPr lang="en-GB" altLang="en-US" sz="2400" b="1" i="1" dirty="0" smtClean="0"/>
              <a:t>&gt;</a:t>
            </a:r>
            <a:r>
              <a:rPr lang="nl-NL" altLang="en-US" sz="2400" b="1" dirty="0" smtClean="0"/>
              <a:t> </a:t>
            </a:r>
            <a:endParaRPr lang="nl-BE" altLang="en-US" sz="2400" b="1" dirty="0" smtClean="0"/>
          </a:p>
          <a:p>
            <a:pPr lvl="2" eaLnBrk="1" hangingPunct="1">
              <a:lnSpc>
                <a:spcPct val="115000"/>
              </a:lnSpc>
              <a:spcBef>
                <a:spcPct val="0"/>
              </a:spcBef>
            </a:pPr>
            <a:r>
              <a:rPr lang="nl-BE" altLang="en-US" sz="2000" b="1" i="1" dirty="0" smtClean="0"/>
              <a:t>d</a:t>
            </a:r>
            <a:r>
              <a:rPr lang="nl-BE" altLang="en-US" sz="2000" b="1" i="1" baseline="-25000" dirty="0" smtClean="0"/>
              <a:t>a</a:t>
            </a:r>
            <a:r>
              <a:rPr lang="nl-BE" altLang="en-US" sz="2000" dirty="0" smtClean="0"/>
              <a:t>	IUI of the </a:t>
            </a:r>
            <a:r>
              <a:rPr lang="nl-BE" altLang="en-US" sz="2000" dirty="0" err="1" smtClean="0"/>
              <a:t>registering</a:t>
            </a:r>
            <a:r>
              <a:rPr lang="nl-BE" altLang="en-US" sz="2000" dirty="0" smtClean="0"/>
              <a:t> agent</a:t>
            </a:r>
          </a:p>
          <a:p>
            <a:pPr lvl="2" eaLnBrk="1" hangingPunct="1">
              <a:lnSpc>
                <a:spcPct val="120000"/>
              </a:lnSpc>
              <a:spcBef>
                <a:spcPct val="0"/>
              </a:spcBef>
            </a:pPr>
            <a:r>
              <a:rPr lang="nl-BE" altLang="en-US" sz="2000" b="1" i="1" dirty="0" smtClean="0"/>
              <a:t>A</a:t>
            </a:r>
            <a:r>
              <a:rPr lang="nl-BE" altLang="en-US" sz="2000" b="1" i="1" baseline="-25000" dirty="0" smtClean="0"/>
              <a:t>i</a:t>
            </a:r>
            <a:r>
              <a:rPr lang="nl-BE" altLang="en-US" sz="2000" dirty="0" smtClean="0"/>
              <a:t>	the </a:t>
            </a:r>
            <a:r>
              <a:rPr lang="nl-BE" altLang="en-US" sz="2000" dirty="0" err="1" smtClean="0"/>
              <a:t>assertion</a:t>
            </a:r>
            <a:r>
              <a:rPr lang="nl-BE" altLang="en-US" sz="2000" dirty="0" smtClean="0"/>
              <a:t> of the </a:t>
            </a:r>
            <a:r>
              <a:rPr lang="nl-BE" altLang="en-US" sz="2000" dirty="0" err="1" smtClean="0"/>
              <a:t>assignment</a:t>
            </a:r>
            <a:r>
              <a:rPr lang="nl-BE" altLang="en-US" sz="2000" dirty="0" smtClean="0"/>
              <a:t> </a:t>
            </a:r>
            <a:r>
              <a:rPr lang="en-GB" altLang="en-US" sz="2000" b="1" i="1" dirty="0" smtClean="0"/>
              <a:t>&lt;p</a:t>
            </a:r>
            <a:r>
              <a:rPr lang="en-GB" altLang="en-US" sz="2000" b="1" i="1" baseline="-30000" dirty="0" smtClean="0"/>
              <a:t>a</a:t>
            </a:r>
            <a:r>
              <a:rPr lang="en-GB" altLang="en-US" sz="2000" b="1" i="1" dirty="0" smtClean="0"/>
              <a:t>, p</a:t>
            </a:r>
            <a:r>
              <a:rPr lang="en-GB" altLang="en-US" sz="2000" b="1" i="1" baseline="-30000" dirty="0" smtClean="0"/>
              <a:t>p</a:t>
            </a:r>
            <a:r>
              <a:rPr lang="en-GB" altLang="en-US" sz="2000" b="1" i="1" dirty="0" smtClean="0"/>
              <a:t>, t</a:t>
            </a:r>
            <a:r>
              <a:rPr lang="en-GB" altLang="en-US" sz="2000" b="1" i="1" baseline="-30000" dirty="0" smtClean="0"/>
              <a:t>ap</a:t>
            </a:r>
            <a:r>
              <a:rPr lang="en-GB" altLang="en-US" sz="2000" b="1" i="1" dirty="0" smtClean="0"/>
              <a:t>&gt;</a:t>
            </a:r>
            <a:r>
              <a:rPr lang="nl-NL" altLang="en-US" sz="2000" dirty="0" smtClean="0"/>
              <a:t> </a:t>
            </a:r>
            <a:endParaRPr lang="nl-BE" altLang="en-US" sz="2000" dirty="0" smtClean="0"/>
          </a:p>
          <a:p>
            <a:pPr lvl="4" eaLnBrk="1" hangingPunct="1">
              <a:lnSpc>
                <a:spcPct val="115000"/>
              </a:lnSpc>
              <a:spcBef>
                <a:spcPct val="0"/>
              </a:spcBef>
            </a:pPr>
            <a:r>
              <a:rPr lang="nl-BE" altLang="en-US" sz="1800" b="1" i="1" dirty="0" smtClean="0"/>
              <a:t>p</a:t>
            </a:r>
            <a:r>
              <a:rPr lang="nl-BE" altLang="en-US" sz="1800" b="1" i="1" baseline="-25000" dirty="0" smtClean="0"/>
              <a:t>a</a:t>
            </a:r>
            <a:r>
              <a:rPr lang="nl-BE" altLang="en-US" sz="1800" dirty="0" smtClean="0"/>
              <a:t>	</a:t>
            </a:r>
            <a:r>
              <a:rPr lang="nl-BE" altLang="en-US" sz="1800" dirty="0" smtClean="0"/>
              <a:t>	IUI </a:t>
            </a:r>
            <a:r>
              <a:rPr lang="nl-BE" altLang="en-US" sz="1800" dirty="0" smtClean="0"/>
              <a:t>of the </a:t>
            </a:r>
            <a:r>
              <a:rPr lang="nl-BE" altLang="en-US" sz="1800" dirty="0" err="1" smtClean="0"/>
              <a:t>author</a:t>
            </a:r>
            <a:r>
              <a:rPr lang="nl-BE" altLang="en-US" sz="1800" dirty="0" smtClean="0"/>
              <a:t> of the </a:t>
            </a:r>
            <a:r>
              <a:rPr lang="nl-BE" altLang="en-US" sz="1800" dirty="0" err="1" smtClean="0"/>
              <a:t>assertion</a:t>
            </a:r>
            <a:endParaRPr lang="nl-BE" altLang="en-US" sz="1800" dirty="0" smtClean="0"/>
          </a:p>
          <a:p>
            <a:pPr lvl="4" eaLnBrk="1" hangingPunct="1">
              <a:lnSpc>
                <a:spcPct val="115000"/>
              </a:lnSpc>
              <a:spcBef>
                <a:spcPct val="0"/>
              </a:spcBef>
            </a:pPr>
            <a:r>
              <a:rPr lang="nl-BE" altLang="en-US" sz="1800" b="1" i="1" dirty="0" smtClean="0"/>
              <a:t>p</a:t>
            </a:r>
            <a:r>
              <a:rPr lang="nl-BE" altLang="en-US" sz="1800" b="1" i="1" baseline="-25000" dirty="0" smtClean="0"/>
              <a:t>p</a:t>
            </a:r>
            <a:r>
              <a:rPr lang="nl-BE" altLang="en-US" sz="1800" dirty="0" smtClean="0"/>
              <a:t>	</a:t>
            </a:r>
            <a:r>
              <a:rPr lang="nl-BE" altLang="en-US" sz="1800" dirty="0" smtClean="0"/>
              <a:t>	IUI </a:t>
            </a:r>
            <a:r>
              <a:rPr lang="nl-BE" altLang="en-US" sz="1800" dirty="0" smtClean="0"/>
              <a:t>of the </a:t>
            </a:r>
            <a:r>
              <a:rPr lang="nl-BE" altLang="en-US" sz="1800" dirty="0" err="1" smtClean="0"/>
              <a:t>particular</a:t>
            </a:r>
            <a:endParaRPr lang="nl-BE" altLang="en-US" sz="1800" dirty="0" smtClean="0"/>
          </a:p>
          <a:p>
            <a:pPr lvl="4" eaLnBrk="1" hangingPunct="1">
              <a:lnSpc>
                <a:spcPct val="115000"/>
              </a:lnSpc>
              <a:spcBef>
                <a:spcPct val="0"/>
              </a:spcBef>
            </a:pPr>
            <a:r>
              <a:rPr lang="nl-BE" altLang="en-US" sz="1800" b="1" i="1" dirty="0" smtClean="0"/>
              <a:t>t</a:t>
            </a:r>
            <a:r>
              <a:rPr lang="nl-BE" altLang="en-US" sz="1800" b="1" i="1" baseline="-25000" dirty="0" smtClean="0"/>
              <a:t>ap</a:t>
            </a:r>
            <a:r>
              <a:rPr lang="nl-BE" altLang="en-US" sz="1800" dirty="0" smtClean="0"/>
              <a:t>	time of the </a:t>
            </a:r>
            <a:r>
              <a:rPr lang="nl-BE" altLang="en-US" sz="1800" dirty="0" err="1" smtClean="0"/>
              <a:t>assignment</a:t>
            </a:r>
            <a:endParaRPr lang="nl-BE" altLang="en-US" sz="1800" dirty="0" smtClean="0"/>
          </a:p>
          <a:p>
            <a:pPr lvl="2" eaLnBrk="1" hangingPunct="1">
              <a:lnSpc>
                <a:spcPct val="115000"/>
              </a:lnSpc>
              <a:spcBef>
                <a:spcPct val="0"/>
              </a:spcBef>
            </a:pPr>
            <a:r>
              <a:rPr lang="nl-BE" altLang="en-US" sz="2000" b="1" i="1" dirty="0" err="1" smtClean="0"/>
              <a:t>t</a:t>
            </a:r>
            <a:r>
              <a:rPr lang="nl-BE" altLang="en-US" sz="2000" b="1" i="1" baseline="-25000" dirty="0" err="1" smtClean="0"/>
              <a:t>d</a:t>
            </a:r>
            <a:r>
              <a:rPr lang="nl-BE" altLang="en-US" sz="2000" dirty="0" smtClean="0"/>
              <a:t>	time of </a:t>
            </a:r>
            <a:r>
              <a:rPr lang="nl-BE" altLang="en-US" sz="2000" dirty="0" err="1" smtClean="0"/>
              <a:t>registering</a:t>
            </a:r>
            <a:r>
              <a:rPr lang="nl-BE" altLang="en-US" sz="2000" dirty="0" smtClean="0"/>
              <a:t> A</a:t>
            </a:r>
            <a:r>
              <a:rPr lang="nl-BE" altLang="en-US" sz="2000" baseline="-25000" dirty="0" smtClean="0"/>
              <a:t>i </a:t>
            </a:r>
            <a:r>
              <a:rPr lang="nl-BE" altLang="en-US" sz="2000" dirty="0" smtClean="0"/>
              <a:t>in the IUI-</a:t>
            </a:r>
            <a:r>
              <a:rPr lang="nl-BE" altLang="en-US" sz="2000" dirty="0" err="1" smtClean="0"/>
              <a:t>repository</a:t>
            </a:r>
            <a:endParaRPr lang="nl-BE" altLang="en-US" sz="2000" dirty="0" smtClean="0"/>
          </a:p>
          <a:p>
            <a:pPr eaLnBrk="1" hangingPunct="1">
              <a:lnSpc>
                <a:spcPct val="120000"/>
              </a:lnSpc>
              <a:spcBef>
                <a:spcPct val="0"/>
              </a:spcBef>
            </a:pPr>
            <a:r>
              <a:rPr lang="nl-BE" altLang="en-US" sz="2800" dirty="0" err="1" smtClean="0"/>
              <a:t>Neither</a:t>
            </a:r>
            <a:r>
              <a:rPr lang="nl-BE" altLang="en-US" sz="2800" dirty="0" smtClean="0"/>
              <a:t> </a:t>
            </a:r>
            <a:r>
              <a:rPr lang="nl-BE" altLang="en-US" sz="2800" b="1" i="1" dirty="0" err="1" smtClean="0"/>
              <a:t>t</a:t>
            </a:r>
            <a:r>
              <a:rPr lang="nl-BE" altLang="en-US" sz="2800" b="1" i="1" baseline="-25000" dirty="0" err="1" smtClean="0"/>
              <a:t>d</a:t>
            </a:r>
            <a:r>
              <a:rPr lang="nl-BE" altLang="en-US" sz="2800" dirty="0" smtClean="0"/>
              <a:t> or </a:t>
            </a:r>
            <a:r>
              <a:rPr lang="nl-BE" altLang="en-US" sz="2800" b="1" i="1" dirty="0" smtClean="0"/>
              <a:t>t</a:t>
            </a:r>
            <a:r>
              <a:rPr lang="nl-BE" altLang="en-US" sz="2800" b="1" i="1" baseline="-25000" dirty="0" smtClean="0"/>
              <a:t>ap</a:t>
            </a:r>
            <a:r>
              <a:rPr lang="nl-BE" altLang="en-US" sz="2800" dirty="0" smtClean="0"/>
              <a:t> </a:t>
            </a:r>
            <a:r>
              <a:rPr lang="nl-BE" altLang="en-US" sz="2800" dirty="0" err="1" smtClean="0"/>
              <a:t>give</a:t>
            </a:r>
            <a:r>
              <a:rPr lang="nl-BE" altLang="en-US" sz="2800" dirty="0" smtClean="0"/>
              <a:t> </a:t>
            </a:r>
            <a:r>
              <a:rPr lang="nl-BE" altLang="en-US" sz="2800" dirty="0" err="1" smtClean="0"/>
              <a:t>any</a:t>
            </a:r>
            <a:r>
              <a:rPr lang="nl-BE" altLang="en-US" sz="2800" dirty="0" smtClean="0"/>
              <a:t> information </a:t>
            </a:r>
            <a:r>
              <a:rPr lang="nl-BE" altLang="en-US" sz="2800" dirty="0" err="1" smtClean="0"/>
              <a:t>about</a:t>
            </a:r>
            <a:r>
              <a:rPr lang="nl-BE" altLang="en-US" sz="2800" dirty="0" smtClean="0"/>
              <a:t> </a:t>
            </a:r>
            <a:r>
              <a:rPr lang="nl-BE" altLang="en-US" sz="2800" dirty="0" err="1" smtClean="0"/>
              <a:t>when</a:t>
            </a:r>
            <a:r>
              <a:rPr lang="nl-BE" altLang="en-US" sz="2800" dirty="0" smtClean="0"/>
              <a:t> #</a:t>
            </a:r>
            <a:r>
              <a:rPr lang="nl-BE" altLang="en-US" sz="2800" b="1" i="1" dirty="0" smtClean="0"/>
              <a:t>p</a:t>
            </a:r>
            <a:r>
              <a:rPr lang="nl-BE" altLang="en-US" sz="2800" b="1" i="1" baseline="-25000" dirty="0" smtClean="0"/>
              <a:t>p</a:t>
            </a:r>
            <a:r>
              <a:rPr lang="nl-BE" altLang="en-US" sz="2800" dirty="0" smtClean="0"/>
              <a:t> </a:t>
            </a:r>
            <a:r>
              <a:rPr lang="nl-BE" altLang="en-US" sz="2800" dirty="0" err="1" smtClean="0"/>
              <a:t>started</a:t>
            </a:r>
            <a:r>
              <a:rPr lang="nl-BE" altLang="en-US" sz="2800" dirty="0" smtClean="0"/>
              <a:t> </a:t>
            </a:r>
            <a:r>
              <a:rPr lang="nl-BE" altLang="en-US" sz="2800" dirty="0" err="1" smtClean="0"/>
              <a:t>to</a:t>
            </a:r>
            <a:r>
              <a:rPr lang="nl-BE" altLang="en-US" sz="2800" dirty="0" smtClean="0"/>
              <a:t> </a:t>
            </a:r>
            <a:r>
              <a:rPr lang="nl-BE" altLang="en-US" sz="2800" dirty="0" err="1" smtClean="0"/>
              <a:t>exist</a:t>
            </a:r>
            <a:r>
              <a:rPr lang="nl-BE" altLang="en-US" sz="2800" dirty="0" smtClean="0"/>
              <a:t> ! </a:t>
            </a:r>
            <a:r>
              <a:rPr lang="nl-BE" altLang="en-US" sz="2800" dirty="0" err="1" smtClean="0"/>
              <a:t>That</a:t>
            </a:r>
            <a:r>
              <a:rPr lang="nl-BE" altLang="en-US" sz="2800" dirty="0" smtClean="0"/>
              <a:t> </a:t>
            </a:r>
            <a:r>
              <a:rPr lang="nl-BE" altLang="en-US" sz="2800" dirty="0" err="1" smtClean="0"/>
              <a:t>might</a:t>
            </a:r>
            <a:r>
              <a:rPr lang="nl-BE" altLang="en-US" sz="2800" dirty="0" smtClean="0"/>
              <a:t> </a:t>
            </a:r>
            <a:r>
              <a:rPr lang="nl-BE" altLang="en-US" sz="2800" dirty="0" err="1" smtClean="0"/>
              <a:t>be</a:t>
            </a:r>
            <a:r>
              <a:rPr lang="nl-BE" altLang="en-US" sz="2800" dirty="0" smtClean="0"/>
              <a:t> </a:t>
            </a:r>
            <a:r>
              <a:rPr lang="nl-BE" altLang="en-US" sz="2800" dirty="0" err="1" smtClean="0"/>
              <a:t>asserted</a:t>
            </a:r>
            <a:r>
              <a:rPr lang="nl-BE" altLang="en-US" sz="2800" dirty="0" smtClean="0"/>
              <a:t> in statements </a:t>
            </a:r>
            <a:r>
              <a:rPr lang="nl-BE" altLang="en-US" sz="2800" dirty="0" err="1" smtClean="0"/>
              <a:t>providing</a:t>
            </a:r>
            <a:r>
              <a:rPr lang="nl-BE" altLang="en-US" sz="2800" dirty="0" smtClean="0"/>
              <a:t> information </a:t>
            </a:r>
            <a:r>
              <a:rPr lang="nl-BE" altLang="en-US" sz="2800" dirty="0" err="1" smtClean="0"/>
              <a:t>about</a:t>
            </a:r>
            <a:r>
              <a:rPr lang="nl-BE" altLang="en-US" sz="2800" dirty="0" smtClean="0"/>
              <a:t> #</a:t>
            </a:r>
            <a:r>
              <a:rPr lang="nl-BE" altLang="en-US" sz="2800" b="1" i="1" dirty="0" smtClean="0"/>
              <a:t>p</a:t>
            </a:r>
            <a:r>
              <a:rPr lang="nl-BE" altLang="en-US" sz="2800" b="1" i="1" baseline="-25000" dirty="0" smtClean="0"/>
              <a:t>p</a:t>
            </a:r>
            <a:r>
              <a:rPr lang="nl-BE" altLang="en-US" sz="2800" dirty="0" smtClean="0"/>
              <a:t> .</a:t>
            </a:r>
            <a:endParaRPr lang="nl-NL" altLang="en-US" sz="2800" dirty="0" smtClean="0"/>
          </a:p>
        </p:txBody>
      </p:sp>
    </p:spTree>
    <p:extLst>
      <p:ext uri="{BB962C8B-B14F-4D97-AF65-F5344CB8AC3E}">
        <p14:creationId xmlns:p14="http://schemas.microsoft.com/office/powerpoint/2010/main" val="3586368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3"/>
          <p:cNvSpPr>
            <a:spLocks noGrp="1" noChangeArrowheads="1"/>
          </p:cNvSpPr>
          <p:nvPr>
            <p:ph type="title"/>
          </p:nvPr>
        </p:nvSpPr>
        <p:spPr/>
        <p:txBody>
          <a:bodyPr/>
          <a:lstStyle/>
          <a:p>
            <a:pPr eaLnBrk="1" hangingPunct="1">
              <a:lnSpc>
                <a:spcPct val="90000"/>
              </a:lnSpc>
            </a:pPr>
            <a:r>
              <a:rPr lang="nl-BE" altLang="en-US" smtClean="0"/>
              <a:t>Referent Tracking assertions</a:t>
            </a:r>
            <a:endParaRPr lang="en-US" altLang="en-US" sz="2000" smtClean="0"/>
          </a:p>
        </p:txBody>
      </p:sp>
      <p:sp>
        <p:nvSpPr>
          <p:cNvPr id="2044930" name="Rectangle 2"/>
          <p:cNvSpPr>
            <a:spLocks noGrp="1" noChangeArrowheads="1"/>
          </p:cNvSpPr>
          <p:nvPr>
            <p:ph idx="1"/>
          </p:nvPr>
        </p:nvSpPr>
        <p:spPr/>
        <p:txBody>
          <a:bodyPr/>
          <a:lstStyle/>
          <a:p>
            <a:pPr marL="0" indent="0" eaLnBrk="1" hangingPunct="1">
              <a:lnSpc>
                <a:spcPct val="90000"/>
              </a:lnSpc>
              <a:buFontTx/>
              <a:buNone/>
            </a:pPr>
            <a:r>
              <a:rPr lang="nl-NL" altLang="en-US" sz="2400" smtClean="0"/>
              <a:t>Use these identifiers in expressions using a language that acknowledges the structure of reality:</a:t>
            </a:r>
          </a:p>
          <a:p>
            <a:pPr marL="0" indent="0" eaLnBrk="1" hangingPunct="1">
              <a:lnSpc>
                <a:spcPct val="90000"/>
              </a:lnSpc>
              <a:buFontTx/>
              <a:buNone/>
            </a:pPr>
            <a:r>
              <a:rPr lang="nl-BE" altLang="en-US" sz="2400" smtClean="0"/>
              <a:t>  e.g.: a yellow ball:</a:t>
            </a:r>
          </a:p>
          <a:p>
            <a:pPr marL="0" indent="0" eaLnBrk="1" hangingPunct="1">
              <a:lnSpc>
                <a:spcPct val="90000"/>
              </a:lnSpc>
              <a:buFontTx/>
              <a:buNone/>
            </a:pPr>
            <a:r>
              <a:rPr lang="nl-BE" altLang="en-US" sz="2400" smtClean="0"/>
              <a:t>  then not : yellow(#1) and ball(#1)	</a:t>
            </a:r>
          </a:p>
          <a:p>
            <a:pPr marL="0" indent="0" eaLnBrk="1" hangingPunct="1">
              <a:lnSpc>
                <a:spcPct val="90000"/>
              </a:lnSpc>
              <a:buFontTx/>
              <a:buNone/>
            </a:pPr>
            <a:r>
              <a:rPr lang="nl-BE" altLang="en-US" sz="2400" smtClean="0"/>
              <a:t>  rather: #1: the ball		#2: #1’s yellow</a:t>
            </a:r>
          </a:p>
          <a:p>
            <a:pPr marL="0" indent="0" eaLnBrk="1" hangingPunct="1">
              <a:lnSpc>
                <a:spcPct val="90000"/>
              </a:lnSpc>
              <a:buFontTx/>
              <a:buNone/>
            </a:pPr>
            <a:r>
              <a:rPr lang="nl-BE" altLang="en-US" sz="2400" smtClean="0"/>
              <a:t>Then still not:  </a:t>
            </a:r>
          </a:p>
          <a:p>
            <a:pPr marL="1274763" lvl="1" indent="-533400" eaLnBrk="1" hangingPunct="1">
              <a:lnSpc>
                <a:spcPct val="90000"/>
              </a:lnSpc>
              <a:buFontTx/>
              <a:buNone/>
            </a:pPr>
            <a:r>
              <a:rPr lang="nl-BE" altLang="en-US" sz="2400" smtClean="0"/>
              <a:t>	ball(#1) and yellow(#2) and hascolor(#1, #2)</a:t>
            </a:r>
          </a:p>
          <a:p>
            <a:pPr marL="1274763" lvl="1" indent="-533400" eaLnBrk="1" hangingPunct="1">
              <a:lnSpc>
                <a:spcPct val="90000"/>
              </a:lnSpc>
              <a:buFontTx/>
              <a:buNone/>
            </a:pPr>
            <a:r>
              <a:rPr lang="nl-BE" altLang="en-US" sz="2400" smtClean="0"/>
              <a:t>but rather:</a:t>
            </a:r>
          </a:p>
          <a:p>
            <a:pPr marL="1274763" lvl="1" indent="-533400" eaLnBrk="1" hangingPunct="1">
              <a:lnSpc>
                <a:spcPct val="90000"/>
              </a:lnSpc>
              <a:buFontTx/>
              <a:buNone/>
            </a:pPr>
            <a:r>
              <a:rPr lang="nl-BE" altLang="en-US" sz="2400" smtClean="0"/>
              <a:t>	instance-of(#1, ball, since t1)</a:t>
            </a:r>
          </a:p>
          <a:p>
            <a:pPr marL="1274763" lvl="1" indent="-533400" eaLnBrk="1" hangingPunct="1">
              <a:lnSpc>
                <a:spcPct val="90000"/>
              </a:lnSpc>
              <a:buFontTx/>
              <a:buNone/>
            </a:pPr>
            <a:r>
              <a:rPr lang="nl-BE" altLang="en-US" sz="2400" smtClean="0"/>
              <a:t>	instance-of(#2, yellow, since t2)</a:t>
            </a:r>
          </a:p>
          <a:p>
            <a:pPr marL="1274763" lvl="1" indent="-533400" eaLnBrk="1" hangingPunct="1">
              <a:lnSpc>
                <a:spcPct val="90000"/>
              </a:lnSpc>
              <a:buFontTx/>
              <a:buNone/>
            </a:pPr>
            <a:r>
              <a:rPr lang="nl-BE" altLang="en-US" sz="2400" smtClean="0"/>
              <a:t>	inheres-in(#1, #2, since t2)</a:t>
            </a:r>
          </a:p>
        </p:txBody>
      </p:sp>
      <p:sp>
        <p:nvSpPr>
          <p:cNvPr id="29700" name="AutoShape 4" descr="larson-oct-198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881995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4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4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49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49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493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4930">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44930">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4930">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4930">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4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en-US" smtClean="0"/>
              <a:t>The shift envisioned</a:t>
            </a:r>
          </a:p>
        </p:txBody>
      </p:sp>
      <p:sp>
        <p:nvSpPr>
          <p:cNvPr id="40963" name="Rectangle 3"/>
          <p:cNvSpPr>
            <a:spLocks noGrp="1" noChangeArrowheads="1"/>
          </p:cNvSpPr>
          <p:nvPr>
            <p:ph idx="1"/>
          </p:nvPr>
        </p:nvSpPr>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sz="2400" dirty="0" smtClean="0">
                <a:latin typeface="Times New Roman" panose="02020603050405020304" pitchFamily="18" charset="0"/>
                <a:cs typeface="Times New Roman" panose="02020603050405020304" pitchFamily="18" charset="0"/>
              </a:rPr>
              <a:t>‘a guy accepts a phone from somebody in a red car’</a:t>
            </a: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smtClean="0">
                <a:latin typeface="Times New Roman" panose="02020603050405020304" pitchFamily="18" charset="0"/>
                <a:cs typeface="Times New Roman" panose="02020603050405020304" pitchFamily="18" charset="0"/>
              </a:rPr>
              <a:t>(very roughly)</a:t>
            </a:r>
            <a:r>
              <a:rPr lang="en-US" sz="2800" dirty="0" smtClean="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which is in this-2 in which inheres this-3, and this-4 are agents in this-5 in which participates this-6’,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car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qualityOf</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red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containedIn</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this-4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this-5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transfer-of-possession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agentOf</a:t>
            </a:r>
            <a:r>
              <a:rPr lang="en-US" sz="2000" dirty="0" smtClean="0">
                <a:latin typeface="Times New Roman" panose="02020603050405020304" pitchFamily="18" charset="0"/>
                <a:cs typeface="Times New Roman" panose="02020603050405020304" pitchFamily="18" charset="0"/>
              </a:rPr>
              <a:t>        this-5 		…</a:t>
            </a:r>
          </a:p>
          <a:p>
            <a:pPr lvl="2">
              <a:lnSpc>
                <a:spcPct val="80000"/>
              </a:lnSpc>
            </a:pPr>
            <a:r>
              <a:rPr lang="en-US" sz="2000" dirty="0" smtClean="0">
                <a:latin typeface="Times New Roman" panose="02020603050405020304" pitchFamily="18" charset="0"/>
                <a:cs typeface="Times New Roman" panose="02020603050405020304" pitchFamily="18" charset="0"/>
              </a:rPr>
              <a:t>this-4  </a:t>
            </a:r>
            <a:r>
              <a:rPr lang="en-US" sz="2000" dirty="0" err="1" smtClean="0">
                <a:latin typeface="Times New Roman" panose="02020603050405020304" pitchFamily="18" charset="0"/>
                <a:cs typeface="Times New Roman" panose="02020603050405020304" pitchFamily="18" charset="0"/>
              </a:rPr>
              <a:t>agentOf</a:t>
            </a:r>
            <a:r>
              <a:rPr lang="en-US" sz="2000" dirty="0" smtClean="0">
                <a:latin typeface="Times New Roman" panose="02020603050405020304" pitchFamily="18" charset="0"/>
                <a:cs typeface="Times New Roman" panose="02020603050405020304" pitchFamily="18" charset="0"/>
              </a:rPr>
              <a:t>        this-5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74656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en-US" smtClean="0"/>
              <a:t>The shift envisioned</a:t>
            </a:r>
          </a:p>
        </p:txBody>
      </p:sp>
      <p:sp>
        <p:nvSpPr>
          <p:cNvPr id="40963" name="Rectangle 3"/>
          <p:cNvSpPr>
            <a:spLocks noGrp="1" noChangeArrowheads="1"/>
          </p:cNvSpPr>
          <p:nvPr>
            <p:ph idx="1"/>
          </p:nvPr>
        </p:nvSpPr>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sz="2400" dirty="0" smtClean="0">
                <a:latin typeface="Times New Roman" panose="02020603050405020304" pitchFamily="18" charset="0"/>
                <a:cs typeface="Times New Roman" panose="02020603050405020304" pitchFamily="18" charset="0"/>
              </a:rPr>
              <a:t>‘a guy accepts a phone from somebody in a red car’</a:t>
            </a: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smtClean="0">
                <a:latin typeface="Times New Roman" panose="02020603050405020304" pitchFamily="18" charset="0"/>
                <a:cs typeface="Times New Roman" panose="02020603050405020304" pitchFamily="18" charset="0"/>
              </a:rPr>
              <a:t>(very roughly)</a:t>
            </a:r>
            <a:r>
              <a:rPr lang="en-US" sz="2800" dirty="0" smtClean="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which is in this-2 in which inheres this-3, and this-4 are agents in this-5 in which participates this-6’,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car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qualityOf</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red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containedIn</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this-4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this-5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transfer-of-possession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agentOf</a:t>
            </a:r>
            <a:r>
              <a:rPr lang="en-US" sz="2000" dirty="0" smtClean="0">
                <a:latin typeface="Times New Roman" panose="02020603050405020304" pitchFamily="18" charset="0"/>
                <a:cs typeface="Times New Roman" panose="02020603050405020304" pitchFamily="18" charset="0"/>
              </a:rPr>
              <a:t>        this-5 		…</a:t>
            </a:r>
          </a:p>
          <a:p>
            <a:pPr lvl="2">
              <a:lnSpc>
                <a:spcPct val="80000"/>
              </a:lnSpc>
            </a:pPr>
            <a:r>
              <a:rPr lang="en-US" sz="2000" dirty="0" smtClean="0">
                <a:latin typeface="Times New Roman" panose="02020603050405020304" pitchFamily="18" charset="0"/>
                <a:cs typeface="Times New Roman" panose="02020603050405020304" pitchFamily="18" charset="0"/>
              </a:rPr>
              <a:t>this-4  </a:t>
            </a:r>
            <a:r>
              <a:rPr lang="en-US" sz="2000" dirty="0" err="1" smtClean="0">
                <a:latin typeface="Times New Roman" panose="02020603050405020304" pitchFamily="18" charset="0"/>
                <a:cs typeface="Times New Roman" panose="02020603050405020304" pitchFamily="18" charset="0"/>
              </a:rPr>
              <a:t>agentOf</a:t>
            </a:r>
            <a:r>
              <a:rPr lang="en-US" sz="2000" dirty="0" smtClean="0">
                <a:latin typeface="Times New Roman" panose="02020603050405020304" pitchFamily="18" charset="0"/>
                <a:cs typeface="Times New Roman" panose="02020603050405020304" pitchFamily="18" charset="0"/>
              </a:rPr>
              <a:t>        this-5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4" name="Rectangle 4"/>
          <p:cNvSpPr>
            <a:spLocks noChangeArrowheads="1"/>
          </p:cNvSpPr>
          <p:nvPr/>
        </p:nvSpPr>
        <p:spPr bwMode="auto">
          <a:xfrm>
            <a:off x="1295400" y="3505200"/>
            <a:ext cx="762000" cy="2819400"/>
          </a:xfrm>
          <a:prstGeom prst="rect">
            <a:avLst/>
          </a:prstGeom>
          <a:noFill/>
          <a:ln w="28575">
            <a:solidFill>
              <a:schemeClr val="accent1"/>
            </a:solidFill>
            <a:miter lim="800000"/>
            <a:headEnd/>
            <a:tailEnd/>
          </a:ln>
        </p:spPr>
        <p:txBody>
          <a:bodyPr wrap="none" anchor="ctr"/>
          <a:lstStyle/>
          <a:p>
            <a:endParaRPr lang="en-US"/>
          </a:p>
        </p:txBody>
      </p:sp>
      <p:sp>
        <p:nvSpPr>
          <p:cNvPr id="5" name="Text Box 5"/>
          <p:cNvSpPr txBox="1">
            <a:spLocks noChangeArrowheads="1"/>
          </p:cNvSpPr>
          <p:nvPr/>
        </p:nvSpPr>
        <p:spPr bwMode="auto">
          <a:xfrm>
            <a:off x="2857500" y="6148388"/>
            <a:ext cx="3552825" cy="457200"/>
          </a:xfrm>
          <a:prstGeom prst="rect">
            <a:avLst/>
          </a:prstGeom>
          <a:noFill/>
          <a:ln w="9525">
            <a:noFill/>
            <a:miter lim="800000"/>
            <a:headEnd/>
            <a:tailEnd/>
          </a:ln>
        </p:spPr>
        <p:txBody>
          <a:bodyPr wrap="none">
            <a:spAutoFit/>
          </a:bodyPr>
          <a:lstStyle/>
          <a:p>
            <a:r>
              <a:rPr lang="en-US" sz="2400">
                <a:solidFill>
                  <a:schemeClr val="accent1"/>
                </a:solidFill>
              </a:rPr>
              <a:t>denotators for particulars</a:t>
            </a:r>
          </a:p>
        </p:txBody>
      </p:sp>
      <p:cxnSp>
        <p:nvCxnSpPr>
          <p:cNvPr id="6" name="AutoShape 6"/>
          <p:cNvCxnSpPr>
            <a:cxnSpLocks noChangeShapeType="1"/>
            <a:stCxn id="4" idx="2"/>
            <a:endCxn id="5" idx="1"/>
          </p:cNvCxnSpPr>
          <p:nvPr/>
        </p:nvCxnSpPr>
        <p:spPr bwMode="auto">
          <a:xfrm rot="16200000" flipH="1">
            <a:off x="2240756" y="5760244"/>
            <a:ext cx="52388" cy="1181100"/>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635775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en-US" smtClean="0"/>
              <a:t>The shift envisioned</a:t>
            </a:r>
          </a:p>
        </p:txBody>
      </p:sp>
      <p:sp>
        <p:nvSpPr>
          <p:cNvPr id="40963" name="Rectangle 3"/>
          <p:cNvSpPr>
            <a:spLocks noGrp="1" noChangeArrowheads="1"/>
          </p:cNvSpPr>
          <p:nvPr>
            <p:ph idx="1"/>
          </p:nvPr>
        </p:nvSpPr>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sz="2400" dirty="0" smtClean="0">
                <a:latin typeface="Times New Roman" panose="02020603050405020304" pitchFamily="18" charset="0"/>
                <a:cs typeface="Times New Roman" panose="02020603050405020304" pitchFamily="18" charset="0"/>
              </a:rPr>
              <a:t>‘a guy accepts a phone from somebody in a red car’</a:t>
            </a: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smtClean="0">
                <a:latin typeface="Times New Roman" panose="02020603050405020304" pitchFamily="18" charset="0"/>
                <a:cs typeface="Times New Roman" panose="02020603050405020304" pitchFamily="18" charset="0"/>
              </a:rPr>
              <a:t>(very roughly)</a:t>
            </a:r>
            <a:r>
              <a:rPr lang="en-US" sz="2800" dirty="0" smtClean="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which is in this-2 in which inheres this-3, and this-4 are agents in this-5 in which participates this-6’,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car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qualityOf</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red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containedIn</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this-4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this-5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transfer-of-possession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agentOf</a:t>
            </a:r>
            <a:r>
              <a:rPr lang="en-US" sz="2000" dirty="0" smtClean="0">
                <a:latin typeface="Times New Roman" panose="02020603050405020304" pitchFamily="18" charset="0"/>
                <a:cs typeface="Times New Roman" panose="02020603050405020304" pitchFamily="18" charset="0"/>
              </a:rPr>
              <a:t>        this-5 		…</a:t>
            </a:r>
          </a:p>
          <a:p>
            <a:pPr lvl="2">
              <a:lnSpc>
                <a:spcPct val="80000"/>
              </a:lnSpc>
            </a:pPr>
            <a:r>
              <a:rPr lang="en-US" sz="2000" dirty="0" smtClean="0">
                <a:latin typeface="Times New Roman" panose="02020603050405020304" pitchFamily="18" charset="0"/>
                <a:cs typeface="Times New Roman" panose="02020603050405020304" pitchFamily="18" charset="0"/>
              </a:rPr>
              <a:t>this-4  </a:t>
            </a:r>
            <a:r>
              <a:rPr lang="en-US" sz="2000" dirty="0" err="1" smtClean="0">
                <a:latin typeface="Times New Roman" panose="02020603050405020304" pitchFamily="18" charset="0"/>
                <a:cs typeface="Times New Roman" panose="02020603050405020304" pitchFamily="18" charset="0"/>
              </a:rPr>
              <a:t>agentOf</a:t>
            </a:r>
            <a:r>
              <a:rPr lang="en-US" sz="2000" dirty="0" smtClean="0">
                <a:latin typeface="Times New Roman" panose="02020603050405020304" pitchFamily="18" charset="0"/>
                <a:cs typeface="Times New Roman" panose="02020603050405020304" pitchFamily="18" charset="0"/>
              </a:rPr>
              <a:t>        this-5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4" name="Rectangle 4"/>
          <p:cNvSpPr>
            <a:spLocks noChangeArrowheads="1"/>
          </p:cNvSpPr>
          <p:nvPr/>
        </p:nvSpPr>
        <p:spPr bwMode="auto">
          <a:xfrm>
            <a:off x="2057400" y="3505200"/>
            <a:ext cx="1295400" cy="2819400"/>
          </a:xfrm>
          <a:prstGeom prst="rect">
            <a:avLst/>
          </a:prstGeom>
          <a:noFill/>
          <a:ln w="28575">
            <a:solidFill>
              <a:schemeClr val="accent1"/>
            </a:solidFill>
            <a:miter lim="800000"/>
            <a:headEnd/>
            <a:tailEnd/>
          </a:ln>
        </p:spPr>
        <p:txBody>
          <a:bodyPr wrap="none" anchor="ctr"/>
          <a:lstStyle/>
          <a:p>
            <a:endParaRPr lang="en-US"/>
          </a:p>
        </p:txBody>
      </p:sp>
      <p:sp>
        <p:nvSpPr>
          <p:cNvPr id="5" name="Text Box 5"/>
          <p:cNvSpPr txBox="1">
            <a:spLocks noChangeArrowheads="1"/>
          </p:cNvSpPr>
          <p:nvPr/>
        </p:nvSpPr>
        <p:spPr bwMode="auto">
          <a:xfrm>
            <a:off x="3881437" y="6072188"/>
            <a:ext cx="4881563" cy="457200"/>
          </a:xfrm>
          <a:prstGeom prst="rect">
            <a:avLst/>
          </a:prstGeom>
          <a:noFill/>
          <a:ln w="9525">
            <a:noFill/>
            <a:miter lim="800000"/>
            <a:headEnd/>
            <a:tailEnd/>
          </a:ln>
        </p:spPr>
        <p:txBody>
          <a:bodyPr wrap="none">
            <a:spAutoFit/>
          </a:bodyPr>
          <a:lstStyle/>
          <a:p>
            <a:r>
              <a:rPr lang="en-US" sz="2400" dirty="0" err="1">
                <a:solidFill>
                  <a:schemeClr val="accent1"/>
                </a:solidFill>
              </a:rPr>
              <a:t>denotators</a:t>
            </a:r>
            <a:r>
              <a:rPr lang="en-US" sz="2400" dirty="0">
                <a:solidFill>
                  <a:schemeClr val="accent1"/>
                </a:solidFill>
              </a:rPr>
              <a:t> for appropriate relations</a:t>
            </a:r>
          </a:p>
        </p:txBody>
      </p:sp>
      <p:cxnSp>
        <p:nvCxnSpPr>
          <p:cNvPr id="6" name="AutoShape 6"/>
          <p:cNvCxnSpPr>
            <a:cxnSpLocks noChangeShapeType="1"/>
          </p:cNvCxnSpPr>
          <p:nvPr/>
        </p:nvCxnSpPr>
        <p:spPr bwMode="auto">
          <a:xfrm rot="16200000" flipH="1">
            <a:off x="3324225" y="5743576"/>
            <a:ext cx="52388" cy="1214437"/>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2909835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en-US" smtClean="0"/>
              <a:t>The shift envisioned</a:t>
            </a:r>
          </a:p>
        </p:txBody>
      </p:sp>
      <p:sp>
        <p:nvSpPr>
          <p:cNvPr id="40963" name="Rectangle 3"/>
          <p:cNvSpPr>
            <a:spLocks noGrp="1" noChangeArrowheads="1"/>
          </p:cNvSpPr>
          <p:nvPr>
            <p:ph idx="1"/>
          </p:nvPr>
        </p:nvSpPr>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sz="2400" dirty="0" smtClean="0">
                <a:latin typeface="Times New Roman" panose="02020603050405020304" pitchFamily="18" charset="0"/>
                <a:cs typeface="Times New Roman" panose="02020603050405020304" pitchFamily="18" charset="0"/>
              </a:rPr>
              <a:t>‘a guy accepts a phone from somebody in a red car’</a:t>
            </a: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smtClean="0">
                <a:latin typeface="Times New Roman" panose="02020603050405020304" pitchFamily="18" charset="0"/>
                <a:cs typeface="Times New Roman" panose="02020603050405020304" pitchFamily="18" charset="0"/>
              </a:rPr>
              <a:t>(very roughly)</a:t>
            </a:r>
            <a:r>
              <a:rPr lang="en-US" sz="2800" dirty="0" smtClean="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which is in this-2 in which inheres this-3, and this-4 are agents in this-5 in which participates this-6’,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car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qualityOf</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red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containedIn</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this-4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this-5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transfer-of-possession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agentOf</a:t>
            </a:r>
            <a:r>
              <a:rPr lang="en-US" sz="2000" dirty="0" smtClean="0">
                <a:latin typeface="Times New Roman" panose="02020603050405020304" pitchFamily="18" charset="0"/>
                <a:cs typeface="Times New Roman" panose="02020603050405020304" pitchFamily="18" charset="0"/>
              </a:rPr>
              <a:t>        this-5 		…</a:t>
            </a:r>
          </a:p>
          <a:p>
            <a:pPr lvl="2">
              <a:lnSpc>
                <a:spcPct val="80000"/>
              </a:lnSpc>
            </a:pPr>
            <a:r>
              <a:rPr lang="en-US" sz="2000" dirty="0" smtClean="0">
                <a:latin typeface="Times New Roman" panose="02020603050405020304" pitchFamily="18" charset="0"/>
                <a:cs typeface="Times New Roman" panose="02020603050405020304" pitchFamily="18" charset="0"/>
              </a:rPr>
              <a:t>this-4  </a:t>
            </a:r>
            <a:r>
              <a:rPr lang="en-US" sz="2000" dirty="0" err="1" smtClean="0">
                <a:latin typeface="Times New Roman" panose="02020603050405020304" pitchFamily="18" charset="0"/>
                <a:cs typeface="Times New Roman" panose="02020603050405020304" pitchFamily="18" charset="0"/>
              </a:rPr>
              <a:t>agentOf</a:t>
            </a:r>
            <a:r>
              <a:rPr lang="en-US" sz="2000" dirty="0" smtClean="0">
                <a:latin typeface="Times New Roman" panose="02020603050405020304" pitchFamily="18" charset="0"/>
                <a:cs typeface="Times New Roman" panose="02020603050405020304" pitchFamily="18" charset="0"/>
              </a:rPr>
              <a:t>        this-5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4" name="Rectangle 4"/>
          <p:cNvSpPr>
            <a:spLocks noChangeArrowheads="1"/>
          </p:cNvSpPr>
          <p:nvPr/>
        </p:nvSpPr>
        <p:spPr bwMode="auto">
          <a:xfrm>
            <a:off x="3352800" y="3505200"/>
            <a:ext cx="2362200" cy="2819400"/>
          </a:xfrm>
          <a:prstGeom prst="rect">
            <a:avLst/>
          </a:prstGeom>
          <a:noFill/>
          <a:ln w="28575">
            <a:solidFill>
              <a:schemeClr val="accent1"/>
            </a:solidFill>
            <a:miter lim="800000"/>
            <a:headEnd/>
            <a:tailEnd/>
          </a:ln>
        </p:spPr>
        <p:txBody>
          <a:bodyPr wrap="none" anchor="ctr"/>
          <a:lstStyle/>
          <a:p>
            <a:endParaRPr lang="en-US"/>
          </a:p>
        </p:txBody>
      </p:sp>
      <p:sp>
        <p:nvSpPr>
          <p:cNvPr id="5" name="Text Box 5"/>
          <p:cNvSpPr txBox="1">
            <a:spLocks noChangeArrowheads="1"/>
          </p:cNvSpPr>
          <p:nvPr/>
        </p:nvSpPr>
        <p:spPr bwMode="auto">
          <a:xfrm>
            <a:off x="6705600" y="5105400"/>
            <a:ext cx="2133600" cy="1200329"/>
          </a:xfrm>
          <a:prstGeom prst="rect">
            <a:avLst/>
          </a:prstGeom>
          <a:noFill/>
          <a:ln w="9525">
            <a:noFill/>
            <a:miter lim="800000"/>
            <a:headEnd/>
            <a:tailEnd/>
          </a:ln>
        </p:spPr>
        <p:txBody>
          <a:bodyPr wrap="square">
            <a:spAutoFit/>
          </a:bodyPr>
          <a:lstStyle/>
          <a:p>
            <a:r>
              <a:rPr lang="en-US" sz="2400" dirty="0" err="1">
                <a:solidFill>
                  <a:schemeClr val="accent1"/>
                </a:solidFill>
              </a:rPr>
              <a:t>denotators</a:t>
            </a:r>
            <a:r>
              <a:rPr lang="en-US" sz="2400" dirty="0">
                <a:solidFill>
                  <a:schemeClr val="accent1"/>
                </a:solidFill>
              </a:rPr>
              <a:t> for universals or particulars</a:t>
            </a:r>
          </a:p>
        </p:txBody>
      </p:sp>
      <p:cxnSp>
        <p:nvCxnSpPr>
          <p:cNvPr id="6" name="AutoShape 6"/>
          <p:cNvCxnSpPr>
            <a:cxnSpLocks noChangeShapeType="1"/>
            <a:stCxn id="4" idx="2"/>
            <a:endCxn id="5" idx="1"/>
          </p:cNvCxnSpPr>
          <p:nvPr/>
        </p:nvCxnSpPr>
        <p:spPr bwMode="auto">
          <a:xfrm rot="5400000" flipH="1" flipV="1">
            <a:off x="5310232" y="4929233"/>
            <a:ext cx="619035" cy="2171700"/>
          </a:xfrm>
          <a:prstGeom prst="bentConnector4">
            <a:avLst>
              <a:gd name="adj1" fmla="val -21214"/>
              <a:gd name="adj2" fmla="val 77193"/>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1456445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altLang="en-US" smtClean="0"/>
              <a:t>The focus on (big) data …</a:t>
            </a:r>
          </a:p>
        </p:txBody>
      </p:sp>
      <p:grpSp>
        <p:nvGrpSpPr>
          <p:cNvPr id="7171" name="Group 9"/>
          <p:cNvGrpSpPr>
            <a:grpSpLocks/>
          </p:cNvGrpSpPr>
          <p:nvPr/>
        </p:nvGrpSpPr>
        <p:grpSpPr bwMode="auto">
          <a:xfrm>
            <a:off x="5715000" y="2392363"/>
            <a:ext cx="2743200" cy="3771900"/>
            <a:chOff x="3120" y="816"/>
            <a:chExt cx="2334" cy="3048"/>
          </a:xfrm>
        </p:grpSpPr>
        <p:pic>
          <p:nvPicPr>
            <p:cNvPr id="71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3977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en-US" smtClean="0"/>
              <a:t>The shift envisioned</a:t>
            </a:r>
          </a:p>
        </p:txBody>
      </p:sp>
      <p:sp>
        <p:nvSpPr>
          <p:cNvPr id="40963" name="Rectangle 3"/>
          <p:cNvSpPr>
            <a:spLocks noGrp="1" noChangeArrowheads="1"/>
          </p:cNvSpPr>
          <p:nvPr>
            <p:ph idx="1"/>
          </p:nvPr>
        </p:nvSpPr>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sz="2400" dirty="0" smtClean="0">
                <a:latin typeface="Times New Roman" panose="02020603050405020304" pitchFamily="18" charset="0"/>
                <a:cs typeface="Times New Roman" panose="02020603050405020304" pitchFamily="18" charset="0"/>
              </a:rPr>
              <a:t>‘a guy accepts a phone from somebody in a red car’</a:t>
            </a: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smtClean="0">
                <a:latin typeface="Times New Roman" panose="02020603050405020304" pitchFamily="18" charset="0"/>
                <a:cs typeface="Times New Roman" panose="02020603050405020304" pitchFamily="18" charset="0"/>
              </a:rPr>
              <a:t>(very roughly)</a:t>
            </a:r>
            <a:r>
              <a:rPr lang="en-US" sz="2800" dirty="0" smtClean="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which is in this-2 in which inheres this-3, and this-4 are agents in this-5 in which participates this-6’,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car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qualityOf</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red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containedIn</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this-4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this-5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transfer-of-possession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agentOf</a:t>
            </a:r>
            <a:r>
              <a:rPr lang="en-US" sz="2000" dirty="0" smtClean="0">
                <a:latin typeface="Times New Roman" panose="02020603050405020304" pitchFamily="18" charset="0"/>
                <a:cs typeface="Times New Roman" panose="02020603050405020304" pitchFamily="18" charset="0"/>
              </a:rPr>
              <a:t>        this-5 		…</a:t>
            </a:r>
          </a:p>
          <a:p>
            <a:pPr lvl="2">
              <a:lnSpc>
                <a:spcPct val="80000"/>
              </a:lnSpc>
            </a:pPr>
            <a:r>
              <a:rPr lang="en-US" sz="2000" dirty="0" smtClean="0">
                <a:latin typeface="Times New Roman" panose="02020603050405020304" pitchFamily="18" charset="0"/>
                <a:cs typeface="Times New Roman" panose="02020603050405020304" pitchFamily="18" charset="0"/>
              </a:rPr>
              <a:t>this-4  </a:t>
            </a:r>
            <a:r>
              <a:rPr lang="en-US" sz="2000" dirty="0" err="1" smtClean="0">
                <a:latin typeface="Times New Roman" panose="02020603050405020304" pitchFamily="18" charset="0"/>
                <a:cs typeface="Times New Roman" panose="02020603050405020304" pitchFamily="18" charset="0"/>
              </a:rPr>
              <a:t>agentOf</a:t>
            </a:r>
            <a:r>
              <a:rPr lang="en-US" sz="2000" dirty="0" smtClean="0">
                <a:latin typeface="Times New Roman" panose="02020603050405020304" pitchFamily="18" charset="0"/>
                <a:cs typeface="Times New Roman" panose="02020603050405020304" pitchFamily="18" charset="0"/>
              </a:rPr>
              <a:t>        this-5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4" name="Rectangle 4"/>
          <p:cNvSpPr>
            <a:spLocks noChangeArrowheads="1"/>
          </p:cNvSpPr>
          <p:nvPr/>
        </p:nvSpPr>
        <p:spPr bwMode="auto">
          <a:xfrm>
            <a:off x="5638800" y="3581400"/>
            <a:ext cx="533400" cy="2819400"/>
          </a:xfrm>
          <a:prstGeom prst="rect">
            <a:avLst/>
          </a:prstGeom>
          <a:noFill/>
          <a:ln w="28575">
            <a:solidFill>
              <a:schemeClr val="accent1"/>
            </a:solidFill>
            <a:miter lim="800000"/>
            <a:headEnd/>
            <a:tailEnd/>
          </a:ln>
        </p:spPr>
        <p:txBody>
          <a:bodyPr wrap="none" anchor="ctr"/>
          <a:lstStyle/>
          <a:p>
            <a:endParaRPr lang="en-US"/>
          </a:p>
        </p:txBody>
      </p:sp>
      <p:sp>
        <p:nvSpPr>
          <p:cNvPr id="5" name="Text Box 5"/>
          <p:cNvSpPr txBox="1">
            <a:spLocks noChangeArrowheads="1"/>
          </p:cNvSpPr>
          <p:nvPr/>
        </p:nvSpPr>
        <p:spPr bwMode="auto">
          <a:xfrm>
            <a:off x="6477000" y="5181600"/>
            <a:ext cx="2514600" cy="1187450"/>
          </a:xfrm>
          <a:prstGeom prst="rect">
            <a:avLst/>
          </a:prstGeom>
          <a:noFill/>
          <a:ln w="9525">
            <a:noFill/>
            <a:miter lim="800000"/>
            <a:headEnd/>
            <a:tailEnd/>
          </a:ln>
        </p:spPr>
        <p:txBody>
          <a:bodyPr>
            <a:spAutoFit/>
          </a:bodyPr>
          <a:lstStyle/>
          <a:p>
            <a:r>
              <a:rPr lang="en-US" sz="2400">
                <a:solidFill>
                  <a:schemeClr val="accent1"/>
                </a:solidFill>
              </a:rPr>
              <a:t>time stamp in</a:t>
            </a:r>
          </a:p>
          <a:p>
            <a:r>
              <a:rPr lang="en-US" sz="2400">
                <a:solidFill>
                  <a:schemeClr val="accent1"/>
                </a:solidFill>
              </a:rPr>
              <a:t>case of continuants</a:t>
            </a:r>
          </a:p>
        </p:txBody>
      </p:sp>
      <p:cxnSp>
        <p:nvCxnSpPr>
          <p:cNvPr id="6" name="AutoShape 6"/>
          <p:cNvCxnSpPr>
            <a:cxnSpLocks noChangeShapeType="1"/>
            <a:stCxn id="4" idx="3"/>
            <a:endCxn id="5" idx="0"/>
          </p:cNvCxnSpPr>
          <p:nvPr/>
        </p:nvCxnSpPr>
        <p:spPr bwMode="auto">
          <a:xfrm>
            <a:off x="6172200" y="4991100"/>
            <a:ext cx="1562100" cy="190500"/>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3713596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Representation </a:t>
            </a:r>
            <a:r>
              <a:rPr lang="en-US" dirty="0" smtClean="0"/>
              <a:t>of </a:t>
            </a:r>
            <a:r>
              <a:rPr lang="en-US" dirty="0" smtClean="0"/>
              <a:t>relation with time intervals</a:t>
            </a:r>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914400" y="1981200"/>
            <a:ext cx="7315200" cy="4588626"/>
          </a:xfrm>
          <a:prstGeom prst="rect">
            <a:avLst/>
          </a:prstGeom>
          <a:noFill/>
          <a:ln w="9525" cap="flat" cmpd="sng">
            <a:noFill/>
            <a:prstDash val="solid"/>
            <a:miter lim="800000"/>
            <a:headEnd type="none" w="med" len="med"/>
            <a:tailEnd type="none" w="med" len="med"/>
          </a:ln>
        </p:spPr>
      </p:pic>
    </p:spTree>
    <p:extLst>
      <p:ext uri="{BB962C8B-B14F-4D97-AF65-F5344CB8AC3E}">
        <p14:creationId xmlns:p14="http://schemas.microsoft.com/office/powerpoint/2010/main" val="399611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altLang="en-US" smtClean="0"/>
              <a:t>Elementary Referent Tracking tuple types</a:t>
            </a: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50704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pic>
      <p:grpSp>
        <p:nvGrpSpPr>
          <p:cNvPr id="2" name="Group 26"/>
          <p:cNvGrpSpPr>
            <a:grpSpLocks/>
          </p:cNvGrpSpPr>
          <p:nvPr/>
        </p:nvGrpSpPr>
        <p:grpSpPr bwMode="auto">
          <a:xfrm>
            <a:off x="0" y="2054225"/>
            <a:ext cx="7931150" cy="822325"/>
            <a:chOff x="0" y="1652"/>
            <a:chExt cx="4996" cy="518"/>
          </a:xfrm>
        </p:grpSpPr>
        <p:grpSp>
          <p:nvGrpSpPr>
            <p:cNvPr id="35862" name="Group 21"/>
            <p:cNvGrpSpPr>
              <a:grpSpLocks/>
            </p:cNvGrpSpPr>
            <p:nvPr/>
          </p:nvGrpSpPr>
          <p:grpSpPr bwMode="auto">
            <a:xfrm>
              <a:off x="0" y="1800"/>
              <a:ext cx="1452" cy="144"/>
              <a:chOff x="0" y="1800"/>
              <a:chExt cx="1452" cy="144"/>
            </a:xfrm>
          </p:grpSpPr>
          <p:sp>
            <p:nvSpPr>
              <p:cNvPr id="35864" name="Rectangle 6"/>
              <p:cNvSpPr>
                <a:spLocks noChangeArrowheads="1"/>
              </p:cNvSpPr>
              <p:nvPr/>
            </p:nvSpPr>
            <p:spPr bwMode="auto">
              <a:xfrm>
                <a:off x="0" y="1800"/>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65" name="Line 7"/>
              <p:cNvSpPr>
                <a:spLocks noChangeShapeType="1"/>
              </p:cNvSpPr>
              <p:nvPr/>
            </p:nvSpPr>
            <p:spPr bwMode="auto">
              <a:xfrm flipH="1">
                <a:off x="1164" y="1884"/>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863" name="Text Box 8"/>
            <p:cNvSpPr txBox="1">
              <a:spLocks noChangeArrowheads="1"/>
            </p:cNvSpPr>
            <p:nvPr/>
          </p:nvSpPr>
          <p:spPr bwMode="auto">
            <a:xfrm>
              <a:off x="1462" y="1652"/>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Relationships between particulars taken from a realism-based relation ontology</a:t>
              </a:r>
            </a:p>
          </p:txBody>
        </p:sp>
      </p:grpSp>
      <p:grpSp>
        <p:nvGrpSpPr>
          <p:cNvPr id="4" name="Group 22"/>
          <p:cNvGrpSpPr>
            <a:grpSpLocks/>
          </p:cNvGrpSpPr>
          <p:nvPr/>
        </p:nvGrpSpPr>
        <p:grpSpPr bwMode="auto">
          <a:xfrm>
            <a:off x="0" y="2655888"/>
            <a:ext cx="7931150" cy="463550"/>
            <a:chOff x="0" y="2031"/>
            <a:chExt cx="4996" cy="292"/>
          </a:xfrm>
        </p:grpSpPr>
        <p:sp>
          <p:nvSpPr>
            <p:cNvPr id="35859" name="Rectangle 9"/>
            <p:cNvSpPr>
              <a:spLocks noChangeArrowheads="1"/>
            </p:cNvSpPr>
            <p:nvPr/>
          </p:nvSpPr>
          <p:spPr bwMode="auto">
            <a:xfrm>
              <a:off x="0" y="2179"/>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60" name="Line 10"/>
            <p:cNvSpPr>
              <a:spLocks noChangeShapeType="1"/>
            </p:cNvSpPr>
            <p:nvPr/>
          </p:nvSpPr>
          <p:spPr bwMode="auto">
            <a:xfrm flipH="1">
              <a:off x="1164" y="2263"/>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Text Box 11"/>
            <p:cNvSpPr txBox="1">
              <a:spLocks noChangeArrowheads="1"/>
            </p:cNvSpPr>
            <p:nvPr/>
          </p:nvSpPr>
          <p:spPr bwMode="auto">
            <a:xfrm>
              <a:off x="1462" y="2031"/>
              <a:ext cx="3534" cy="28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Instantiation of a universal</a:t>
              </a:r>
            </a:p>
          </p:txBody>
        </p:sp>
      </p:grpSp>
      <p:grpSp>
        <p:nvGrpSpPr>
          <p:cNvPr id="5" name="Group 23"/>
          <p:cNvGrpSpPr>
            <a:grpSpLocks/>
          </p:cNvGrpSpPr>
          <p:nvPr/>
        </p:nvGrpSpPr>
        <p:grpSpPr bwMode="auto">
          <a:xfrm>
            <a:off x="0" y="3284538"/>
            <a:ext cx="7931150" cy="822325"/>
            <a:chOff x="0" y="2427"/>
            <a:chExt cx="4996" cy="518"/>
          </a:xfrm>
        </p:grpSpPr>
        <p:sp>
          <p:nvSpPr>
            <p:cNvPr id="35856" name="Rectangle 12"/>
            <p:cNvSpPr>
              <a:spLocks noChangeArrowheads="1"/>
            </p:cNvSpPr>
            <p:nvPr/>
          </p:nvSpPr>
          <p:spPr bwMode="auto">
            <a:xfrm>
              <a:off x="0" y="2575"/>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57" name="Line 13"/>
            <p:cNvSpPr>
              <a:spLocks noChangeShapeType="1"/>
            </p:cNvSpPr>
            <p:nvPr/>
          </p:nvSpPr>
          <p:spPr bwMode="auto">
            <a:xfrm flipH="1">
              <a:off x="1164" y="2659"/>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Text Box 14"/>
            <p:cNvSpPr txBox="1">
              <a:spLocks noChangeArrowheads="1"/>
            </p:cNvSpPr>
            <p:nvPr/>
          </p:nvSpPr>
          <p:spPr bwMode="auto">
            <a:xfrm>
              <a:off x="1462" y="2427"/>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Annotation using terms from a non-realist terminology</a:t>
              </a:r>
            </a:p>
          </p:txBody>
        </p:sp>
      </p:grpSp>
      <p:grpSp>
        <p:nvGrpSpPr>
          <p:cNvPr id="6" name="Group 24"/>
          <p:cNvGrpSpPr>
            <a:grpSpLocks/>
          </p:cNvGrpSpPr>
          <p:nvPr/>
        </p:nvGrpSpPr>
        <p:grpSpPr bwMode="auto">
          <a:xfrm>
            <a:off x="0" y="3914775"/>
            <a:ext cx="7931150" cy="822325"/>
            <a:chOff x="0" y="2824"/>
            <a:chExt cx="4996" cy="518"/>
          </a:xfrm>
        </p:grpSpPr>
        <p:sp>
          <p:nvSpPr>
            <p:cNvPr id="35853" name="Rectangle 15"/>
            <p:cNvSpPr>
              <a:spLocks noChangeArrowheads="1"/>
            </p:cNvSpPr>
            <p:nvPr/>
          </p:nvSpPr>
          <p:spPr bwMode="auto">
            <a:xfrm>
              <a:off x="0" y="2972"/>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54" name="Line 16"/>
            <p:cNvSpPr>
              <a:spLocks noChangeShapeType="1"/>
            </p:cNvSpPr>
            <p:nvPr/>
          </p:nvSpPr>
          <p:spPr bwMode="auto">
            <a:xfrm flipH="1">
              <a:off x="1164" y="3056"/>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5" name="Text Box 17"/>
            <p:cNvSpPr txBox="1">
              <a:spLocks noChangeArrowheads="1"/>
            </p:cNvSpPr>
            <p:nvPr/>
          </p:nvSpPr>
          <p:spPr bwMode="auto">
            <a:xfrm>
              <a:off x="1462" y="2824"/>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‘Negative findings’ such as absences, missing parts, preventions, …</a:t>
              </a:r>
            </a:p>
          </p:txBody>
        </p:sp>
      </p:grpSp>
      <p:grpSp>
        <p:nvGrpSpPr>
          <p:cNvPr id="7" name="Group 25"/>
          <p:cNvGrpSpPr>
            <a:grpSpLocks/>
          </p:cNvGrpSpPr>
          <p:nvPr/>
        </p:nvGrpSpPr>
        <p:grpSpPr bwMode="auto">
          <a:xfrm>
            <a:off x="0" y="4524375"/>
            <a:ext cx="7931150" cy="463550"/>
            <a:chOff x="0" y="3208"/>
            <a:chExt cx="4996" cy="292"/>
          </a:xfrm>
        </p:grpSpPr>
        <p:sp>
          <p:nvSpPr>
            <p:cNvPr id="35850" name="Rectangle 18"/>
            <p:cNvSpPr>
              <a:spLocks noChangeArrowheads="1"/>
            </p:cNvSpPr>
            <p:nvPr/>
          </p:nvSpPr>
          <p:spPr bwMode="auto">
            <a:xfrm>
              <a:off x="0" y="3356"/>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51" name="Line 19"/>
            <p:cNvSpPr>
              <a:spLocks noChangeShapeType="1"/>
            </p:cNvSpPr>
            <p:nvPr/>
          </p:nvSpPr>
          <p:spPr bwMode="auto">
            <a:xfrm flipH="1">
              <a:off x="1164" y="3440"/>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Text Box 20"/>
            <p:cNvSpPr txBox="1">
              <a:spLocks noChangeArrowheads="1"/>
            </p:cNvSpPr>
            <p:nvPr/>
          </p:nvSpPr>
          <p:spPr bwMode="auto">
            <a:xfrm>
              <a:off x="1462" y="3208"/>
              <a:ext cx="3534" cy="28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Names for a particular</a:t>
              </a:r>
            </a:p>
          </p:txBody>
        </p:sp>
      </p:grpSp>
    </p:spTree>
    <p:extLst>
      <p:ext uri="{BB962C8B-B14F-4D97-AF65-F5344CB8AC3E}">
        <p14:creationId xmlns:p14="http://schemas.microsoft.com/office/powerpoint/2010/main" val="445406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en-US" altLang="en-US" dirty="0" smtClean="0"/>
              <a:t>Dealing with mistakes</a:t>
            </a:r>
          </a:p>
        </p:txBody>
      </p:sp>
      <p:sp>
        <p:nvSpPr>
          <p:cNvPr id="36867" name="Rectangle 3"/>
          <p:cNvSpPr>
            <a:spLocks noGrp="1" noChangeArrowheads="1"/>
          </p:cNvSpPr>
          <p:nvPr>
            <p:ph idx="1"/>
          </p:nvPr>
        </p:nvSpPr>
        <p:spPr/>
        <p:txBody>
          <a:bodyPr/>
          <a:lstStyle/>
          <a:p>
            <a:pPr eaLnBrk="1" hangingPunct="1">
              <a:lnSpc>
                <a:spcPct val="90000"/>
              </a:lnSpc>
              <a:tabLst>
                <a:tab pos="1543050" algn="l"/>
                <a:tab pos="3486150" algn="l"/>
              </a:tabLst>
            </a:pPr>
            <a:r>
              <a:rPr lang="en-GB" altLang="en-US" sz="2800" dirty="0" smtClean="0"/>
              <a:t>This change involves RTS entries becoming assigned IUIs of their own which in the restructured D-template is symbolized by </a:t>
            </a:r>
            <a:r>
              <a:rPr lang="en-GB" altLang="en-US" sz="2800" i="1" dirty="0" err="1" smtClean="0"/>
              <a:t>IUITi</a:t>
            </a:r>
            <a:r>
              <a:rPr lang="en-GB" altLang="en-US" sz="2800" dirty="0" smtClean="0"/>
              <a:t>. </a:t>
            </a:r>
          </a:p>
          <a:p>
            <a:pPr eaLnBrk="1" hangingPunct="1">
              <a:lnSpc>
                <a:spcPct val="90000"/>
              </a:lnSpc>
              <a:tabLst>
                <a:tab pos="1543050" algn="l"/>
                <a:tab pos="3486150" algn="l"/>
              </a:tabLst>
            </a:pPr>
            <a:r>
              <a:rPr lang="en-GB" altLang="en-US" sz="2800" i="1" dirty="0" smtClean="0"/>
              <a:t>Di = &lt;</a:t>
            </a:r>
            <a:r>
              <a:rPr lang="en-GB" altLang="en-US" sz="2800" i="1" dirty="0" err="1" smtClean="0"/>
              <a:t>IUId</a:t>
            </a:r>
            <a:r>
              <a:rPr lang="en-GB" altLang="en-US" sz="2800" i="1" dirty="0" smtClean="0"/>
              <a:t>, </a:t>
            </a:r>
            <a:r>
              <a:rPr lang="en-GB" altLang="en-US" sz="2800" i="1" dirty="0" err="1" smtClean="0"/>
              <a:t>IUITi</a:t>
            </a:r>
            <a:r>
              <a:rPr lang="en-GB" altLang="en-US" sz="2800" i="1" dirty="0" smtClean="0"/>
              <a:t>, t, E, C, S&gt;</a:t>
            </a:r>
            <a:r>
              <a:rPr lang="en-GB" altLang="en-US" sz="2800" dirty="0" smtClean="0"/>
              <a:t>.</a:t>
            </a:r>
          </a:p>
          <a:p>
            <a:pPr lvl="1" eaLnBrk="1" hangingPunct="1">
              <a:lnSpc>
                <a:spcPct val="90000"/>
              </a:lnSpc>
              <a:tabLst>
                <a:tab pos="1543050" algn="l"/>
                <a:tab pos="3486150" algn="l"/>
              </a:tabLst>
            </a:pPr>
            <a:r>
              <a:rPr lang="en-GB" altLang="en-US" sz="2400" i="1" dirty="0" err="1" smtClean="0"/>
              <a:t>IUId</a:t>
            </a:r>
            <a:r>
              <a:rPr lang="en-GB" altLang="en-US" sz="2400" dirty="0" smtClean="0"/>
              <a:t>:	the IUI of the entity annotating </a:t>
            </a:r>
            <a:r>
              <a:rPr lang="en-GB" altLang="en-US" sz="2400" i="1" dirty="0" err="1" smtClean="0"/>
              <a:t>IUITi</a:t>
            </a:r>
            <a:r>
              <a:rPr lang="en-GB" altLang="en-US" sz="2400" dirty="0" smtClean="0"/>
              <a:t> by means of </a:t>
            </a:r>
            <a:r>
              <a:rPr lang="en-GB" altLang="en-US" sz="2400" dirty="0" smtClean="0"/>
              <a:t>	the </a:t>
            </a:r>
            <a:r>
              <a:rPr lang="en-GB" altLang="en-US" sz="2400" i="1" dirty="0" smtClean="0"/>
              <a:t>Di</a:t>
            </a:r>
            <a:r>
              <a:rPr lang="en-GB" altLang="en-US" sz="2400" dirty="0" smtClean="0"/>
              <a:t> </a:t>
            </a:r>
            <a:r>
              <a:rPr lang="en-GB" altLang="en-US" sz="2400" dirty="0" smtClean="0"/>
              <a:t>entry</a:t>
            </a:r>
            <a:r>
              <a:rPr lang="en-GB" altLang="en-US" sz="2400" dirty="0" smtClean="0"/>
              <a:t>, </a:t>
            </a:r>
            <a:endParaRPr lang="en-GB" altLang="en-US" sz="2400" i="1" dirty="0" smtClean="0"/>
          </a:p>
          <a:p>
            <a:pPr lvl="1" eaLnBrk="1" hangingPunct="1">
              <a:lnSpc>
                <a:spcPct val="90000"/>
              </a:lnSpc>
              <a:tabLst>
                <a:tab pos="1543050" algn="l"/>
                <a:tab pos="3486150" algn="l"/>
              </a:tabLst>
            </a:pPr>
            <a:r>
              <a:rPr lang="en-GB" altLang="en-US" sz="2400" i="1" dirty="0" smtClean="0"/>
              <a:t>E</a:t>
            </a:r>
            <a:r>
              <a:rPr lang="en-GB" altLang="en-US" sz="2400" dirty="0" smtClean="0"/>
              <a:t>: 	either the symbol ‘I’ (for insertion) or any of the </a:t>
            </a:r>
            <a:r>
              <a:rPr lang="en-GB" altLang="en-US" sz="2400" dirty="0" smtClean="0"/>
              <a:t>	error type </a:t>
            </a:r>
            <a:r>
              <a:rPr lang="en-GB" altLang="en-US" sz="2400" dirty="0" smtClean="0"/>
              <a:t>symbols,</a:t>
            </a:r>
            <a:endParaRPr lang="en-GB" altLang="en-US" sz="2400" i="1" dirty="0" smtClean="0"/>
          </a:p>
          <a:p>
            <a:pPr lvl="1" eaLnBrk="1" hangingPunct="1">
              <a:lnSpc>
                <a:spcPct val="90000"/>
              </a:lnSpc>
              <a:tabLst>
                <a:tab pos="1543050" algn="l"/>
                <a:tab pos="3486150" algn="l"/>
              </a:tabLst>
            </a:pPr>
            <a:r>
              <a:rPr lang="en-GB" altLang="en-US" sz="2400" i="1" dirty="0" smtClean="0"/>
              <a:t>C</a:t>
            </a:r>
            <a:r>
              <a:rPr lang="en-GB" altLang="en-US" sz="2400" dirty="0" smtClean="0"/>
              <a:t>:	a symbol for the applicable reason for change </a:t>
            </a:r>
          </a:p>
          <a:p>
            <a:pPr lvl="1" eaLnBrk="1" hangingPunct="1">
              <a:lnSpc>
                <a:spcPct val="90000"/>
              </a:lnSpc>
              <a:tabLst>
                <a:tab pos="1543050" algn="l"/>
                <a:tab pos="3486150" algn="l"/>
              </a:tabLst>
            </a:pPr>
            <a:r>
              <a:rPr lang="en-GB" altLang="en-US" sz="2400" i="1" dirty="0" smtClean="0"/>
              <a:t>t</a:t>
            </a:r>
            <a:r>
              <a:rPr lang="en-GB" altLang="en-US" sz="2400" dirty="0" smtClean="0"/>
              <a:t>:	the time the tuple denoted by </a:t>
            </a:r>
            <a:r>
              <a:rPr lang="en-GB" altLang="en-US" sz="2400" i="1" dirty="0" err="1" smtClean="0"/>
              <a:t>IUITi</a:t>
            </a:r>
            <a:r>
              <a:rPr lang="en-GB" altLang="en-US" sz="2400" dirty="0" smtClean="0"/>
              <a:t> is inserted or </a:t>
            </a:r>
            <a:r>
              <a:rPr lang="en-GB" altLang="en-US" sz="2400" dirty="0" smtClean="0"/>
              <a:t>	‘</a:t>
            </a:r>
            <a:r>
              <a:rPr lang="en-GB" altLang="en-US" sz="2400" dirty="0" smtClean="0"/>
              <a:t>retired’,  </a:t>
            </a:r>
            <a:endParaRPr lang="en-GB" altLang="en-US" sz="2400" i="1" dirty="0" smtClean="0"/>
          </a:p>
          <a:p>
            <a:pPr lvl="1" eaLnBrk="1" hangingPunct="1">
              <a:lnSpc>
                <a:spcPct val="90000"/>
              </a:lnSpc>
              <a:tabLst>
                <a:tab pos="1543050" algn="l"/>
                <a:tab pos="3486150" algn="l"/>
              </a:tabLst>
            </a:pPr>
            <a:r>
              <a:rPr lang="en-GB" altLang="en-US" sz="2400" i="1" dirty="0" smtClean="0"/>
              <a:t>S</a:t>
            </a:r>
            <a:r>
              <a:rPr lang="en-GB" altLang="en-US" sz="2400" dirty="0" smtClean="0"/>
              <a:t>:	a list of IUIs denoting the tuples, if any, that </a:t>
            </a:r>
            <a:r>
              <a:rPr lang="en-GB" altLang="en-US" sz="2400" dirty="0" smtClean="0"/>
              <a:t>	replace </a:t>
            </a:r>
            <a:r>
              <a:rPr lang="en-GB" altLang="en-US" sz="2400" dirty="0" smtClean="0"/>
              <a:t>the </a:t>
            </a:r>
            <a:r>
              <a:rPr lang="en-GB" altLang="en-US" sz="2400" dirty="0" smtClean="0"/>
              <a:t>retired </a:t>
            </a:r>
            <a:r>
              <a:rPr lang="en-GB" altLang="en-US" sz="2400" dirty="0" smtClean="0"/>
              <a:t>one.</a:t>
            </a:r>
            <a:endParaRPr lang="en-US" altLang="en-US" sz="2400" dirty="0" smtClean="0"/>
          </a:p>
        </p:txBody>
      </p:sp>
    </p:spTree>
    <p:extLst>
      <p:ext uri="{BB962C8B-B14F-4D97-AF65-F5344CB8AC3E}">
        <p14:creationId xmlns:p14="http://schemas.microsoft.com/office/powerpoint/2010/main" val="2788964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4"/>
          <p:cNvSpPr>
            <a:spLocks noChangeArrowheads="1"/>
          </p:cNvSpPr>
          <p:nvPr/>
        </p:nvSpPr>
        <p:spPr bwMode="auto">
          <a:xfrm flipH="1" flipV="1">
            <a:off x="0" y="4572000"/>
            <a:ext cx="9144000" cy="2286000"/>
          </a:xfrm>
          <a:custGeom>
            <a:avLst/>
            <a:gdLst>
              <a:gd name="T0" fmla="*/ 17741900 w 21600"/>
              <a:gd name="T1" fmla="*/ 0 h 21600"/>
              <a:gd name="T2" fmla="*/ 9856470 w 21600"/>
              <a:gd name="T3" fmla="*/ 0 h 21600"/>
              <a:gd name="T4" fmla="*/ 1971463 w 21600"/>
              <a:gd name="T5" fmla="*/ 0 h 21600"/>
              <a:gd name="T6" fmla="*/ 9856470 w 21600"/>
              <a:gd name="T7" fmla="*/ 0 h 21600"/>
              <a:gd name="T8" fmla="*/ 0 60000 65536"/>
              <a:gd name="T9" fmla="*/ 0 60000 65536"/>
              <a:gd name="T10" fmla="*/ 0 60000 65536"/>
              <a:gd name="T11" fmla="*/ 0 60000 65536"/>
              <a:gd name="T12" fmla="*/ 3911 w 21600"/>
              <a:gd name="T13" fmla="*/ 3915 h 21600"/>
              <a:gd name="T14" fmla="*/ 17689 w 21600"/>
              <a:gd name="T15" fmla="*/ 17685 h 21600"/>
            </a:gdLst>
            <a:ahLst/>
            <a:cxnLst>
              <a:cxn ang="T8">
                <a:pos x="T0" y="T1"/>
              </a:cxn>
              <a:cxn ang="T9">
                <a:pos x="T2" y="T3"/>
              </a:cxn>
              <a:cxn ang="T10">
                <a:pos x="T4" y="T5"/>
              </a:cxn>
              <a:cxn ang="T11">
                <a:pos x="T6" y="T7"/>
              </a:cxn>
            </a:cxnLst>
            <a:rect l="T12" t="T13" r="T14" b="T15"/>
            <a:pathLst>
              <a:path w="21600" h="21600">
                <a:moveTo>
                  <a:pt x="0" y="0"/>
                </a:moveTo>
                <a:lnTo>
                  <a:pt x="4222" y="21600"/>
                </a:lnTo>
                <a:lnTo>
                  <a:pt x="17378" y="21600"/>
                </a:lnTo>
                <a:lnTo>
                  <a:pt x="21600" y="0"/>
                </a:lnTo>
                <a:close/>
              </a:path>
            </a:pathLst>
          </a:cu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1" name="AutoShape 5"/>
          <p:cNvSpPr>
            <a:spLocks noGrp="1" noChangeArrowheads="1"/>
          </p:cNvSpPr>
          <p:nvPr>
            <p:ph type="title"/>
          </p:nvPr>
        </p:nvSpPr>
        <p:spPr/>
        <p:txBody>
          <a:bodyPr/>
          <a:lstStyle/>
          <a:p>
            <a:pPr eaLnBrk="1" hangingPunct="1"/>
            <a:r>
              <a:rPr lang="nl-BE" altLang="en-US" sz="2800" smtClean="0"/>
              <a:t>Ontology and Referent Tracking: division of labor</a:t>
            </a:r>
            <a:endParaRPr lang="en-GB" altLang="en-US" sz="2800" smtClean="0"/>
          </a:p>
        </p:txBody>
      </p:sp>
      <p:sp>
        <p:nvSpPr>
          <p:cNvPr id="37892" name="Rectangle 7"/>
          <p:cNvSpPr>
            <a:spLocks noChangeArrowheads="1"/>
          </p:cNvSpPr>
          <p:nvPr/>
        </p:nvSpPr>
        <p:spPr bwMode="auto">
          <a:xfrm>
            <a:off x="0" y="42672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37893" name="Group 16"/>
          <p:cNvGrpSpPr>
            <a:grpSpLocks/>
          </p:cNvGrpSpPr>
          <p:nvPr/>
        </p:nvGrpSpPr>
        <p:grpSpPr bwMode="auto">
          <a:xfrm>
            <a:off x="0" y="1981200"/>
            <a:ext cx="9144000" cy="4876800"/>
            <a:chOff x="0" y="1981200"/>
            <a:chExt cx="9144000" cy="4876800"/>
          </a:xfrm>
        </p:grpSpPr>
        <p:pic>
          <p:nvPicPr>
            <p:cNvPr id="379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1" name="Group 12"/>
            <p:cNvGrpSpPr>
              <a:grpSpLocks/>
            </p:cNvGrpSpPr>
            <p:nvPr/>
          </p:nvGrpSpPr>
          <p:grpSpPr bwMode="auto">
            <a:xfrm>
              <a:off x="3352800" y="4876800"/>
              <a:ext cx="1752600" cy="701675"/>
              <a:chOff x="2112" y="3072"/>
              <a:chExt cx="1104" cy="442"/>
            </a:xfrm>
          </p:grpSpPr>
          <p:sp>
            <p:nvSpPr>
              <p:cNvPr id="37902" name="AutoShape 13"/>
              <p:cNvSpPr>
                <a:spLocks noChangeArrowheads="1"/>
              </p:cNvSpPr>
              <p:nvPr/>
            </p:nvSpPr>
            <p:spPr bwMode="auto">
              <a:xfrm>
                <a:off x="2736" y="3216"/>
                <a:ext cx="480" cy="192"/>
              </a:xfrm>
              <a:prstGeom prst="parallelogram">
                <a:avLst>
                  <a:gd name="adj" fmla="val 3489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nl-BE" altLang="en-US" sz="1800">
                    <a:solidFill>
                      <a:schemeClr val="bg1"/>
                    </a:solidFill>
                  </a:rPr>
                  <a:t>#105</a:t>
                </a:r>
                <a:endParaRPr lang="en-GB" altLang="en-US" sz="1800">
                  <a:solidFill>
                    <a:schemeClr val="bg1"/>
                  </a:solidFill>
                </a:endParaRPr>
              </a:p>
            </p:txBody>
          </p:sp>
          <p:grpSp>
            <p:nvGrpSpPr>
              <p:cNvPr id="37903" name="Group 14"/>
              <p:cNvGrpSpPr>
                <a:grpSpLocks/>
              </p:cNvGrpSpPr>
              <p:nvPr/>
            </p:nvGrpSpPr>
            <p:grpSpPr bwMode="auto">
              <a:xfrm>
                <a:off x="2112" y="3072"/>
                <a:ext cx="674" cy="442"/>
                <a:chOff x="2112" y="3072"/>
                <a:chExt cx="674" cy="442"/>
              </a:xfrm>
            </p:grpSpPr>
            <p:sp>
              <p:nvSpPr>
                <p:cNvPr id="37904" name="Line 15"/>
                <p:cNvSpPr>
                  <a:spLocks noChangeShapeType="1"/>
                </p:cNvSpPr>
                <p:nvPr/>
              </p:nvSpPr>
              <p:spPr bwMode="auto">
                <a:xfrm>
                  <a:off x="2112" y="3312"/>
                  <a:ext cx="672"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7905" name="Text Box 16"/>
                <p:cNvSpPr txBox="1">
                  <a:spLocks noChangeArrowheads="1"/>
                </p:cNvSpPr>
                <p:nvPr/>
              </p:nvSpPr>
              <p:spPr bwMode="auto">
                <a:xfrm>
                  <a:off x="2208" y="3072"/>
                  <a:ext cx="57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nl-BE" altLang="en-US" sz="2000">
                      <a:solidFill>
                        <a:schemeClr val="bg1"/>
                      </a:solidFill>
                    </a:rPr>
                    <a:t>caused</a:t>
                  </a:r>
                </a:p>
                <a:p>
                  <a:pPr eaLnBrk="1" hangingPunct="1"/>
                  <a:r>
                    <a:rPr lang="nl-BE" altLang="en-US" sz="2000">
                      <a:solidFill>
                        <a:schemeClr val="bg1"/>
                      </a:solidFill>
                    </a:rPr>
                    <a:t>by</a:t>
                  </a:r>
                  <a:endParaRPr lang="en-GB" altLang="en-US" sz="2000">
                    <a:solidFill>
                      <a:schemeClr val="bg1"/>
                    </a:solidFill>
                  </a:endParaRPr>
                </a:p>
              </p:txBody>
            </p:sp>
          </p:grpSp>
        </p:grpSp>
      </p:grpSp>
      <p:grpSp>
        <p:nvGrpSpPr>
          <p:cNvPr id="5" name="Group 17"/>
          <p:cNvGrpSpPr>
            <a:grpSpLocks/>
          </p:cNvGrpSpPr>
          <p:nvPr/>
        </p:nvGrpSpPr>
        <p:grpSpPr bwMode="auto">
          <a:xfrm>
            <a:off x="0" y="1219200"/>
            <a:ext cx="9144000" cy="4038600"/>
            <a:chOff x="0" y="1905000"/>
            <a:chExt cx="9144000" cy="3352800"/>
          </a:xfrm>
        </p:grpSpPr>
        <p:pic>
          <p:nvPicPr>
            <p:cNvPr id="3789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6" name="Group 8"/>
            <p:cNvGrpSpPr>
              <a:grpSpLocks/>
            </p:cNvGrpSpPr>
            <p:nvPr/>
          </p:nvGrpSpPr>
          <p:grpSpPr bwMode="auto">
            <a:xfrm>
              <a:off x="2971800" y="2286000"/>
              <a:ext cx="1789113" cy="2971800"/>
              <a:chOff x="1872" y="1440"/>
              <a:chExt cx="1127" cy="1872"/>
            </a:xfrm>
          </p:grpSpPr>
          <p:sp>
            <p:nvSpPr>
              <p:cNvPr id="37897" name="Line 9"/>
              <p:cNvSpPr>
                <a:spLocks noChangeShapeType="1"/>
              </p:cNvSpPr>
              <p:nvPr/>
            </p:nvSpPr>
            <p:spPr bwMode="auto">
              <a:xfrm flipH="1" flipV="1">
                <a:off x="1872" y="2688"/>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7898" name="Line 10"/>
              <p:cNvSpPr>
                <a:spLocks noChangeShapeType="1"/>
              </p:cNvSpPr>
              <p:nvPr/>
            </p:nvSpPr>
            <p:spPr bwMode="auto">
              <a:xfrm flipH="1" flipV="1">
                <a:off x="2976" y="1440"/>
                <a:ext cx="0" cy="17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7899" name="Text Box 11"/>
              <p:cNvSpPr txBox="1">
                <a:spLocks noChangeArrowheads="1"/>
              </p:cNvSpPr>
              <p:nvPr/>
            </p:nvSpPr>
            <p:spPr bwMode="auto">
              <a:xfrm>
                <a:off x="1872" y="2640"/>
                <a:ext cx="11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nl-BE" altLang="en-US" sz="2000">
                    <a:solidFill>
                      <a:srgbClr val="FF0000"/>
                    </a:solidFill>
                  </a:rPr>
                  <a:t>instance-of at t</a:t>
                </a:r>
                <a:endParaRPr lang="en-GB" altLang="en-US" sz="2000">
                  <a:solidFill>
                    <a:srgbClr val="FF0000"/>
                  </a:solidFill>
                </a:endParaRPr>
              </a:p>
            </p:txBody>
          </p:sp>
        </p:grpSp>
      </p:grpSp>
    </p:spTree>
    <p:extLst>
      <p:ext uri="{BB962C8B-B14F-4D97-AF65-F5344CB8AC3E}">
        <p14:creationId xmlns:p14="http://schemas.microsoft.com/office/powerpoint/2010/main" val="244466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1276350"/>
            <a:ext cx="8686800" cy="647700"/>
          </a:xfrm>
        </p:spPr>
        <p:txBody>
          <a:bodyPr/>
          <a:lstStyle/>
          <a:p>
            <a:r>
              <a:rPr lang="en-US" altLang="en-US" smtClean="0"/>
              <a:t>Questions?</a:t>
            </a:r>
          </a:p>
        </p:txBody>
      </p:sp>
    </p:spTree>
    <p:extLst>
      <p:ext uri="{BB962C8B-B14F-4D97-AF65-F5344CB8AC3E}">
        <p14:creationId xmlns:p14="http://schemas.microsoft.com/office/powerpoint/2010/main" val="2345143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130425"/>
            <a:ext cx="8153400" cy="1470025"/>
          </a:xfrm>
        </p:spPr>
        <p:txBody>
          <a:bodyPr/>
          <a:lstStyle/>
          <a:p>
            <a:r>
              <a:rPr lang="en-US" dirty="0"/>
              <a:t>Referent Tracking:</a:t>
            </a:r>
            <a:br>
              <a:rPr lang="en-US" dirty="0"/>
            </a:br>
            <a:r>
              <a:rPr lang="en-US" dirty="0"/>
              <a:t>Use of Ontologies in Tracking Systems</a:t>
            </a:r>
            <a:br>
              <a:rPr lang="en-US" dirty="0"/>
            </a:br>
            <a:endParaRPr lang="en-US" dirty="0"/>
          </a:p>
        </p:txBody>
      </p:sp>
      <p:sp>
        <p:nvSpPr>
          <p:cNvPr id="5" name="Subtitle 4"/>
          <p:cNvSpPr>
            <a:spLocks noGrp="1"/>
          </p:cNvSpPr>
          <p:nvPr>
            <p:ph type="subTitle" idx="1"/>
          </p:nvPr>
        </p:nvSpPr>
        <p:spPr/>
        <p:txBody>
          <a:bodyPr/>
          <a:lstStyle/>
          <a:p>
            <a:r>
              <a:rPr lang="en-US" dirty="0"/>
              <a:t>Part </a:t>
            </a:r>
            <a:r>
              <a:rPr lang="en-US" dirty="0" smtClean="0"/>
              <a:t>2</a:t>
            </a:r>
            <a:r>
              <a:rPr lang="en-US" dirty="0"/>
              <a:t/>
            </a:r>
            <a:br>
              <a:rPr lang="en-US" dirty="0"/>
            </a:br>
            <a:r>
              <a:rPr lang="en-US" dirty="0"/>
              <a:t>RT and Video Surveillance</a:t>
            </a:r>
          </a:p>
        </p:txBody>
      </p:sp>
    </p:spTree>
    <p:extLst>
      <p:ext uri="{BB962C8B-B14F-4D97-AF65-F5344CB8AC3E}">
        <p14:creationId xmlns:p14="http://schemas.microsoft.com/office/powerpoint/2010/main" val="1815451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57175" y="809625"/>
            <a:ext cx="8686800" cy="647700"/>
          </a:xfrm>
        </p:spPr>
        <p:txBody>
          <a:bodyPr/>
          <a:lstStyle/>
          <a:p>
            <a:r>
              <a:rPr lang="en-US" altLang="en-US" smtClean="0"/>
              <a:t>Tracking events</a:t>
            </a:r>
          </a:p>
        </p:txBody>
      </p:sp>
      <p:pic>
        <p:nvPicPr>
          <p:cNvPr id="4" name="Boxesraw.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0" y="1714500"/>
            <a:ext cx="9144000" cy="5143500"/>
          </a:xfrm>
        </p:spPr>
      </p:pic>
    </p:spTree>
    <p:extLst>
      <p:ext uri="{BB962C8B-B14F-4D97-AF65-F5344CB8AC3E}">
        <p14:creationId xmlns:p14="http://schemas.microsoft.com/office/powerpoint/2010/main" val="2063243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8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9"/>
          <p:cNvSpPr>
            <a:spLocks noChangeArrowheads="1"/>
          </p:cNvSpPr>
          <p:nvPr/>
        </p:nvSpPr>
        <p:spPr bwMode="auto">
          <a:xfrm>
            <a:off x="5796973" y="5125074"/>
            <a:ext cx="3245427" cy="1599576"/>
          </a:xfrm>
          <a:prstGeom prst="rect">
            <a:avLst/>
          </a:prstGeom>
          <a:solidFill>
            <a:schemeClr val="bg1"/>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1987" name="Rectangle 8"/>
          <p:cNvSpPr>
            <a:spLocks noChangeArrowheads="1"/>
          </p:cNvSpPr>
          <p:nvPr/>
        </p:nvSpPr>
        <p:spPr bwMode="auto">
          <a:xfrm>
            <a:off x="5791200" y="3524250"/>
            <a:ext cx="3251200" cy="1514475"/>
          </a:xfrm>
          <a:prstGeom prst="rect">
            <a:avLst/>
          </a:prstGeom>
          <a:solidFill>
            <a:schemeClr val="bg1"/>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1988" name="Rectangle 7"/>
          <p:cNvSpPr>
            <a:spLocks noChangeArrowheads="1"/>
          </p:cNvSpPr>
          <p:nvPr/>
        </p:nvSpPr>
        <p:spPr bwMode="auto">
          <a:xfrm>
            <a:off x="1373187" y="5181600"/>
            <a:ext cx="3133726" cy="1543050"/>
          </a:xfrm>
          <a:prstGeom prst="rect">
            <a:avLst/>
          </a:prstGeom>
          <a:solidFill>
            <a:schemeClr val="bg1"/>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1989" name="Rectangle 5"/>
          <p:cNvSpPr>
            <a:spLocks noChangeArrowheads="1"/>
          </p:cNvSpPr>
          <p:nvPr/>
        </p:nvSpPr>
        <p:spPr bwMode="auto">
          <a:xfrm>
            <a:off x="1381125" y="3524250"/>
            <a:ext cx="3133725" cy="1504950"/>
          </a:xfrm>
          <a:prstGeom prst="rect">
            <a:avLst/>
          </a:prstGeom>
          <a:solidFill>
            <a:schemeClr val="bg1"/>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1990" name="Rectangle 4"/>
          <p:cNvSpPr>
            <a:spLocks noChangeArrowheads="1"/>
          </p:cNvSpPr>
          <p:nvPr/>
        </p:nvSpPr>
        <p:spPr bwMode="auto">
          <a:xfrm>
            <a:off x="1373188" y="1828801"/>
            <a:ext cx="3133725" cy="1600200"/>
          </a:xfrm>
          <a:prstGeom prst="rect">
            <a:avLst/>
          </a:prstGeom>
          <a:solidFill>
            <a:schemeClr val="bg1"/>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1991" name="Title 1"/>
          <p:cNvSpPr>
            <a:spLocks noGrp="1"/>
          </p:cNvSpPr>
          <p:nvPr>
            <p:ph type="title"/>
          </p:nvPr>
        </p:nvSpPr>
        <p:spPr/>
        <p:txBody>
          <a:bodyPr/>
          <a:lstStyle/>
          <a:p>
            <a:pPr eaLnBrk="1" hangingPunct="1"/>
            <a:r>
              <a:rPr lang="en-US" altLang="en-US" dirty="0" smtClean="0">
                <a:latin typeface="Arial" panose="020B0604020202020204" pitchFamily="34" charset="0"/>
              </a:rPr>
              <a:t>The ISTARE Team (2010)</a:t>
            </a:r>
          </a:p>
        </p:txBody>
      </p:sp>
      <p:sp>
        <p:nvSpPr>
          <p:cNvPr id="41993" name="Rectangle 10"/>
          <p:cNvSpPr>
            <a:spLocks noChangeArrowheads="1"/>
          </p:cNvSpPr>
          <p:nvPr/>
        </p:nvSpPr>
        <p:spPr bwMode="auto">
          <a:xfrm>
            <a:off x="4572000" y="2151063"/>
            <a:ext cx="41148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latin typeface="Arial" panose="020B0604020202020204" pitchFamily="34" charset="0"/>
              </a:rPr>
              <a:t>ISTARE</a:t>
            </a:r>
            <a:br>
              <a:rPr lang="en-US" altLang="en-US">
                <a:solidFill>
                  <a:schemeClr val="bg1"/>
                </a:solidFill>
                <a:latin typeface="Arial" panose="020B0604020202020204" pitchFamily="34" charset="0"/>
              </a:rPr>
            </a:br>
            <a:r>
              <a:rPr lang="en-US" altLang="en-US">
                <a:solidFill>
                  <a:schemeClr val="bg1"/>
                </a:solidFill>
                <a:latin typeface="Arial" panose="020B0604020202020204" pitchFamily="34" charset="0"/>
              </a:rPr>
              <a:t>Intelligent Spatiotemporal </a:t>
            </a:r>
            <a:br>
              <a:rPr lang="en-US" altLang="en-US">
                <a:solidFill>
                  <a:schemeClr val="bg1"/>
                </a:solidFill>
                <a:latin typeface="Arial" panose="020B0604020202020204" pitchFamily="34" charset="0"/>
              </a:rPr>
            </a:br>
            <a:r>
              <a:rPr lang="en-US" altLang="en-US">
                <a:solidFill>
                  <a:schemeClr val="bg1"/>
                </a:solidFill>
                <a:latin typeface="Arial" panose="020B0604020202020204" pitchFamily="34" charset="0"/>
              </a:rPr>
              <a:t>Activity Reasoning Engine</a:t>
            </a:r>
            <a:endParaRPr lang="en-US" altLang="en-US">
              <a:solidFill>
                <a:schemeClr val="bg1"/>
              </a:solidFill>
            </a:endParaRPr>
          </a:p>
        </p:txBody>
      </p:sp>
      <p:pic>
        <p:nvPicPr>
          <p:cNvPr id="41992" name="Content Placeholder 6" descr="mugshots.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27" y="1828800"/>
            <a:ext cx="8984673" cy="4919424"/>
          </a:xfrm>
          <a:ln>
            <a:noFill/>
          </a:ln>
        </p:spPr>
      </p:pic>
    </p:spTree>
    <p:extLst>
      <p:ext uri="{BB962C8B-B14F-4D97-AF65-F5344CB8AC3E}">
        <p14:creationId xmlns:p14="http://schemas.microsoft.com/office/powerpoint/2010/main" val="4284801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DARPA’s Mind’s Eye Program (1)</a:t>
            </a:r>
          </a:p>
        </p:txBody>
      </p:sp>
      <p:sp>
        <p:nvSpPr>
          <p:cNvPr id="43011" name="Content Placeholder 2"/>
          <p:cNvSpPr>
            <a:spLocks noGrp="1"/>
          </p:cNvSpPr>
          <p:nvPr>
            <p:ph idx="1"/>
          </p:nvPr>
        </p:nvSpPr>
        <p:spPr/>
        <p:txBody>
          <a:bodyPr/>
          <a:lstStyle/>
          <a:p>
            <a:pPr eaLnBrk="1" hangingPunct="1"/>
            <a:r>
              <a:rPr lang="en-US" altLang="en-US" b="1" u="sng" smtClean="0"/>
              <a:t>Purpose</a:t>
            </a:r>
            <a:r>
              <a:rPr lang="en-US" altLang="en-US" smtClean="0"/>
              <a:t>: develop software for a smart camera, which is mountable on, f.i., man-portable UGVs and which exhibits capabilities necessary to perform surveillance in operational missions.</a:t>
            </a:r>
          </a:p>
          <a:p>
            <a:pPr eaLnBrk="1" hangingPunct="1"/>
            <a:r>
              <a:rPr lang="en-US" altLang="en-US" b="1" u="sng" smtClean="0"/>
              <a:t>Capabilities requested</a:t>
            </a:r>
            <a:r>
              <a:rPr lang="en-US" altLang="en-US" smtClean="0"/>
              <a:t>:</a:t>
            </a:r>
          </a:p>
          <a:p>
            <a:pPr lvl="1" eaLnBrk="1" hangingPunct="1"/>
            <a:r>
              <a:rPr lang="en-US" altLang="en-US" smtClean="0"/>
              <a:t>recognize the primitive actions that take place between objects in the visual input, with a particular emphasis on actions that are relevant in typical operational scenarios (e.g., vehicle APPROACHES checkpoint; person EXITS building).</a:t>
            </a:r>
          </a:p>
        </p:txBody>
      </p:sp>
    </p:spTree>
    <p:extLst>
      <p:ext uri="{BB962C8B-B14F-4D97-AF65-F5344CB8AC3E}">
        <p14:creationId xmlns:p14="http://schemas.microsoft.com/office/powerpoint/2010/main" val="2647772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en-US" sz="2800" smtClean="0"/>
              <a:t>… makes one forget what data – ideally – are about </a:t>
            </a:r>
          </a:p>
        </p:txBody>
      </p:sp>
      <p:sp>
        <p:nvSpPr>
          <p:cNvPr id="32774"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Referents</a:t>
            </a:r>
          </a:p>
        </p:txBody>
      </p:sp>
      <p:sp>
        <p:nvSpPr>
          <p:cNvPr id="32775"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References</a:t>
            </a:r>
          </a:p>
        </p:txBody>
      </p:sp>
      <p:pic>
        <p:nvPicPr>
          <p:cNvPr id="8197"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9"/>
          <p:cNvGrpSpPr>
            <a:grpSpLocks/>
          </p:cNvGrpSpPr>
          <p:nvPr/>
        </p:nvGrpSpPr>
        <p:grpSpPr bwMode="auto">
          <a:xfrm>
            <a:off x="5715000" y="2392363"/>
            <a:ext cx="2743200" cy="3771900"/>
            <a:chOff x="3120" y="816"/>
            <a:chExt cx="2334" cy="3048"/>
          </a:xfrm>
        </p:grpSpPr>
        <p:pic>
          <p:nvPicPr>
            <p:cNvPr id="82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7"/>
          <p:cNvGrpSpPr>
            <a:grpSpLocks/>
          </p:cNvGrpSpPr>
          <p:nvPr/>
        </p:nvGrpSpPr>
        <p:grpSpPr bwMode="auto">
          <a:xfrm>
            <a:off x="2362200" y="2519363"/>
            <a:ext cx="5672138" cy="3479800"/>
            <a:chOff x="2362200" y="2519363"/>
            <a:chExt cx="5672138" cy="3479800"/>
          </a:xfrm>
        </p:grpSpPr>
        <p:sp>
          <p:nvSpPr>
            <p:cNvPr id="8201"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2"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3"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8204"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4263688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DARPA’s Mind’s Eye Program (2)</a:t>
            </a:r>
          </a:p>
        </p:txBody>
      </p:sp>
      <p:sp>
        <p:nvSpPr>
          <p:cNvPr id="44035" name="Content Placeholder 2"/>
          <p:cNvSpPr>
            <a:spLocks noGrp="1"/>
          </p:cNvSpPr>
          <p:nvPr>
            <p:ph idx="1"/>
          </p:nvPr>
        </p:nvSpPr>
        <p:spPr/>
        <p:txBody>
          <a:bodyPr/>
          <a:lstStyle/>
          <a:p>
            <a:pPr eaLnBrk="1" hangingPunct="1">
              <a:buSzPts val="3200"/>
            </a:pPr>
            <a:r>
              <a:rPr lang="en-US" altLang="en-US" b="1" u="sng" smtClean="0"/>
              <a:t>Capabilities requested </a:t>
            </a:r>
            <a:r>
              <a:rPr lang="en-US" altLang="en-US" sz="1600" b="1" u="sng" smtClean="0"/>
              <a:t>(continued)</a:t>
            </a:r>
            <a:r>
              <a:rPr lang="en-US" altLang="en-US" b="1" u="sng" smtClean="0"/>
              <a:t>:</a:t>
            </a:r>
          </a:p>
          <a:p>
            <a:pPr lvl="1" eaLnBrk="1" hangingPunct="1"/>
            <a:r>
              <a:rPr lang="en-US" altLang="en-US" smtClean="0"/>
              <a:t>learning and cross-scene application of invariant spatio-temporal patterns,</a:t>
            </a:r>
          </a:p>
          <a:p>
            <a:pPr lvl="1" eaLnBrk="1" hangingPunct="1"/>
            <a:r>
              <a:rPr lang="en-US" altLang="en-US" smtClean="0"/>
              <a:t>issuing alerts to activities of interest,</a:t>
            </a:r>
          </a:p>
          <a:p>
            <a:pPr lvl="1" eaLnBrk="1" hangingPunct="1"/>
            <a:r>
              <a:rPr lang="en-US" altLang="en-US" smtClean="0"/>
              <a:t>performing interpolation to fill in likely explanations for gaps in the perceptual experience,</a:t>
            </a:r>
          </a:p>
          <a:p>
            <a:pPr lvl="1" eaLnBrk="1" hangingPunct="1"/>
            <a:r>
              <a:rPr lang="en-US" altLang="en-US" smtClean="0"/>
              <a:t>explaining its reasoning by displaying relevant video segments for what has been observed, and by generating visualizations for what is hypothesized.</a:t>
            </a:r>
          </a:p>
        </p:txBody>
      </p:sp>
    </p:spTree>
    <p:extLst>
      <p:ext uri="{BB962C8B-B14F-4D97-AF65-F5344CB8AC3E}">
        <p14:creationId xmlns:p14="http://schemas.microsoft.com/office/powerpoint/2010/main" val="4259458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Actions of interest</a:t>
            </a:r>
          </a:p>
        </p:txBody>
      </p:sp>
      <p:grpSp>
        <p:nvGrpSpPr>
          <p:cNvPr id="45059" name="Group 6"/>
          <p:cNvGrpSpPr>
            <a:grpSpLocks/>
          </p:cNvGrpSpPr>
          <p:nvPr/>
        </p:nvGrpSpPr>
        <p:grpSpPr bwMode="auto">
          <a:xfrm>
            <a:off x="152400" y="1981200"/>
            <a:ext cx="8839200" cy="2790825"/>
            <a:chOff x="152400" y="1981200"/>
            <a:chExt cx="9334500" cy="2790825"/>
          </a:xfrm>
        </p:grpSpPr>
        <p:pic>
          <p:nvPicPr>
            <p:cNvPr id="450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67341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981200"/>
              <a:ext cx="26289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76800"/>
            <a:ext cx="36861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953000"/>
            <a:ext cx="3848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405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324600" y="2133600"/>
            <a:ext cx="2743200" cy="4495800"/>
            <a:chOff x="6324600" y="2133600"/>
            <a:chExt cx="2743200" cy="4495800"/>
          </a:xfrm>
        </p:grpSpPr>
        <p:sp>
          <p:nvSpPr>
            <p:cNvPr id="17" name="Rectangle 16"/>
            <p:cNvSpPr/>
            <p:nvPr/>
          </p:nvSpPr>
          <p:spPr bwMode="auto">
            <a:xfrm>
              <a:off x="6324600" y="2133600"/>
              <a:ext cx="2743200" cy="4495800"/>
            </a:xfrm>
            <a:prstGeom prst="rect">
              <a:avLst/>
            </a:prstGeom>
            <a:solidFill>
              <a:srgbClr val="B453EF">
                <a:alpha val="50196"/>
              </a:srgbClr>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66"/>
                </a:solidFill>
                <a:effectLst/>
                <a:latin typeface="Times New Roman" pitchFamily="18" charset="0"/>
              </a:endParaRPr>
            </a:p>
          </p:txBody>
        </p:sp>
        <p:cxnSp>
          <p:nvCxnSpPr>
            <p:cNvPr id="22" name="Straight Connector 21"/>
            <p:cNvCxnSpPr/>
            <p:nvPr/>
          </p:nvCxnSpPr>
          <p:spPr bwMode="auto">
            <a:xfrm>
              <a:off x="6553200" y="2514600"/>
              <a:ext cx="2362200" cy="0"/>
            </a:xfrm>
            <a:prstGeom prst="line">
              <a:avLst/>
            </a:prstGeom>
            <a:noFill/>
            <a:ln w="38100" cap="flat" cmpd="sng" algn="ctr">
              <a:solidFill>
                <a:schemeClr val="bg1"/>
              </a:solidFill>
              <a:prstDash val="solid"/>
              <a:round/>
              <a:headEnd type="none" w="med" len="med"/>
              <a:tailEnd type="none" w="med" len="med"/>
            </a:ln>
            <a:effectLst/>
          </p:spPr>
        </p:cxnSp>
      </p:grpSp>
      <p:grpSp>
        <p:nvGrpSpPr>
          <p:cNvPr id="24" name="Group 23"/>
          <p:cNvGrpSpPr/>
          <p:nvPr/>
        </p:nvGrpSpPr>
        <p:grpSpPr>
          <a:xfrm>
            <a:off x="2895600" y="2133600"/>
            <a:ext cx="3352800" cy="4495800"/>
            <a:chOff x="2895600" y="2133600"/>
            <a:chExt cx="3352800" cy="4495800"/>
          </a:xfrm>
        </p:grpSpPr>
        <p:sp>
          <p:nvSpPr>
            <p:cNvPr id="16" name="Rectangle 15"/>
            <p:cNvSpPr/>
            <p:nvPr/>
          </p:nvSpPr>
          <p:spPr bwMode="auto">
            <a:xfrm>
              <a:off x="2895600" y="2133600"/>
              <a:ext cx="3352800" cy="4495800"/>
            </a:xfrm>
            <a:prstGeom prst="rect">
              <a:avLst/>
            </a:prstGeom>
            <a:solidFill>
              <a:srgbClr val="FFFF00">
                <a:alpha val="50196"/>
              </a:srgbClr>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66"/>
                </a:solidFill>
                <a:effectLst/>
                <a:latin typeface="Times New Roman" pitchFamily="18" charset="0"/>
              </a:endParaRPr>
            </a:p>
          </p:txBody>
        </p:sp>
        <p:cxnSp>
          <p:nvCxnSpPr>
            <p:cNvPr id="20" name="Straight Connector 19"/>
            <p:cNvCxnSpPr/>
            <p:nvPr/>
          </p:nvCxnSpPr>
          <p:spPr bwMode="auto">
            <a:xfrm>
              <a:off x="3810000" y="2514600"/>
              <a:ext cx="1447800" cy="0"/>
            </a:xfrm>
            <a:prstGeom prst="line">
              <a:avLst/>
            </a:prstGeom>
            <a:noFill/>
            <a:ln w="38100" cap="flat" cmpd="sng" algn="ctr">
              <a:solidFill>
                <a:schemeClr val="bg1"/>
              </a:solidFill>
              <a:prstDash val="solid"/>
              <a:round/>
              <a:headEnd type="none" w="med" len="med"/>
              <a:tailEnd type="none" w="med" len="med"/>
            </a:ln>
            <a:effectLst/>
          </p:spPr>
        </p:cxnSp>
      </p:grpSp>
      <p:grpSp>
        <p:nvGrpSpPr>
          <p:cNvPr id="23" name="Group 22"/>
          <p:cNvGrpSpPr/>
          <p:nvPr/>
        </p:nvGrpSpPr>
        <p:grpSpPr>
          <a:xfrm>
            <a:off x="68096" y="2133600"/>
            <a:ext cx="2743200" cy="4495800"/>
            <a:chOff x="68096" y="2133600"/>
            <a:chExt cx="2743200" cy="4495800"/>
          </a:xfrm>
        </p:grpSpPr>
        <p:sp>
          <p:nvSpPr>
            <p:cNvPr id="15" name="Rectangle 14"/>
            <p:cNvSpPr/>
            <p:nvPr/>
          </p:nvSpPr>
          <p:spPr bwMode="auto">
            <a:xfrm>
              <a:off x="68096" y="2133600"/>
              <a:ext cx="2743200" cy="4495800"/>
            </a:xfrm>
            <a:prstGeom prst="rect">
              <a:avLst/>
            </a:prstGeom>
            <a:solidFill>
              <a:srgbClr val="FF0000">
                <a:alpha val="50196"/>
              </a:srgbClr>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66"/>
                </a:solidFill>
                <a:effectLst/>
                <a:latin typeface="Times New Roman" pitchFamily="18" charset="0"/>
              </a:endParaRPr>
            </a:p>
          </p:txBody>
        </p:sp>
        <p:cxnSp>
          <p:nvCxnSpPr>
            <p:cNvPr id="19" name="Straight Connector 18"/>
            <p:cNvCxnSpPr/>
            <p:nvPr/>
          </p:nvCxnSpPr>
          <p:spPr bwMode="auto">
            <a:xfrm>
              <a:off x="257784" y="2514600"/>
              <a:ext cx="2362200" cy="0"/>
            </a:xfrm>
            <a:prstGeom prst="line">
              <a:avLst/>
            </a:prstGeom>
            <a:noFill/>
            <a:ln w="38100" cap="flat" cmpd="sng" algn="ctr">
              <a:solidFill>
                <a:schemeClr val="bg1"/>
              </a:solidFill>
              <a:prstDash val="solid"/>
              <a:round/>
              <a:headEnd type="none" w="med" len="med"/>
              <a:tailEnd type="none" w="med" len="med"/>
            </a:ln>
            <a:effectLst/>
          </p:spPr>
        </p:cxnSp>
      </p:grpSp>
      <p:sp>
        <p:nvSpPr>
          <p:cNvPr id="2" name="Title 1"/>
          <p:cNvSpPr>
            <a:spLocks noGrp="1"/>
          </p:cNvSpPr>
          <p:nvPr>
            <p:ph type="title"/>
          </p:nvPr>
        </p:nvSpPr>
        <p:spPr/>
        <p:txBody>
          <a:bodyPr/>
          <a:lstStyle/>
          <a:p>
            <a:r>
              <a:rPr lang="en-US" dirty="0" smtClean="0"/>
              <a:t>Required ontology coverage for computer vision: reality of …</a:t>
            </a:r>
            <a:endParaRPr lang="en-US" dirty="0"/>
          </a:p>
        </p:txBody>
      </p:sp>
      <p:sp>
        <p:nvSpPr>
          <p:cNvPr id="12" name="Content Placeholder 2"/>
          <p:cNvSpPr>
            <a:spLocks noGrp="1"/>
          </p:cNvSpPr>
          <p:nvPr>
            <p:ph idx="1"/>
          </p:nvPr>
        </p:nvSpPr>
        <p:spPr>
          <a:xfrm>
            <a:off x="228600" y="2590800"/>
            <a:ext cx="2657272" cy="4038600"/>
          </a:xfrm>
        </p:spPr>
        <p:txBody>
          <a:bodyPr/>
          <a:lstStyle/>
          <a:p>
            <a:pPr marL="174625" indent="-174625"/>
            <a:r>
              <a:rPr lang="en-US" sz="1800" dirty="0" smtClean="0">
                <a:latin typeface="+mn-lt"/>
              </a:rPr>
              <a:t>how do human beings move</a:t>
            </a:r>
          </a:p>
          <a:p>
            <a:pPr marL="174625" indent="-174625"/>
            <a:r>
              <a:rPr lang="en-US" sz="1800" dirty="0" smtClean="0">
                <a:latin typeface="+mn-lt"/>
              </a:rPr>
              <a:t>how are human beings different from animals and inanimate objects</a:t>
            </a:r>
          </a:p>
          <a:p>
            <a:pPr marL="174625" indent="-174625"/>
            <a:r>
              <a:rPr lang="en-US" sz="1800" dirty="0" smtClean="0">
                <a:latin typeface="+mn-lt"/>
              </a:rPr>
              <a:t>what makes entities being of certain types</a:t>
            </a:r>
          </a:p>
          <a:p>
            <a:pPr marL="174625" indent="-174625"/>
            <a:r>
              <a:rPr lang="en-US" sz="1800" dirty="0" smtClean="0">
                <a:latin typeface="+mn-lt"/>
              </a:rPr>
              <a:t>what must exist for something else to exist</a:t>
            </a:r>
          </a:p>
          <a:p>
            <a:pPr marL="174625" indent="-174625"/>
            <a:r>
              <a:rPr lang="en-US" sz="1800" dirty="0" smtClean="0">
                <a:latin typeface="+mn-lt"/>
              </a:rPr>
              <a:t>what is of interest</a:t>
            </a:r>
          </a:p>
          <a:p>
            <a:pPr marL="174625" indent="-174625"/>
            <a:r>
              <a:rPr lang="en-US" sz="1800" dirty="0" smtClean="0">
                <a:latin typeface="+mn-lt"/>
              </a:rPr>
              <a:t>…</a:t>
            </a:r>
            <a:endParaRPr lang="en-US" sz="1800" dirty="0">
              <a:latin typeface="+mn-lt"/>
            </a:endParaRPr>
          </a:p>
        </p:txBody>
      </p:sp>
      <p:sp>
        <p:nvSpPr>
          <p:cNvPr id="5" name="TextBox 4"/>
          <p:cNvSpPr txBox="1"/>
          <p:nvPr/>
        </p:nvSpPr>
        <p:spPr>
          <a:xfrm>
            <a:off x="165459" y="2057400"/>
            <a:ext cx="2602379" cy="492443"/>
          </a:xfrm>
          <a:prstGeom prst="rect">
            <a:avLst/>
          </a:prstGeom>
          <a:noFill/>
        </p:spPr>
        <p:txBody>
          <a:bodyPr wrap="none" rtlCol="0">
            <a:spAutoFit/>
          </a:bodyPr>
          <a:lstStyle/>
          <a:p>
            <a:r>
              <a:rPr lang="en-US" sz="2600" dirty="0" smtClean="0">
                <a:solidFill>
                  <a:schemeClr val="bg1"/>
                </a:solidFill>
              </a:rPr>
              <a:t>marks of interest</a:t>
            </a:r>
            <a:endParaRPr lang="en-US" sz="2600" dirty="0">
              <a:solidFill>
                <a:schemeClr val="bg1"/>
              </a:solidFill>
            </a:endParaRPr>
          </a:p>
        </p:txBody>
      </p:sp>
      <p:sp>
        <p:nvSpPr>
          <p:cNvPr id="6" name="TextBox 5"/>
          <p:cNvSpPr txBox="1"/>
          <p:nvPr/>
        </p:nvSpPr>
        <p:spPr>
          <a:xfrm>
            <a:off x="3716040" y="2057400"/>
            <a:ext cx="1601722" cy="492443"/>
          </a:xfrm>
          <a:prstGeom prst="rect">
            <a:avLst/>
          </a:prstGeom>
          <a:noFill/>
        </p:spPr>
        <p:txBody>
          <a:bodyPr wrap="none" rtlCol="0">
            <a:spAutoFit/>
          </a:bodyPr>
          <a:lstStyle/>
          <a:p>
            <a:r>
              <a:rPr lang="en-US" sz="2600" dirty="0" smtClean="0">
                <a:solidFill>
                  <a:schemeClr val="bg1"/>
                </a:solidFill>
              </a:rPr>
              <a:t>video files</a:t>
            </a:r>
            <a:endParaRPr lang="en-US" sz="2600" dirty="0">
              <a:solidFill>
                <a:schemeClr val="bg1"/>
              </a:solidFill>
            </a:endParaRPr>
          </a:p>
        </p:txBody>
      </p:sp>
      <p:sp>
        <p:nvSpPr>
          <p:cNvPr id="7" name="TextBox 6"/>
          <p:cNvSpPr txBox="1"/>
          <p:nvPr/>
        </p:nvSpPr>
        <p:spPr>
          <a:xfrm>
            <a:off x="6361888" y="2057400"/>
            <a:ext cx="2743200" cy="492443"/>
          </a:xfrm>
          <a:prstGeom prst="rect">
            <a:avLst/>
          </a:prstGeom>
          <a:noFill/>
        </p:spPr>
        <p:txBody>
          <a:bodyPr wrap="square" rtlCol="0">
            <a:spAutoFit/>
          </a:bodyPr>
          <a:lstStyle/>
          <a:p>
            <a:r>
              <a:rPr lang="en-US" sz="2600" dirty="0" smtClean="0">
                <a:solidFill>
                  <a:schemeClr val="bg1"/>
                </a:solidFill>
              </a:rPr>
              <a:t>natural language</a:t>
            </a:r>
            <a:endParaRPr lang="en-US" sz="2600" dirty="0">
              <a:solidFill>
                <a:schemeClr val="bg1"/>
              </a:solidFill>
            </a:endParaRPr>
          </a:p>
        </p:txBody>
      </p:sp>
      <p:sp>
        <p:nvSpPr>
          <p:cNvPr id="13" name="Content Placeholder 2"/>
          <p:cNvSpPr txBox="1">
            <a:spLocks/>
          </p:cNvSpPr>
          <p:nvPr/>
        </p:nvSpPr>
        <p:spPr bwMode="auto">
          <a:xfrm>
            <a:off x="2885872" y="2590800"/>
            <a:ext cx="342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EBE6FC"/>
                </a:solidFill>
                <a:effectLst/>
                <a:uLnTx/>
                <a:uFillTx/>
                <a:latin typeface="+mn-lt"/>
              </a:rPr>
              <a:t>what can be captured</a:t>
            </a:r>
          </a:p>
          <a:p>
            <a:pPr marL="174625" marR="0" lvl="0" indent="-17462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EBE6FC"/>
                </a:solidFill>
                <a:effectLst/>
                <a:uLnTx/>
                <a:uFillTx/>
                <a:latin typeface="+mn-lt"/>
              </a:rPr>
              <a:t>how do actions of marks project on manifolds</a:t>
            </a:r>
          </a:p>
          <a:p>
            <a:pPr marL="174625" marR="0" lvl="0" indent="-17462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EBE6FC"/>
                </a:solidFill>
                <a:effectLst/>
                <a:uLnTx/>
                <a:uFillTx/>
                <a:latin typeface="+mn-lt"/>
              </a:rPr>
              <a:t>in what way correspond motions of manifolds to actions of marks</a:t>
            </a:r>
          </a:p>
          <a:p>
            <a:pPr marL="174625" marR="0" lvl="0" indent="-17462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EBE6FC"/>
                </a:solidFill>
                <a:effectLst/>
                <a:uLnTx/>
                <a:uFillTx/>
                <a:latin typeface="+mn-lt"/>
              </a:rPr>
              <a:t>what manifolds and changes</a:t>
            </a:r>
            <a:r>
              <a:rPr kumimoji="0" lang="en-US" sz="1800" b="0" i="0" u="none" strike="noStrike" kern="0" cap="none" spc="0" normalizeH="0" noProof="0" dirty="0" smtClean="0">
                <a:ln>
                  <a:noFill/>
                </a:ln>
                <a:solidFill>
                  <a:srgbClr val="EBE6FC"/>
                </a:solidFill>
                <a:effectLst/>
                <a:uLnTx/>
                <a:uFillTx/>
                <a:latin typeface="+mn-lt"/>
              </a:rPr>
              <a:t> correspond to marks of interest</a:t>
            </a:r>
          </a:p>
          <a:p>
            <a:pPr marL="174625" marR="0" lvl="0" indent="-174625" algn="l" defTabSz="914400" rtl="0" eaLnBrk="0" fontAlgn="base" latinLnBrk="0" hangingPunct="0">
              <a:lnSpc>
                <a:spcPct val="100000"/>
              </a:lnSpc>
              <a:spcBef>
                <a:spcPct val="20000"/>
              </a:spcBef>
              <a:spcAft>
                <a:spcPct val="0"/>
              </a:spcAft>
              <a:buClrTx/>
              <a:buSzTx/>
              <a:buFontTx/>
              <a:buChar char="•"/>
              <a:tabLst/>
              <a:defRPr/>
            </a:pPr>
            <a:r>
              <a:rPr lang="en-US" sz="1800" b="0" kern="0" baseline="0" dirty="0" smtClean="0">
                <a:solidFill>
                  <a:srgbClr val="EBE6FC"/>
                </a:solidFill>
                <a:latin typeface="+mn-lt"/>
              </a:rPr>
              <a:t>to what extent are distinctions in marks preserved in video</a:t>
            </a:r>
            <a:endParaRPr kumimoji="0" lang="en-US" sz="1800" b="0" i="0" u="none" strike="noStrike" kern="0" cap="none" spc="0" normalizeH="0" baseline="0" noProof="0" dirty="0" smtClean="0">
              <a:ln>
                <a:noFill/>
              </a:ln>
              <a:solidFill>
                <a:srgbClr val="EBE6FC"/>
              </a:solidFill>
              <a:effectLst/>
              <a:uLnTx/>
              <a:uFillTx/>
              <a:latin typeface="+mn-lt"/>
            </a:endParaRPr>
          </a:p>
          <a:p>
            <a:pPr marL="174625" marR="0" lvl="0" indent="-17462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EBE6FC"/>
                </a:solidFill>
                <a:effectLst/>
                <a:uLnTx/>
                <a:uFillTx/>
                <a:latin typeface="+mn-lt"/>
              </a:rPr>
              <a:t>…</a:t>
            </a:r>
            <a:endParaRPr kumimoji="0" lang="en-US" sz="1800" b="0" i="0" u="none" strike="noStrike" kern="0" cap="none" spc="0" normalizeH="0" baseline="0" noProof="0" dirty="0">
              <a:ln>
                <a:noFill/>
              </a:ln>
              <a:solidFill>
                <a:srgbClr val="EBE6FC"/>
              </a:solidFill>
              <a:effectLst/>
              <a:uLnTx/>
              <a:uFillTx/>
              <a:latin typeface="+mn-lt"/>
            </a:endParaRPr>
          </a:p>
        </p:txBody>
      </p:sp>
      <p:sp>
        <p:nvSpPr>
          <p:cNvPr id="14" name="Content Placeholder 2"/>
          <p:cNvSpPr txBox="1">
            <a:spLocks/>
          </p:cNvSpPr>
          <p:nvPr/>
        </p:nvSpPr>
        <p:spPr bwMode="auto">
          <a:xfrm>
            <a:off x="6381344" y="2590800"/>
            <a:ext cx="274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EBE6FC"/>
                </a:solidFill>
                <a:effectLst/>
                <a:uLnTx/>
                <a:uFillTx/>
                <a:latin typeface="+mn-lt"/>
                <a:ea typeface="+mn-ea"/>
                <a:cs typeface="+mn-cs"/>
              </a:rPr>
              <a:t>what terms are used to denote marks and actions they engage in</a:t>
            </a:r>
          </a:p>
          <a:p>
            <a:pPr marL="174625" marR="0" lvl="0" indent="-17462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EBE6FC"/>
                </a:solidFill>
                <a:effectLst/>
                <a:uLnTx/>
                <a:uFillTx/>
                <a:latin typeface="+mn-lt"/>
                <a:ea typeface="+mn-ea"/>
                <a:cs typeface="+mn-cs"/>
              </a:rPr>
              <a:t>how must terms be</a:t>
            </a:r>
            <a:r>
              <a:rPr kumimoji="0" lang="en-US" sz="1800" b="0" i="0" u="none" strike="noStrike" kern="0" cap="none" spc="0" normalizeH="0" noProof="0" dirty="0" smtClean="0">
                <a:ln>
                  <a:noFill/>
                </a:ln>
                <a:solidFill>
                  <a:srgbClr val="EBE6FC"/>
                </a:solidFill>
                <a:effectLst/>
                <a:uLnTx/>
                <a:uFillTx/>
                <a:latin typeface="+mn-lt"/>
                <a:ea typeface="+mn-ea"/>
                <a:cs typeface="+mn-cs"/>
              </a:rPr>
              <a:t> stringed together to form meaningful sentences</a:t>
            </a:r>
          </a:p>
          <a:p>
            <a:pPr marL="174625" marR="0" lvl="0" indent="-17462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EBE6FC"/>
                </a:solidFill>
                <a:effectLst/>
                <a:uLnTx/>
                <a:uFillTx/>
                <a:latin typeface="+mn-lt"/>
                <a:ea typeface="+mn-ea"/>
                <a:cs typeface="+mn-cs"/>
              </a:rPr>
              <a:t>how to preserve perceived distinctions despite the intrinsic</a:t>
            </a:r>
            <a:r>
              <a:rPr kumimoji="0" lang="en-US" sz="1800" b="0" i="0" u="none" strike="noStrike" kern="0" cap="none" spc="0" normalizeH="0" noProof="0" dirty="0" smtClean="0">
                <a:ln>
                  <a:noFill/>
                </a:ln>
                <a:solidFill>
                  <a:srgbClr val="EBE6FC"/>
                </a:solidFill>
                <a:effectLst/>
                <a:uLnTx/>
                <a:uFillTx/>
                <a:latin typeface="+mn-lt"/>
                <a:ea typeface="+mn-ea"/>
                <a:cs typeface="+mn-cs"/>
              </a:rPr>
              <a:t> ambiguity of language</a:t>
            </a:r>
            <a:endParaRPr kumimoji="0" lang="en-US" sz="1800" b="0" i="0" u="none" strike="noStrike" kern="0" cap="none" spc="0" normalizeH="0" baseline="0" noProof="0" dirty="0" smtClean="0">
              <a:ln>
                <a:noFill/>
              </a:ln>
              <a:solidFill>
                <a:srgbClr val="EBE6FC"/>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EBE6FC"/>
                </a:solidFill>
                <a:effectLst/>
                <a:uLnTx/>
                <a:uFillTx/>
                <a:latin typeface="+mn-lt"/>
                <a:ea typeface="+mn-ea"/>
                <a:cs typeface="+mn-cs"/>
              </a:rPr>
              <a:t>…</a:t>
            </a:r>
            <a:endParaRPr kumimoji="0" lang="en-US" sz="1800" b="0" i="0" u="none" strike="noStrike" kern="0" cap="none" spc="0" normalizeH="0" baseline="0" noProof="0" dirty="0">
              <a:ln>
                <a:noFill/>
              </a:ln>
              <a:solidFill>
                <a:srgbClr val="EBE6FC"/>
              </a:solidFill>
              <a:effectLst/>
              <a:uLnTx/>
              <a:uFillTx/>
              <a:latin typeface="+mn-lt"/>
              <a:ea typeface="+mn-ea"/>
              <a:cs typeface="+mn-cs"/>
            </a:endParaRPr>
          </a:p>
        </p:txBody>
      </p:sp>
    </p:spTree>
    <p:extLst>
      <p:ext uri="{BB962C8B-B14F-4D97-AF65-F5344CB8AC3E}">
        <p14:creationId xmlns:p14="http://schemas.microsoft.com/office/powerpoint/2010/main" val="7111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381000" y="2198688"/>
            <a:ext cx="8382000" cy="4114800"/>
          </a:xfrm>
          <a:prstGeom prst="rect">
            <a:avLst/>
          </a:prstGeom>
          <a:solidFill>
            <a:schemeClr val="bg1"/>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6083" name="Title 1"/>
          <p:cNvSpPr>
            <a:spLocks noGrp="1"/>
          </p:cNvSpPr>
          <p:nvPr>
            <p:ph type="title"/>
          </p:nvPr>
        </p:nvSpPr>
        <p:spPr/>
        <p:txBody>
          <a:bodyPr/>
          <a:lstStyle/>
          <a:p>
            <a:pPr eaLnBrk="1" hangingPunct="1"/>
            <a:r>
              <a:rPr lang="en-US" altLang="en-US" smtClean="0"/>
              <a:t>ISTARE project overview</a:t>
            </a:r>
          </a:p>
        </p:txBody>
      </p:sp>
      <p:pic>
        <p:nvPicPr>
          <p:cNvPr id="46084" name="Content Placeholder 6" descr="system.pd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248" y="2597070"/>
            <a:ext cx="7297769" cy="3498930"/>
          </a:xfrm>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185" y="4791365"/>
            <a:ext cx="11379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042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5365"/>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ISTARE Ontology (2010 – 2011)</a:t>
            </a:r>
          </a:p>
        </p:txBody>
      </p:sp>
      <p:sp>
        <p:nvSpPr>
          <p:cNvPr id="3" name="Content Placeholder 2"/>
          <p:cNvSpPr>
            <a:spLocks noGrp="1"/>
          </p:cNvSpPr>
          <p:nvPr>
            <p:ph idx="1"/>
          </p:nvPr>
        </p:nvSpPr>
        <p:spPr/>
        <p:txBody>
          <a:bodyPr/>
          <a:lstStyle/>
          <a:p>
            <a:pPr eaLnBrk="1" hangingPunct="1">
              <a:defRPr/>
            </a:pPr>
            <a:r>
              <a:rPr lang="en-US" sz="2400" dirty="0" smtClean="0">
                <a:latin typeface="+mj-lt"/>
              </a:rPr>
              <a:t>Roles</a:t>
            </a:r>
            <a:r>
              <a:rPr lang="en-US" dirty="0" smtClean="0">
                <a:latin typeface="+mj-lt"/>
              </a:rPr>
              <a:t>:</a:t>
            </a:r>
          </a:p>
          <a:p>
            <a:pPr lvl="1" eaLnBrk="1" hangingPunct="1">
              <a:defRPr/>
            </a:pPr>
            <a:r>
              <a:rPr lang="en-US" sz="2000" u="sng" dirty="0" smtClean="0">
                <a:latin typeface="+mj-lt"/>
              </a:rPr>
              <a:t>Learning</a:t>
            </a:r>
            <a:r>
              <a:rPr lang="en-US" sz="2000" dirty="0" smtClean="0">
                <a:latin typeface="+mj-lt"/>
              </a:rPr>
              <a:t>:  help guide a learning algorithm to remain in plausible configurations.</a:t>
            </a:r>
          </a:p>
          <a:p>
            <a:pPr lvl="1" eaLnBrk="1" hangingPunct="1">
              <a:defRPr/>
            </a:pPr>
            <a:r>
              <a:rPr lang="en-US" sz="2000" u="sng" dirty="0" smtClean="0">
                <a:latin typeface="+mj-lt"/>
              </a:rPr>
              <a:t>Inference</a:t>
            </a:r>
            <a:r>
              <a:rPr lang="en-US" sz="2000" dirty="0" smtClean="0">
                <a:latin typeface="+mj-lt"/>
              </a:rPr>
              <a:t>:  support reasoning of plausible explanations of objects and activities in existing and missing parts of the signal</a:t>
            </a:r>
            <a:r>
              <a:rPr lang="en-US" sz="2400" dirty="0" smtClean="0">
                <a:latin typeface="+mj-lt"/>
              </a:rPr>
              <a:t>.</a:t>
            </a:r>
          </a:p>
          <a:p>
            <a:pPr eaLnBrk="1" hangingPunct="1">
              <a:defRPr/>
            </a:pPr>
            <a:r>
              <a:rPr lang="en-US" sz="2400" dirty="0" smtClean="0">
                <a:latin typeface="+mj-lt"/>
              </a:rPr>
              <a:t>Components</a:t>
            </a:r>
            <a:r>
              <a:rPr lang="en-US" dirty="0" smtClean="0">
                <a:latin typeface="+mj-lt"/>
              </a:rPr>
              <a:t>:</a:t>
            </a:r>
          </a:p>
          <a:p>
            <a:pPr lvl="1" eaLnBrk="1" hangingPunct="1">
              <a:defRPr/>
            </a:pPr>
            <a:r>
              <a:rPr lang="en-US" sz="2000" dirty="0" smtClean="0">
                <a:latin typeface="+mj-lt"/>
              </a:rPr>
              <a:t>L1 </a:t>
            </a:r>
            <a:r>
              <a:rPr lang="en-US" sz="2000" dirty="0" smtClean="0">
                <a:latin typeface="+mj-lt"/>
                <a:sym typeface="Wingdings"/>
              </a:rPr>
              <a:t> </a:t>
            </a:r>
            <a:r>
              <a:rPr lang="en-US" sz="2000" dirty="0" smtClean="0">
                <a:latin typeface="+mj-lt"/>
                <a:sym typeface="Wingdings" pitchFamily="2" charset="2"/>
              </a:rPr>
              <a:t>L1:</a:t>
            </a:r>
            <a:endParaRPr lang="en-US" sz="2000" dirty="0" smtClean="0">
              <a:latin typeface="+mj-lt"/>
            </a:endParaRPr>
          </a:p>
          <a:p>
            <a:pPr lvl="2" eaLnBrk="1" hangingPunct="1">
              <a:spcBef>
                <a:spcPts val="0"/>
              </a:spcBef>
              <a:buFont typeface="Trebuchet MS" charset="0"/>
              <a:buChar char="―"/>
              <a:defRPr/>
            </a:pPr>
            <a:r>
              <a:rPr lang="en-US" sz="1600" dirty="0" smtClean="0">
                <a:latin typeface="+mj-lt"/>
              </a:rPr>
              <a:t>How humans interact with objects and other humans in various scenarios.</a:t>
            </a:r>
          </a:p>
          <a:p>
            <a:pPr lvl="2" eaLnBrk="1" hangingPunct="1">
              <a:spcBef>
                <a:spcPts val="0"/>
              </a:spcBef>
              <a:buFont typeface="Trebuchet MS" charset="0"/>
              <a:buChar char="―"/>
              <a:defRPr/>
            </a:pPr>
            <a:r>
              <a:rPr lang="en-US" sz="1600" dirty="0" smtClean="0">
                <a:latin typeface="+mj-lt"/>
              </a:rPr>
              <a:t>How motions of object-parts contribute to full object motion</a:t>
            </a:r>
            <a:r>
              <a:rPr lang="en-US" sz="2000" dirty="0" smtClean="0">
                <a:latin typeface="+mj-lt"/>
              </a:rPr>
              <a:t>.   </a:t>
            </a:r>
          </a:p>
          <a:p>
            <a:pPr lvl="1" eaLnBrk="1" hangingPunct="1">
              <a:buFont typeface="Trebuchet MS" charset="0"/>
              <a:buChar char="―"/>
              <a:defRPr/>
            </a:pPr>
            <a:r>
              <a:rPr lang="en-US" sz="2000" dirty="0" smtClean="0">
                <a:latin typeface="+mj-lt"/>
              </a:rPr>
              <a:t>L1 </a:t>
            </a:r>
            <a:r>
              <a:rPr lang="en-US" sz="2000" dirty="0" smtClean="0">
                <a:sym typeface="Wingdings"/>
              </a:rPr>
              <a:t> </a:t>
            </a:r>
            <a:r>
              <a:rPr lang="en-US" sz="2000" dirty="0" smtClean="0">
                <a:latin typeface="+mj-lt"/>
              </a:rPr>
              <a:t>L3:</a:t>
            </a:r>
          </a:p>
          <a:p>
            <a:pPr lvl="2" eaLnBrk="1" hangingPunct="1">
              <a:spcBef>
                <a:spcPts val="0"/>
              </a:spcBef>
              <a:buFont typeface="Trebuchet MS" charset="0"/>
              <a:buChar char="―"/>
              <a:defRPr/>
            </a:pPr>
            <a:r>
              <a:rPr lang="en-US" sz="1600" dirty="0" smtClean="0">
                <a:latin typeface="+mj-lt"/>
              </a:rPr>
              <a:t>How manifolds in the video correspond to entities videotaped.</a:t>
            </a:r>
          </a:p>
          <a:p>
            <a:pPr lvl="1" eaLnBrk="1" hangingPunct="1">
              <a:buFont typeface="Trebuchet MS" charset="0"/>
              <a:buChar char="―"/>
              <a:defRPr/>
            </a:pPr>
            <a:r>
              <a:rPr lang="en-US" sz="2000" dirty="0" smtClean="0">
                <a:latin typeface="+mj-lt"/>
              </a:rPr>
              <a:t>L1</a:t>
            </a:r>
            <a:r>
              <a:rPr lang="en-US" sz="2000" dirty="0" smtClean="0">
                <a:sym typeface="Wingdings"/>
              </a:rPr>
              <a:t> </a:t>
            </a:r>
            <a:r>
              <a:rPr lang="en-US" sz="2000" dirty="0" smtClean="0">
                <a:latin typeface="+mj-lt"/>
              </a:rPr>
              <a:t> L2</a:t>
            </a:r>
            <a:r>
              <a:rPr lang="en-US" sz="2000" dirty="0" smtClean="0">
                <a:sym typeface="Wingdings"/>
              </a:rPr>
              <a:t> </a:t>
            </a:r>
            <a:r>
              <a:rPr lang="en-US" sz="2000" dirty="0" smtClean="0">
                <a:latin typeface="+mj-lt"/>
              </a:rPr>
              <a:t> L3:</a:t>
            </a:r>
          </a:p>
          <a:p>
            <a:pPr lvl="2" eaLnBrk="1" hangingPunct="1">
              <a:spcBef>
                <a:spcPts val="0"/>
              </a:spcBef>
              <a:buFont typeface="Trebuchet MS" charset="0"/>
              <a:buChar char="―"/>
              <a:defRPr/>
            </a:pPr>
            <a:r>
              <a:rPr lang="en-US" sz="1600" dirty="0" smtClean="0">
                <a:latin typeface="+mj-lt"/>
              </a:rPr>
              <a:t>How analysts interpret videos and corresponding reality.</a:t>
            </a:r>
          </a:p>
        </p:txBody>
      </p:sp>
    </p:spTree>
    <p:extLst>
      <p:ext uri="{BB962C8B-B14F-4D97-AF65-F5344CB8AC3E}">
        <p14:creationId xmlns:p14="http://schemas.microsoft.com/office/powerpoint/2010/main" val="2304098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0"/>
          <p:cNvSpPr>
            <a:spLocks noChangeArrowheads="1"/>
          </p:cNvSpPr>
          <p:nvPr/>
        </p:nvSpPr>
        <p:spPr bwMode="auto">
          <a:xfrm>
            <a:off x="5411788" y="25146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31" name="Oval 18"/>
          <p:cNvSpPr>
            <a:spLocks noChangeArrowheads="1"/>
          </p:cNvSpPr>
          <p:nvPr/>
        </p:nvSpPr>
        <p:spPr bwMode="auto">
          <a:xfrm>
            <a:off x="6478588" y="38100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32" name="Oval 16"/>
          <p:cNvSpPr>
            <a:spLocks noChangeArrowheads="1"/>
          </p:cNvSpPr>
          <p:nvPr/>
        </p:nvSpPr>
        <p:spPr bwMode="auto">
          <a:xfrm>
            <a:off x="3887788" y="35814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33" name="Oval 15"/>
          <p:cNvSpPr>
            <a:spLocks noChangeArrowheads="1"/>
          </p:cNvSpPr>
          <p:nvPr/>
        </p:nvSpPr>
        <p:spPr bwMode="auto">
          <a:xfrm>
            <a:off x="3887788" y="40386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34" name="Oval 22"/>
          <p:cNvSpPr>
            <a:spLocks noChangeArrowheads="1"/>
          </p:cNvSpPr>
          <p:nvPr/>
        </p:nvSpPr>
        <p:spPr bwMode="auto">
          <a:xfrm>
            <a:off x="5411788" y="50292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35" name="AutoShape 2"/>
          <p:cNvSpPr>
            <a:spLocks noGrp="1" noChangeArrowheads="1"/>
          </p:cNvSpPr>
          <p:nvPr>
            <p:ph type="title"/>
          </p:nvPr>
        </p:nvSpPr>
        <p:spPr/>
        <p:txBody>
          <a:bodyPr/>
          <a:lstStyle/>
          <a:p>
            <a:pPr eaLnBrk="1" hangingPunct="1"/>
            <a:r>
              <a:rPr lang="en-US" altLang="en-US" smtClean="0"/>
              <a:t>Region Connection Calculus (RCC8)</a:t>
            </a:r>
          </a:p>
        </p:txBody>
      </p:sp>
      <p:sp>
        <p:nvSpPr>
          <p:cNvPr id="48136" name="Oval 4"/>
          <p:cNvSpPr>
            <a:spLocks noChangeArrowheads="1"/>
          </p:cNvSpPr>
          <p:nvPr/>
        </p:nvSpPr>
        <p:spPr bwMode="auto">
          <a:xfrm>
            <a:off x="534988" y="43434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37" name="Oval 5"/>
          <p:cNvSpPr>
            <a:spLocks noChangeArrowheads="1"/>
          </p:cNvSpPr>
          <p:nvPr/>
        </p:nvSpPr>
        <p:spPr bwMode="auto">
          <a:xfrm>
            <a:off x="534988" y="32004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38" name="Oval 13"/>
          <p:cNvSpPr>
            <a:spLocks noChangeArrowheads="1"/>
          </p:cNvSpPr>
          <p:nvPr/>
        </p:nvSpPr>
        <p:spPr bwMode="auto">
          <a:xfrm>
            <a:off x="2135188" y="41148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39" name="Oval 14"/>
          <p:cNvSpPr>
            <a:spLocks noChangeArrowheads="1"/>
          </p:cNvSpPr>
          <p:nvPr/>
        </p:nvSpPr>
        <p:spPr bwMode="auto">
          <a:xfrm>
            <a:off x="2135188" y="34290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40" name="Oval 17"/>
          <p:cNvSpPr>
            <a:spLocks noChangeArrowheads="1"/>
          </p:cNvSpPr>
          <p:nvPr/>
        </p:nvSpPr>
        <p:spPr bwMode="auto">
          <a:xfrm>
            <a:off x="6478588" y="38100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41" name="Oval 19"/>
          <p:cNvSpPr>
            <a:spLocks noChangeArrowheads="1"/>
          </p:cNvSpPr>
          <p:nvPr/>
        </p:nvSpPr>
        <p:spPr bwMode="auto">
          <a:xfrm>
            <a:off x="5411788" y="2667000"/>
            <a:ext cx="381000" cy="304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42" name="Oval 21"/>
          <p:cNvSpPr>
            <a:spLocks noChangeArrowheads="1"/>
          </p:cNvSpPr>
          <p:nvPr/>
        </p:nvSpPr>
        <p:spPr bwMode="auto">
          <a:xfrm>
            <a:off x="5411788" y="5181600"/>
            <a:ext cx="381000" cy="304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43" name="Oval 23"/>
          <p:cNvSpPr>
            <a:spLocks noChangeArrowheads="1"/>
          </p:cNvSpPr>
          <p:nvPr/>
        </p:nvSpPr>
        <p:spPr bwMode="auto">
          <a:xfrm>
            <a:off x="7545388" y="25146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44" name="Oval 24"/>
          <p:cNvSpPr>
            <a:spLocks noChangeArrowheads="1"/>
          </p:cNvSpPr>
          <p:nvPr/>
        </p:nvSpPr>
        <p:spPr bwMode="auto">
          <a:xfrm>
            <a:off x="7545388" y="50292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45" name="Oval 25"/>
          <p:cNvSpPr>
            <a:spLocks noChangeArrowheads="1"/>
          </p:cNvSpPr>
          <p:nvPr/>
        </p:nvSpPr>
        <p:spPr bwMode="auto">
          <a:xfrm>
            <a:off x="7773988" y="2743200"/>
            <a:ext cx="381000" cy="304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46" name="Oval 26"/>
          <p:cNvSpPr>
            <a:spLocks noChangeArrowheads="1"/>
          </p:cNvSpPr>
          <p:nvPr/>
        </p:nvSpPr>
        <p:spPr bwMode="auto">
          <a:xfrm>
            <a:off x="7773988" y="5257800"/>
            <a:ext cx="381000" cy="304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8147" name="Text Box 38"/>
          <p:cNvSpPr txBox="1">
            <a:spLocks noChangeArrowheads="1"/>
          </p:cNvSpPr>
          <p:nvPr/>
        </p:nvSpPr>
        <p:spPr bwMode="auto">
          <a:xfrm>
            <a:off x="611188" y="53721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DC</a:t>
            </a:r>
          </a:p>
        </p:txBody>
      </p:sp>
      <p:sp>
        <p:nvSpPr>
          <p:cNvPr id="48148" name="Text Box 39"/>
          <p:cNvSpPr txBox="1">
            <a:spLocks noChangeArrowheads="1"/>
          </p:cNvSpPr>
          <p:nvPr/>
        </p:nvSpPr>
        <p:spPr bwMode="auto">
          <a:xfrm>
            <a:off x="2295525" y="53721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EC</a:t>
            </a:r>
          </a:p>
        </p:txBody>
      </p:sp>
      <p:sp>
        <p:nvSpPr>
          <p:cNvPr id="48149" name="Text Box 40"/>
          <p:cNvSpPr txBox="1">
            <a:spLocks noChangeArrowheads="1"/>
          </p:cNvSpPr>
          <p:nvPr/>
        </p:nvSpPr>
        <p:spPr bwMode="auto">
          <a:xfrm>
            <a:off x="3973513" y="5372100"/>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PO</a:t>
            </a:r>
          </a:p>
        </p:txBody>
      </p:sp>
      <p:sp>
        <p:nvSpPr>
          <p:cNvPr id="48150" name="Text Box 41"/>
          <p:cNvSpPr txBox="1">
            <a:spLocks noChangeArrowheads="1"/>
          </p:cNvSpPr>
          <p:nvPr/>
        </p:nvSpPr>
        <p:spPr bwMode="auto">
          <a:xfrm>
            <a:off x="7546975" y="3962400"/>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EQ</a:t>
            </a:r>
          </a:p>
        </p:txBody>
      </p:sp>
      <p:sp>
        <p:nvSpPr>
          <p:cNvPr id="48151" name="Text Box 42"/>
          <p:cNvSpPr txBox="1">
            <a:spLocks noChangeArrowheads="1"/>
          </p:cNvSpPr>
          <p:nvPr/>
        </p:nvSpPr>
        <p:spPr bwMode="auto">
          <a:xfrm>
            <a:off x="5499100" y="19050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TPP</a:t>
            </a:r>
          </a:p>
        </p:txBody>
      </p:sp>
      <p:sp>
        <p:nvSpPr>
          <p:cNvPr id="48152" name="Text Box 43"/>
          <p:cNvSpPr txBox="1">
            <a:spLocks noChangeArrowheads="1"/>
          </p:cNvSpPr>
          <p:nvPr/>
        </p:nvSpPr>
        <p:spPr bwMode="auto">
          <a:xfrm>
            <a:off x="5429250" y="58674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TPPI</a:t>
            </a:r>
          </a:p>
        </p:txBody>
      </p:sp>
      <p:sp>
        <p:nvSpPr>
          <p:cNvPr id="48153" name="Text Box 44"/>
          <p:cNvSpPr txBox="1">
            <a:spLocks noChangeArrowheads="1"/>
          </p:cNvSpPr>
          <p:nvPr/>
        </p:nvSpPr>
        <p:spPr bwMode="auto">
          <a:xfrm>
            <a:off x="7512050" y="58674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NTPPI</a:t>
            </a:r>
          </a:p>
        </p:txBody>
      </p:sp>
      <p:sp>
        <p:nvSpPr>
          <p:cNvPr id="48154" name="Text Box 45"/>
          <p:cNvSpPr txBox="1">
            <a:spLocks noChangeArrowheads="1"/>
          </p:cNvSpPr>
          <p:nvPr/>
        </p:nvSpPr>
        <p:spPr bwMode="auto">
          <a:xfrm>
            <a:off x="7527925" y="1905000"/>
            <a:ext cx="97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NTPP</a:t>
            </a:r>
          </a:p>
        </p:txBody>
      </p:sp>
      <p:sp>
        <p:nvSpPr>
          <p:cNvPr id="48155" name="Rectangle 47"/>
          <p:cNvSpPr>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GB" altLang="en-US" sz="1200" b="0">
                <a:solidFill>
                  <a:schemeClr val="bg1"/>
                </a:solidFill>
              </a:rPr>
              <a:t>Randell, D., Cui, Z., Cohn, A.: A Spatial Logic based on Regions and Connection.</a:t>
            </a:r>
          </a:p>
          <a:p>
            <a:pPr algn="r" eaLnBrk="1" hangingPunct="1"/>
            <a:r>
              <a:rPr lang="en-GB" altLang="en-US" sz="1200" b="0">
                <a:solidFill>
                  <a:schemeClr val="bg1"/>
                </a:solidFill>
              </a:rPr>
              <a:t>In: Proceedings of the International Conference on Knowledge Representation and Reasoning, pp. 165–176 (1992)</a:t>
            </a:r>
            <a:endParaRPr lang="en-US" altLang="en-US" sz="1200" b="0">
              <a:solidFill>
                <a:schemeClr val="bg1"/>
              </a:solidFill>
            </a:endParaRPr>
          </a:p>
        </p:txBody>
      </p:sp>
      <p:sp>
        <p:nvSpPr>
          <p:cNvPr id="48156" name="Text Box 48"/>
          <p:cNvSpPr txBox="1">
            <a:spLocks noChangeArrowheads="1"/>
          </p:cNvSpPr>
          <p:nvPr/>
        </p:nvSpPr>
        <p:spPr bwMode="auto">
          <a:xfrm>
            <a:off x="381000" y="1981200"/>
            <a:ext cx="480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8 possible relations between regions at a time</a:t>
            </a:r>
          </a:p>
        </p:txBody>
      </p:sp>
    </p:spTree>
    <p:extLst>
      <p:ext uri="{BB962C8B-B14F-4D97-AF65-F5344CB8AC3E}">
        <p14:creationId xmlns:p14="http://schemas.microsoft.com/office/powerpoint/2010/main" val="2082728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AutoShape 2"/>
          <p:cNvSpPr>
            <a:spLocks noGrp="1" noChangeArrowheads="1"/>
          </p:cNvSpPr>
          <p:nvPr>
            <p:ph type="title"/>
          </p:nvPr>
        </p:nvSpPr>
        <p:spPr/>
        <p:txBody>
          <a:bodyPr/>
          <a:lstStyle/>
          <a:p>
            <a:pPr eaLnBrk="1" hangingPunct="1"/>
            <a:r>
              <a:rPr lang="en-US" altLang="en-US" smtClean="0"/>
              <a:t>RCC8 reasoning</a:t>
            </a:r>
          </a:p>
        </p:txBody>
      </p:sp>
      <p:sp>
        <p:nvSpPr>
          <p:cNvPr id="49154" name="Rectangle 4"/>
          <p:cNvSpPr>
            <a:spLocks noGrp="1" noChangeArrowheads="1"/>
          </p:cNvSpPr>
          <p:nvPr>
            <p:ph idx="1"/>
          </p:nvPr>
        </p:nvSpPr>
        <p:spPr/>
        <p:txBody>
          <a:bodyPr/>
          <a:lstStyle/>
          <a:p>
            <a:pPr eaLnBrk="1" hangingPunct="1"/>
            <a:r>
              <a:rPr lang="en-US" altLang="en-US" dirty="0" smtClean="0"/>
              <a:t>rel</a:t>
            </a:r>
            <a:r>
              <a:rPr lang="en-US" altLang="en-US" baseline="-25000" dirty="0" smtClean="0"/>
              <a:t>1</a:t>
            </a:r>
            <a:r>
              <a:rPr lang="en-US" altLang="en-US" dirty="0" smtClean="0"/>
              <a:t>(</a:t>
            </a:r>
            <a:r>
              <a:rPr lang="en-US" altLang="en-US" dirty="0" err="1" smtClean="0"/>
              <a:t>x,y,t</a:t>
            </a:r>
            <a:r>
              <a:rPr lang="en-US" altLang="en-US" dirty="0" smtClean="0"/>
              <a:t>) </a:t>
            </a:r>
            <a:r>
              <a:rPr lang="el-GR" altLang="en-US" sz="2000" dirty="0" smtClean="0">
                <a:cs typeface="Times New Roman" panose="02020603050405020304" pitchFamily="18" charset="0"/>
              </a:rPr>
              <a:t>Λ</a:t>
            </a:r>
            <a:r>
              <a:rPr lang="nl-BE" altLang="en-US" dirty="0" smtClean="0">
                <a:cs typeface="Times New Roman" panose="02020603050405020304" pitchFamily="18" charset="0"/>
              </a:rPr>
              <a:t> </a:t>
            </a:r>
            <a:r>
              <a:rPr lang="en-US" altLang="en-US" dirty="0" smtClean="0"/>
              <a:t>rel</a:t>
            </a:r>
            <a:r>
              <a:rPr lang="en-US" altLang="en-US" baseline="-25000" dirty="0" smtClean="0"/>
              <a:t>2</a:t>
            </a:r>
            <a:r>
              <a:rPr lang="en-US" altLang="en-US" dirty="0" smtClean="0"/>
              <a:t>(</a:t>
            </a:r>
            <a:r>
              <a:rPr lang="en-US" altLang="en-US" dirty="0" err="1" smtClean="0"/>
              <a:t>y,z,t</a:t>
            </a:r>
            <a:r>
              <a:rPr lang="en-US" altLang="en-US" dirty="0" smtClean="0"/>
              <a:t>)  </a:t>
            </a:r>
            <a:r>
              <a:rPr lang="en-US" altLang="en-US" dirty="0" smtClean="0">
                <a:sym typeface="Wingdings" panose="05000000000000000000" pitchFamily="2" charset="2"/>
              </a:rPr>
              <a:t> rel</a:t>
            </a:r>
            <a:r>
              <a:rPr lang="en-US" altLang="en-US" baseline="-25000" dirty="0" smtClean="0">
                <a:sym typeface="Wingdings" panose="05000000000000000000" pitchFamily="2" charset="2"/>
              </a:rPr>
              <a:t>3</a:t>
            </a:r>
            <a:r>
              <a:rPr lang="en-US" altLang="en-US" dirty="0" smtClean="0">
                <a:sym typeface="Wingdings" panose="05000000000000000000" pitchFamily="2" charset="2"/>
              </a:rPr>
              <a:t>(</a:t>
            </a:r>
            <a:r>
              <a:rPr lang="en-US" altLang="en-US" dirty="0" err="1" smtClean="0">
                <a:sym typeface="Wingdings" panose="05000000000000000000" pitchFamily="2" charset="2"/>
              </a:rPr>
              <a:t>x,z,t</a:t>
            </a:r>
            <a:r>
              <a:rPr lang="en-US" altLang="en-US" dirty="0" smtClean="0">
                <a:sym typeface="Wingdings" panose="05000000000000000000" pitchFamily="2" charset="2"/>
              </a:rPr>
              <a:t>) ?</a:t>
            </a:r>
          </a:p>
          <a:p>
            <a:pPr eaLnBrk="1" hangingPunct="1"/>
            <a:r>
              <a:rPr lang="en-US" altLang="en-US" dirty="0" smtClean="0">
                <a:sym typeface="Wingdings" panose="05000000000000000000" pitchFamily="2" charset="2"/>
              </a:rPr>
              <a:t>e.g. DC(</a:t>
            </a:r>
            <a:r>
              <a:rPr lang="en-US" altLang="en-US" dirty="0" err="1" smtClean="0">
                <a:sym typeface="Wingdings" panose="05000000000000000000" pitchFamily="2" charset="2"/>
              </a:rPr>
              <a:t>x,y,t</a:t>
            </a:r>
            <a:r>
              <a:rPr lang="en-US" altLang="en-US" dirty="0" smtClean="0">
                <a:sym typeface="Wingdings" panose="05000000000000000000" pitchFamily="2" charset="2"/>
              </a:rPr>
              <a:t>)</a:t>
            </a:r>
            <a:r>
              <a:rPr lang="en-US" altLang="en-US" dirty="0" smtClean="0"/>
              <a:t> </a:t>
            </a:r>
            <a:r>
              <a:rPr lang="el-GR" altLang="en-US" sz="2000" dirty="0" smtClean="0">
                <a:cs typeface="Times New Roman" panose="02020603050405020304" pitchFamily="18" charset="0"/>
              </a:rPr>
              <a:t>Λ</a:t>
            </a:r>
            <a:r>
              <a:rPr lang="nl-BE" altLang="en-US" dirty="0" smtClean="0">
                <a:cs typeface="Times New Roman" panose="02020603050405020304" pitchFamily="18" charset="0"/>
              </a:rPr>
              <a:t> </a:t>
            </a:r>
            <a:r>
              <a:rPr lang="en-US" altLang="en-US" dirty="0" smtClean="0">
                <a:sym typeface="Wingdings" panose="05000000000000000000" pitchFamily="2" charset="2"/>
              </a:rPr>
              <a:t>DC(</a:t>
            </a:r>
            <a:r>
              <a:rPr lang="en-US" altLang="en-US" dirty="0" err="1" smtClean="0">
                <a:sym typeface="Wingdings" panose="05000000000000000000" pitchFamily="2" charset="2"/>
              </a:rPr>
              <a:t>y,z,t</a:t>
            </a:r>
            <a:r>
              <a:rPr lang="en-US" altLang="en-US" dirty="0" smtClean="0">
                <a:sym typeface="Wingdings" panose="05000000000000000000" pitchFamily="2" charset="2"/>
              </a:rPr>
              <a:t>)</a:t>
            </a:r>
          </a:p>
          <a:p>
            <a:pPr eaLnBrk="1" hangingPunct="1"/>
            <a:endParaRPr lang="en-US" altLang="en-US" dirty="0" smtClean="0">
              <a:sym typeface="Wingdings" panose="05000000000000000000" pitchFamily="2" charset="2"/>
            </a:endParaRPr>
          </a:p>
          <a:p>
            <a:pPr eaLnBrk="1" hangingPunct="1"/>
            <a:endParaRPr lang="en-US" altLang="en-US" dirty="0">
              <a:sym typeface="Wingdings" panose="05000000000000000000" pitchFamily="2" charset="2"/>
            </a:endParaRPr>
          </a:p>
          <a:p>
            <a:pPr eaLnBrk="1" hangingPunct="1"/>
            <a:endParaRPr lang="en-US" altLang="en-US" dirty="0" smtClean="0">
              <a:sym typeface="Wingdings" panose="05000000000000000000" pitchFamily="2" charset="2"/>
            </a:endParaRPr>
          </a:p>
          <a:p>
            <a:pPr eaLnBrk="1" hangingPunct="1"/>
            <a:endParaRPr lang="en-US" altLang="en-US" dirty="0" smtClean="0">
              <a:sym typeface="Wingdings" panose="05000000000000000000" pitchFamily="2" charset="2"/>
            </a:endParaRPr>
          </a:p>
          <a:p>
            <a:pPr eaLnBrk="1" hangingPunct="1"/>
            <a:endParaRPr lang="en-US" altLang="en-US" dirty="0" smtClean="0">
              <a:sym typeface="Wingdings" panose="05000000000000000000" pitchFamily="2" charset="2"/>
            </a:endParaRPr>
          </a:p>
          <a:p>
            <a:pPr eaLnBrk="1" hangingPunct="1"/>
            <a:endParaRPr lang="en-US" altLang="en-US" dirty="0" smtClean="0">
              <a:sym typeface="Wingdings" panose="05000000000000000000" pitchFamily="2" charset="2"/>
            </a:endParaRPr>
          </a:p>
          <a:p>
            <a:pPr eaLnBrk="1" hangingPunct="1"/>
            <a:endParaRPr lang="en-US" altLang="en-US" dirty="0" smtClean="0">
              <a:sym typeface="Wingdings" panose="05000000000000000000" pitchFamily="2" charset="2"/>
            </a:endParaRPr>
          </a:p>
          <a:p>
            <a:pPr eaLnBrk="1" hangingPunct="1"/>
            <a:r>
              <a:rPr lang="en-US" altLang="en-US" dirty="0" smtClean="0">
                <a:sym typeface="Wingdings" panose="05000000000000000000" pitchFamily="2" charset="2"/>
              </a:rPr>
              <a:t>maintained in tables</a:t>
            </a:r>
          </a:p>
        </p:txBody>
      </p:sp>
      <p:sp>
        <p:nvSpPr>
          <p:cNvPr id="49156" name="Oval 5"/>
          <p:cNvSpPr>
            <a:spLocks noChangeArrowheads="1"/>
          </p:cNvSpPr>
          <p:nvPr/>
        </p:nvSpPr>
        <p:spPr bwMode="auto">
          <a:xfrm>
            <a:off x="152400" y="4583113"/>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y</a:t>
            </a:r>
          </a:p>
        </p:txBody>
      </p:sp>
      <p:sp>
        <p:nvSpPr>
          <p:cNvPr id="49157" name="Oval 6"/>
          <p:cNvSpPr>
            <a:spLocks noChangeArrowheads="1"/>
          </p:cNvSpPr>
          <p:nvPr/>
        </p:nvSpPr>
        <p:spPr bwMode="auto">
          <a:xfrm>
            <a:off x="152400" y="3516313"/>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x</a:t>
            </a:r>
          </a:p>
        </p:txBody>
      </p:sp>
      <p:sp>
        <p:nvSpPr>
          <p:cNvPr id="49158" name="Oval 7"/>
          <p:cNvSpPr>
            <a:spLocks noChangeArrowheads="1"/>
          </p:cNvSpPr>
          <p:nvPr/>
        </p:nvSpPr>
        <p:spPr bwMode="auto">
          <a:xfrm>
            <a:off x="990600" y="4049713"/>
            <a:ext cx="914400" cy="685800"/>
          </a:xfrm>
          <a:prstGeom prst="ellipse">
            <a:avLst/>
          </a:prstGeom>
          <a:solidFill>
            <a:srgbClr val="FFC533">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z</a:t>
            </a:r>
          </a:p>
        </p:txBody>
      </p:sp>
      <p:sp>
        <p:nvSpPr>
          <p:cNvPr id="49159" name="Oval 8"/>
          <p:cNvSpPr>
            <a:spLocks noChangeArrowheads="1"/>
          </p:cNvSpPr>
          <p:nvPr/>
        </p:nvSpPr>
        <p:spPr bwMode="auto">
          <a:xfrm>
            <a:off x="2286000" y="4583113"/>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y</a:t>
            </a:r>
          </a:p>
        </p:txBody>
      </p:sp>
      <p:sp>
        <p:nvSpPr>
          <p:cNvPr id="49160" name="Oval 9"/>
          <p:cNvSpPr>
            <a:spLocks noChangeArrowheads="1"/>
          </p:cNvSpPr>
          <p:nvPr/>
        </p:nvSpPr>
        <p:spPr bwMode="auto">
          <a:xfrm>
            <a:off x="2286000" y="3516313"/>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x</a:t>
            </a:r>
          </a:p>
        </p:txBody>
      </p:sp>
      <p:sp>
        <p:nvSpPr>
          <p:cNvPr id="49161" name="Oval 10"/>
          <p:cNvSpPr>
            <a:spLocks noChangeArrowheads="1"/>
          </p:cNvSpPr>
          <p:nvPr/>
        </p:nvSpPr>
        <p:spPr bwMode="auto">
          <a:xfrm>
            <a:off x="3048000" y="3897313"/>
            <a:ext cx="914400" cy="685800"/>
          </a:xfrm>
          <a:prstGeom prst="ellipse">
            <a:avLst/>
          </a:prstGeom>
          <a:solidFill>
            <a:srgbClr val="FFC533">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z</a:t>
            </a:r>
          </a:p>
        </p:txBody>
      </p:sp>
      <p:sp>
        <p:nvSpPr>
          <p:cNvPr id="49162" name="Oval 11"/>
          <p:cNvSpPr>
            <a:spLocks noChangeArrowheads="1"/>
          </p:cNvSpPr>
          <p:nvPr/>
        </p:nvSpPr>
        <p:spPr bwMode="auto">
          <a:xfrm>
            <a:off x="4267200" y="4583113"/>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y</a:t>
            </a:r>
          </a:p>
        </p:txBody>
      </p:sp>
      <p:sp>
        <p:nvSpPr>
          <p:cNvPr id="49163" name="Oval 12"/>
          <p:cNvSpPr>
            <a:spLocks noChangeArrowheads="1"/>
          </p:cNvSpPr>
          <p:nvPr/>
        </p:nvSpPr>
        <p:spPr bwMode="auto">
          <a:xfrm>
            <a:off x="4267200" y="3516313"/>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x</a:t>
            </a:r>
          </a:p>
        </p:txBody>
      </p:sp>
      <p:sp>
        <p:nvSpPr>
          <p:cNvPr id="49164" name="Oval 13"/>
          <p:cNvSpPr>
            <a:spLocks noChangeArrowheads="1"/>
          </p:cNvSpPr>
          <p:nvPr/>
        </p:nvSpPr>
        <p:spPr bwMode="auto">
          <a:xfrm>
            <a:off x="4800600" y="3668713"/>
            <a:ext cx="914400" cy="685800"/>
          </a:xfrm>
          <a:prstGeom prst="ellipse">
            <a:avLst/>
          </a:prstGeom>
          <a:solidFill>
            <a:srgbClr val="FFC533">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z</a:t>
            </a:r>
          </a:p>
        </p:txBody>
      </p:sp>
      <p:sp>
        <p:nvSpPr>
          <p:cNvPr id="49165" name="Oval 14"/>
          <p:cNvSpPr>
            <a:spLocks noChangeArrowheads="1"/>
          </p:cNvSpPr>
          <p:nvPr/>
        </p:nvSpPr>
        <p:spPr bwMode="auto">
          <a:xfrm>
            <a:off x="6172200" y="4583113"/>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y</a:t>
            </a:r>
          </a:p>
        </p:txBody>
      </p:sp>
      <p:sp>
        <p:nvSpPr>
          <p:cNvPr id="49166" name="Oval 15"/>
          <p:cNvSpPr>
            <a:spLocks noChangeArrowheads="1"/>
          </p:cNvSpPr>
          <p:nvPr/>
        </p:nvSpPr>
        <p:spPr bwMode="auto">
          <a:xfrm>
            <a:off x="6172200" y="3516313"/>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x</a:t>
            </a:r>
          </a:p>
        </p:txBody>
      </p:sp>
      <p:sp>
        <p:nvSpPr>
          <p:cNvPr id="49167" name="Oval 16"/>
          <p:cNvSpPr>
            <a:spLocks noChangeArrowheads="1"/>
          </p:cNvSpPr>
          <p:nvPr/>
        </p:nvSpPr>
        <p:spPr bwMode="auto">
          <a:xfrm>
            <a:off x="6172200" y="3516313"/>
            <a:ext cx="914400" cy="685800"/>
          </a:xfrm>
          <a:prstGeom prst="ellipse">
            <a:avLst/>
          </a:prstGeom>
          <a:solidFill>
            <a:srgbClr val="FFC533">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z</a:t>
            </a:r>
          </a:p>
        </p:txBody>
      </p:sp>
      <p:sp>
        <p:nvSpPr>
          <p:cNvPr id="49168" name="Oval 17"/>
          <p:cNvSpPr>
            <a:spLocks noChangeArrowheads="1"/>
          </p:cNvSpPr>
          <p:nvPr/>
        </p:nvSpPr>
        <p:spPr bwMode="auto">
          <a:xfrm>
            <a:off x="7543800" y="4659313"/>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y</a:t>
            </a:r>
          </a:p>
        </p:txBody>
      </p:sp>
      <p:sp>
        <p:nvSpPr>
          <p:cNvPr id="49169" name="Oval 18"/>
          <p:cNvSpPr>
            <a:spLocks noChangeArrowheads="1"/>
          </p:cNvSpPr>
          <p:nvPr/>
        </p:nvSpPr>
        <p:spPr bwMode="auto">
          <a:xfrm>
            <a:off x="7543800" y="3592513"/>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x</a:t>
            </a:r>
          </a:p>
        </p:txBody>
      </p:sp>
      <p:sp>
        <p:nvSpPr>
          <p:cNvPr id="49170" name="Oval 19"/>
          <p:cNvSpPr>
            <a:spLocks noChangeArrowheads="1"/>
          </p:cNvSpPr>
          <p:nvPr/>
        </p:nvSpPr>
        <p:spPr bwMode="auto">
          <a:xfrm>
            <a:off x="7696200" y="3592513"/>
            <a:ext cx="457200" cy="457200"/>
          </a:xfrm>
          <a:prstGeom prst="ellipse">
            <a:avLst/>
          </a:prstGeom>
          <a:solidFill>
            <a:srgbClr val="FFC533">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z</a:t>
            </a:r>
          </a:p>
        </p:txBody>
      </p:sp>
      <p:sp>
        <p:nvSpPr>
          <p:cNvPr id="49171" name="Line 20"/>
          <p:cNvSpPr>
            <a:spLocks noChangeShapeType="1"/>
          </p:cNvSpPr>
          <p:nvPr/>
        </p:nvSpPr>
        <p:spPr bwMode="auto">
          <a:xfrm>
            <a:off x="2057400" y="3287713"/>
            <a:ext cx="0" cy="2057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9172" name="Line 21"/>
          <p:cNvSpPr>
            <a:spLocks noChangeShapeType="1"/>
          </p:cNvSpPr>
          <p:nvPr/>
        </p:nvSpPr>
        <p:spPr bwMode="auto">
          <a:xfrm>
            <a:off x="4114800" y="3287713"/>
            <a:ext cx="0" cy="2057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9173" name="Line 22"/>
          <p:cNvSpPr>
            <a:spLocks noChangeShapeType="1"/>
          </p:cNvSpPr>
          <p:nvPr/>
        </p:nvSpPr>
        <p:spPr bwMode="auto">
          <a:xfrm>
            <a:off x="5943600" y="3287713"/>
            <a:ext cx="0" cy="2057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9174" name="Line 23"/>
          <p:cNvSpPr>
            <a:spLocks noChangeShapeType="1"/>
          </p:cNvSpPr>
          <p:nvPr/>
        </p:nvSpPr>
        <p:spPr bwMode="auto">
          <a:xfrm>
            <a:off x="7315200" y="3287713"/>
            <a:ext cx="0" cy="2057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9175" name="Line 24"/>
          <p:cNvSpPr>
            <a:spLocks noChangeShapeType="1"/>
          </p:cNvSpPr>
          <p:nvPr/>
        </p:nvSpPr>
        <p:spPr bwMode="auto">
          <a:xfrm>
            <a:off x="8610600" y="3287713"/>
            <a:ext cx="0" cy="2057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9176" name="Text Box 25"/>
          <p:cNvSpPr txBox="1">
            <a:spLocks noChangeArrowheads="1"/>
          </p:cNvSpPr>
          <p:nvPr/>
        </p:nvSpPr>
        <p:spPr bwMode="auto">
          <a:xfrm>
            <a:off x="8534400" y="48307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a:t>
            </a:r>
          </a:p>
        </p:txBody>
      </p:sp>
      <p:sp>
        <p:nvSpPr>
          <p:cNvPr id="49177" name="Rectangle 26"/>
          <p:cNvSpPr>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GB" altLang="en-US" sz="1200" b="0">
                <a:solidFill>
                  <a:schemeClr val="bg1"/>
                </a:solidFill>
              </a:rPr>
              <a:t>Randell, D., Cui, Z., Cohn, A.: A Spatial Logic based on Regions and Connection.</a:t>
            </a:r>
          </a:p>
          <a:p>
            <a:pPr algn="r" eaLnBrk="1" hangingPunct="1"/>
            <a:r>
              <a:rPr lang="en-GB" altLang="en-US" sz="1200" b="0">
                <a:solidFill>
                  <a:schemeClr val="bg1"/>
                </a:solidFill>
              </a:rPr>
              <a:t>In: Proceedings of the International Conference on Knowledge Representation and Reasoning, pp. 165–176 (1992)</a:t>
            </a:r>
            <a:endParaRPr lang="en-US" altLang="en-US" sz="1200" b="0">
              <a:solidFill>
                <a:schemeClr val="bg1"/>
              </a:solidFill>
            </a:endParaRPr>
          </a:p>
        </p:txBody>
      </p:sp>
    </p:spTree>
    <p:extLst>
      <p:ext uri="{BB962C8B-B14F-4D97-AF65-F5344CB8AC3E}">
        <p14:creationId xmlns:p14="http://schemas.microsoft.com/office/powerpoint/2010/main" val="3862062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2"/>
          <p:cNvSpPr>
            <a:spLocks noChangeArrowheads="1"/>
          </p:cNvSpPr>
          <p:nvPr/>
        </p:nvSpPr>
        <p:spPr bwMode="auto">
          <a:xfrm>
            <a:off x="5411788" y="25146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79" name="Oval 3"/>
          <p:cNvSpPr>
            <a:spLocks noChangeArrowheads="1"/>
          </p:cNvSpPr>
          <p:nvPr/>
        </p:nvSpPr>
        <p:spPr bwMode="auto">
          <a:xfrm>
            <a:off x="6478588" y="38100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0" name="Oval 4"/>
          <p:cNvSpPr>
            <a:spLocks noChangeArrowheads="1"/>
          </p:cNvSpPr>
          <p:nvPr/>
        </p:nvSpPr>
        <p:spPr bwMode="auto">
          <a:xfrm>
            <a:off x="3887788" y="35814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1" name="Oval 5"/>
          <p:cNvSpPr>
            <a:spLocks noChangeArrowheads="1"/>
          </p:cNvSpPr>
          <p:nvPr/>
        </p:nvSpPr>
        <p:spPr bwMode="auto">
          <a:xfrm>
            <a:off x="3887788" y="40386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2" name="Oval 6"/>
          <p:cNvSpPr>
            <a:spLocks noChangeArrowheads="1"/>
          </p:cNvSpPr>
          <p:nvPr/>
        </p:nvSpPr>
        <p:spPr bwMode="auto">
          <a:xfrm>
            <a:off x="5411788" y="50292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3" name="AutoShape 7"/>
          <p:cNvSpPr>
            <a:spLocks noGrp="1" noChangeArrowheads="1"/>
          </p:cNvSpPr>
          <p:nvPr>
            <p:ph type="title"/>
          </p:nvPr>
        </p:nvSpPr>
        <p:spPr/>
        <p:txBody>
          <a:bodyPr/>
          <a:lstStyle/>
          <a:p>
            <a:pPr eaLnBrk="1" hangingPunct="1"/>
            <a:r>
              <a:rPr lang="en-US" altLang="en-US" smtClean="0"/>
              <a:t>RCC8: conceptual neighborhood</a:t>
            </a:r>
          </a:p>
        </p:txBody>
      </p:sp>
      <p:sp>
        <p:nvSpPr>
          <p:cNvPr id="50184" name="Oval 8"/>
          <p:cNvSpPr>
            <a:spLocks noChangeArrowheads="1"/>
          </p:cNvSpPr>
          <p:nvPr/>
        </p:nvSpPr>
        <p:spPr bwMode="auto">
          <a:xfrm>
            <a:off x="534988" y="43434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5" name="Oval 9"/>
          <p:cNvSpPr>
            <a:spLocks noChangeArrowheads="1"/>
          </p:cNvSpPr>
          <p:nvPr/>
        </p:nvSpPr>
        <p:spPr bwMode="auto">
          <a:xfrm>
            <a:off x="534988" y="32004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6" name="Oval 10"/>
          <p:cNvSpPr>
            <a:spLocks noChangeArrowheads="1"/>
          </p:cNvSpPr>
          <p:nvPr/>
        </p:nvSpPr>
        <p:spPr bwMode="auto">
          <a:xfrm>
            <a:off x="2135188" y="41148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7" name="Oval 11"/>
          <p:cNvSpPr>
            <a:spLocks noChangeArrowheads="1"/>
          </p:cNvSpPr>
          <p:nvPr/>
        </p:nvSpPr>
        <p:spPr bwMode="auto">
          <a:xfrm>
            <a:off x="2135188" y="34290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8" name="Oval 12"/>
          <p:cNvSpPr>
            <a:spLocks noChangeArrowheads="1"/>
          </p:cNvSpPr>
          <p:nvPr/>
        </p:nvSpPr>
        <p:spPr bwMode="auto">
          <a:xfrm>
            <a:off x="6478588" y="38100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89" name="Oval 13"/>
          <p:cNvSpPr>
            <a:spLocks noChangeArrowheads="1"/>
          </p:cNvSpPr>
          <p:nvPr/>
        </p:nvSpPr>
        <p:spPr bwMode="auto">
          <a:xfrm>
            <a:off x="5411788" y="2667000"/>
            <a:ext cx="381000" cy="304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0" name="Oval 14"/>
          <p:cNvSpPr>
            <a:spLocks noChangeArrowheads="1"/>
          </p:cNvSpPr>
          <p:nvPr/>
        </p:nvSpPr>
        <p:spPr bwMode="auto">
          <a:xfrm>
            <a:off x="5411788" y="5181600"/>
            <a:ext cx="381000" cy="304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1" name="Oval 15"/>
          <p:cNvSpPr>
            <a:spLocks noChangeArrowheads="1"/>
          </p:cNvSpPr>
          <p:nvPr/>
        </p:nvSpPr>
        <p:spPr bwMode="auto">
          <a:xfrm>
            <a:off x="7545388" y="25146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2" name="Oval 16"/>
          <p:cNvSpPr>
            <a:spLocks noChangeArrowheads="1"/>
          </p:cNvSpPr>
          <p:nvPr/>
        </p:nvSpPr>
        <p:spPr bwMode="auto">
          <a:xfrm>
            <a:off x="7545388" y="5029200"/>
            <a:ext cx="914400" cy="685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3" name="Oval 17"/>
          <p:cNvSpPr>
            <a:spLocks noChangeArrowheads="1"/>
          </p:cNvSpPr>
          <p:nvPr/>
        </p:nvSpPr>
        <p:spPr bwMode="auto">
          <a:xfrm>
            <a:off x="7773988" y="2743200"/>
            <a:ext cx="381000" cy="304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4" name="Oval 18"/>
          <p:cNvSpPr>
            <a:spLocks noChangeArrowheads="1"/>
          </p:cNvSpPr>
          <p:nvPr/>
        </p:nvSpPr>
        <p:spPr bwMode="auto">
          <a:xfrm>
            <a:off x="7773988" y="5257800"/>
            <a:ext cx="381000" cy="304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5" name="Line 19"/>
          <p:cNvSpPr>
            <a:spLocks noChangeShapeType="1"/>
          </p:cNvSpPr>
          <p:nvPr/>
        </p:nvSpPr>
        <p:spPr bwMode="auto">
          <a:xfrm>
            <a:off x="1449388" y="4114800"/>
            <a:ext cx="609600" cy="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196" name="Line 20"/>
          <p:cNvSpPr>
            <a:spLocks noChangeShapeType="1"/>
          </p:cNvSpPr>
          <p:nvPr/>
        </p:nvSpPr>
        <p:spPr bwMode="auto">
          <a:xfrm>
            <a:off x="3125788" y="4114800"/>
            <a:ext cx="609600" cy="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197" name="Line 21"/>
          <p:cNvSpPr>
            <a:spLocks noChangeShapeType="1"/>
          </p:cNvSpPr>
          <p:nvPr/>
        </p:nvSpPr>
        <p:spPr bwMode="auto">
          <a:xfrm>
            <a:off x="5030788" y="4114800"/>
            <a:ext cx="1295400" cy="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198" name="Line 22"/>
          <p:cNvSpPr>
            <a:spLocks noChangeShapeType="1"/>
          </p:cNvSpPr>
          <p:nvPr/>
        </p:nvSpPr>
        <p:spPr bwMode="auto">
          <a:xfrm flipV="1">
            <a:off x="4802188" y="3124200"/>
            <a:ext cx="609600" cy="45720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199" name="Line 23"/>
          <p:cNvSpPr>
            <a:spLocks noChangeShapeType="1"/>
          </p:cNvSpPr>
          <p:nvPr/>
        </p:nvSpPr>
        <p:spPr bwMode="auto">
          <a:xfrm flipV="1">
            <a:off x="7316788" y="3276600"/>
            <a:ext cx="457200" cy="53340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200" name="Line 24"/>
          <p:cNvSpPr>
            <a:spLocks noChangeShapeType="1"/>
          </p:cNvSpPr>
          <p:nvPr/>
        </p:nvSpPr>
        <p:spPr bwMode="auto">
          <a:xfrm flipV="1">
            <a:off x="6249988" y="4495800"/>
            <a:ext cx="457200" cy="53340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201" name="Line 25"/>
          <p:cNvSpPr>
            <a:spLocks noChangeShapeType="1"/>
          </p:cNvSpPr>
          <p:nvPr/>
        </p:nvSpPr>
        <p:spPr bwMode="auto">
          <a:xfrm flipH="1" flipV="1">
            <a:off x="7164388" y="4495800"/>
            <a:ext cx="457200" cy="53340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202" name="Line 26"/>
          <p:cNvSpPr>
            <a:spLocks noChangeShapeType="1"/>
          </p:cNvSpPr>
          <p:nvPr/>
        </p:nvSpPr>
        <p:spPr bwMode="auto">
          <a:xfrm flipH="1" flipV="1">
            <a:off x="6173788" y="3276600"/>
            <a:ext cx="457200" cy="53340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203" name="Line 27"/>
          <p:cNvSpPr>
            <a:spLocks noChangeShapeType="1"/>
          </p:cNvSpPr>
          <p:nvPr/>
        </p:nvSpPr>
        <p:spPr bwMode="auto">
          <a:xfrm>
            <a:off x="6478588" y="2819400"/>
            <a:ext cx="990600" cy="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204" name="Line 28"/>
          <p:cNvSpPr>
            <a:spLocks noChangeShapeType="1"/>
          </p:cNvSpPr>
          <p:nvPr/>
        </p:nvSpPr>
        <p:spPr bwMode="auto">
          <a:xfrm>
            <a:off x="6478588" y="5410200"/>
            <a:ext cx="990600" cy="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205" name="Text Box 29"/>
          <p:cNvSpPr txBox="1">
            <a:spLocks noChangeArrowheads="1"/>
          </p:cNvSpPr>
          <p:nvPr/>
        </p:nvSpPr>
        <p:spPr bwMode="auto">
          <a:xfrm>
            <a:off x="611188" y="53721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DC</a:t>
            </a:r>
          </a:p>
        </p:txBody>
      </p:sp>
      <p:sp>
        <p:nvSpPr>
          <p:cNvPr id="50206" name="Text Box 30"/>
          <p:cNvSpPr txBox="1">
            <a:spLocks noChangeArrowheads="1"/>
          </p:cNvSpPr>
          <p:nvPr/>
        </p:nvSpPr>
        <p:spPr bwMode="auto">
          <a:xfrm>
            <a:off x="2295525" y="53721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EC</a:t>
            </a:r>
          </a:p>
        </p:txBody>
      </p:sp>
      <p:sp>
        <p:nvSpPr>
          <p:cNvPr id="50207" name="Text Box 31"/>
          <p:cNvSpPr txBox="1">
            <a:spLocks noChangeArrowheads="1"/>
          </p:cNvSpPr>
          <p:nvPr/>
        </p:nvSpPr>
        <p:spPr bwMode="auto">
          <a:xfrm>
            <a:off x="3973513" y="5372100"/>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PO</a:t>
            </a:r>
          </a:p>
        </p:txBody>
      </p:sp>
      <p:sp>
        <p:nvSpPr>
          <p:cNvPr id="50208" name="Text Box 32"/>
          <p:cNvSpPr txBox="1">
            <a:spLocks noChangeArrowheads="1"/>
          </p:cNvSpPr>
          <p:nvPr/>
        </p:nvSpPr>
        <p:spPr bwMode="auto">
          <a:xfrm>
            <a:off x="7546975" y="3962400"/>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EQ</a:t>
            </a:r>
          </a:p>
        </p:txBody>
      </p:sp>
      <p:sp>
        <p:nvSpPr>
          <p:cNvPr id="50209" name="Text Box 33"/>
          <p:cNvSpPr txBox="1">
            <a:spLocks noChangeArrowheads="1"/>
          </p:cNvSpPr>
          <p:nvPr/>
        </p:nvSpPr>
        <p:spPr bwMode="auto">
          <a:xfrm>
            <a:off x="5499100" y="19050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TPP</a:t>
            </a:r>
          </a:p>
        </p:txBody>
      </p:sp>
      <p:sp>
        <p:nvSpPr>
          <p:cNvPr id="50210" name="Text Box 34"/>
          <p:cNvSpPr txBox="1">
            <a:spLocks noChangeArrowheads="1"/>
          </p:cNvSpPr>
          <p:nvPr/>
        </p:nvSpPr>
        <p:spPr bwMode="auto">
          <a:xfrm>
            <a:off x="5429250" y="58674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TPPI</a:t>
            </a:r>
          </a:p>
        </p:txBody>
      </p:sp>
      <p:sp>
        <p:nvSpPr>
          <p:cNvPr id="50211" name="Text Box 35"/>
          <p:cNvSpPr txBox="1">
            <a:spLocks noChangeArrowheads="1"/>
          </p:cNvSpPr>
          <p:nvPr/>
        </p:nvSpPr>
        <p:spPr bwMode="auto">
          <a:xfrm>
            <a:off x="7512050" y="58674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NTPPI</a:t>
            </a:r>
          </a:p>
        </p:txBody>
      </p:sp>
      <p:sp>
        <p:nvSpPr>
          <p:cNvPr id="50212" name="Text Box 36"/>
          <p:cNvSpPr txBox="1">
            <a:spLocks noChangeArrowheads="1"/>
          </p:cNvSpPr>
          <p:nvPr/>
        </p:nvSpPr>
        <p:spPr bwMode="auto">
          <a:xfrm>
            <a:off x="7527925" y="1905000"/>
            <a:ext cx="97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NTPP</a:t>
            </a:r>
          </a:p>
        </p:txBody>
      </p:sp>
      <p:sp>
        <p:nvSpPr>
          <p:cNvPr id="50213" name="Line 37"/>
          <p:cNvSpPr>
            <a:spLocks noChangeShapeType="1"/>
          </p:cNvSpPr>
          <p:nvPr/>
        </p:nvSpPr>
        <p:spPr bwMode="auto">
          <a:xfrm>
            <a:off x="4725988" y="4724400"/>
            <a:ext cx="609600" cy="45720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0214" name="Rectangle 38"/>
          <p:cNvSpPr>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GB" altLang="en-US" sz="1200" b="0">
                <a:solidFill>
                  <a:schemeClr val="bg1"/>
                </a:solidFill>
              </a:rPr>
              <a:t>Randell, D., Cui, Z., Cohn, A.: A Spatial Logic based on Regions and Connection.</a:t>
            </a:r>
          </a:p>
          <a:p>
            <a:pPr algn="r" eaLnBrk="1" hangingPunct="1"/>
            <a:r>
              <a:rPr lang="en-GB" altLang="en-US" sz="1200" b="0">
                <a:solidFill>
                  <a:schemeClr val="bg1"/>
                </a:solidFill>
              </a:rPr>
              <a:t>In: Proceedings of the International Conference on Knowledge Representation and Reasoning, pp. 165–176 (1992)</a:t>
            </a:r>
            <a:endParaRPr lang="en-US" altLang="en-US" sz="1200" b="0">
              <a:solidFill>
                <a:schemeClr val="bg1"/>
              </a:solidFill>
            </a:endParaRPr>
          </a:p>
        </p:txBody>
      </p:sp>
      <p:sp>
        <p:nvSpPr>
          <p:cNvPr id="50215" name="Text Box 39"/>
          <p:cNvSpPr txBox="1">
            <a:spLocks noChangeArrowheads="1"/>
          </p:cNvSpPr>
          <p:nvPr/>
        </p:nvSpPr>
        <p:spPr bwMode="auto">
          <a:xfrm>
            <a:off x="304800" y="1981200"/>
            <a:ext cx="472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If rel</a:t>
            </a:r>
            <a:r>
              <a:rPr lang="en-US" altLang="en-US" baseline="-25000">
                <a:solidFill>
                  <a:schemeClr val="bg1"/>
                </a:solidFill>
              </a:rPr>
              <a:t>1</a:t>
            </a:r>
            <a:r>
              <a:rPr lang="en-US" altLang="en-US">
                <a:solidFill>
                  <a:schemeClr val="bg1"/>
                </a:solidFill>
              </a:rPr>
              <a:t> at t</a:t>
            </a:r>
            <a:r>
              <a:rPr lang="en-US" altLang="en-US" baseline="-25000">
                <a:solidFill>
                  <a:schemeClr val="bg1"/>
                </a:solidFill>
              </a:rPr>
              <a:t>1</a:t>
            </a:r>
            <a:r>
              <a:rPr lang="en-US" altLang="en-US">
                <a:solidFill>
                  <a:schemeClr val="bg1"/>
                </a:solidFill>
              </a:rPr>
              <a:t>, what possible relations at t</a:t>
            </a:r>
            <a:r>
              <a:rPr lang="en-US" altLang="en-US" baseline="-25000">
                <a:solidFill>
                  <a:schemeClr val="bg1"/>
                </a:solidFill>
              </a:rPr>
              <a:t>2</a:t>
            </a:r>
            <a:r>
              <a:rPr lang="en-US" altLang="en-US">
                <a:solidFill>
                  <a:schemeClr val="bg1"/>
                </a:solidFill>
              </a:rPr>
              <a:t>  ?</a:t>
            </a:r>
          </a:p>
        </p:txBody>
      </p:sp>
    </p:spTree>
    <p:extLst>
      <p:ext uri="{BB962C8B-B14F-4D97-AF65-F5344CB8AC3E}">
        <p14:creationId xmlns:p14="http://schemas.microsoft.com/office/powerpoint/2010/main" val="242379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en-US" altLang="en-US" smtClean="0"/>
              <a:t>Basic ‘</a:t>
            </a:r>
            <a:r>
              <a:rPr lang="en-US" altLang="en-US" i="1" smtClean="0"/>
              <a:t>Motion Classes</a:t>
            </a:r>
            <a:r>
              <a:rPr lang="en-US" altLang="en-US" smtClean="0"/>
              <a:t>’</a:t>
            </a:r>
          </a:p>
        </p:txBody>
      </p:sp>
      <p:grpSp>
        <p:nvGrpSpPr>
          <p:cNvPr id="51203" name="Group 1561"/>
          <p:cNvGrpSpPr>
            <a:grpSpLocks/>
          </p:cNvGrpSpPr>
          <p:nvPr/>
        </p:nvGrpSpPr>
        <p:grpSpPr bwMode="auto">
          <a:xfrm>
            <a:off x="152400" y="1981200"/>
            <a:ext cx="8783638" cy="4343400"/>
            <a:chOff x="96" y="1248"/>
            <a:chExt cx="5533" cy="3003"/>
          </a:xfrm>
        </p:grpSpPr>
        <p:sp>
          <p:nvSpPr>
            <p:cNvPr id="51205" name="Rectangle 96"/>
            <p:cNvSpPr>
              <a:spLocks noChangeArrowheads="1"/>
            </p:cNvSpPr>
            <p:nvPr/>
          </p:nvSpPr>
          <p:spPr bwMode="auto">
            <a:xfrm>
              <a:off x="540" y="3953"/>
              <a:ext cx="528" cy="29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20000"/>
                </a:spcBef>
              </a:pPr>
              <a:r>
                <a:rPr lang="en-US" altLang="en-US" sz="1800" b="0">
                  <a:solidFill>
                    <a:srgbClr val="EBE6FC"/>
                  </a:solidFill>
                </a:rPr>
                <a:t>NTPPI</a:t>
              </a:r>
            </a:p>
          </p:txBody>
        </p:sp>
        <p:sp>
          <p:nvSpPr>
            <p:cNvPr id="51206" name="Rectangle 93"/>
            <p:cNvSpPr>
              <a:spLocks noChangeArrowheads="1"/>
            </p:cNvSpPr>
            <p:nvPr/>
          </p:nvSpPr>
          <p:spPr bwMode="auto">
            <a:xfrm>
              <a:off x="4514" y="3656"/>
              <a:ext cx="1114" cy="595"/>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endParaRPr lang="en-US" altLang="en-US" sz="1400" b="0">
                <a:solidFill>
                  <a:srgbClr val="EBE6FC"/>
                </a:solidFill>
              </a:endParaRPr>
            </a:p>
            <a:p>
              <a:pPr algn="l" eaLnBrk="1" hangingPunct="1">
                <a:spcBef>
                  <a:spcPct val="20000"/>
                </a:spcBef>
              </a:pPr>
              <a:r>
                <a:rPr lang="en-US" altLang="en-US" sz="1400" b="0">
                  <a:solidFill>
                    <a:srgbClr val="EBE6FC"/>
                  </a:solidFill>
                </a:rPr>
                <a:t>            Internal</a:t>
              </a:r>
            </a:p>
          </p:txBody>
        </p:sp>
        <p:sp>
          <p:nvSpPr>
            <p:cNvPr id="51207" name="Rectangle 92"/>
            <p:cNvSpPr>
              <a:spLocks noChangeArrowheads="1"/>
            </p:cNvSpPr>
            <p:nvPr/>
          </p:nvSpPr>
          <p:spPr bwMode="auto">
            <a:xfrm>
              <a:off x="3958" y="3656"/>
              <a:ext cx="556" cy="59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endParaRPr lang="en-US" altLang="en-US" sz="1400" b="0">
                <a:solidFill>
                  <a:srgbClr val="EBE6FC"/>
                </a:solidFill>
              </a:endParaRPr>
            </a:p>
          </p:txBody>
        </p:sp>
        <p:sp>
          <p:nvSpPr>
            <p:cNvPr id="51208" name="Rectangle 90"/>
            <p:cNvSpPr>
              <a:spLocks noChangeArrowheads="1"/>
            </p:cNvSpPr>
            <p:nvPr/>
          </p:nvSpPr>
          <p:spPr bwMode="auto">
            <a:xfrm>
              <a:off x="2844" y="3358"/>
              <a:ext cx="1114" cy="89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endParaRPr lang="en-US" altLang="en-US" sz="1400" b="0">
                <a:solidFill>
                  <a:srgbClr val="EBE6FC"/>
                </a:solidFill>
              </a:endParaRPr>
            </a:p>
            <a:p>
              <a:pPr algn="l" eaLnBrk="1" hangingPunct="1">
                <a:spcBef>
                  <a:spcPct val="20000"/>
                </a:spcBef>
              </a:pPr>
              <a:endParaRPr lang="en-US" altLang="en-US" sz="1400" b="0">
                <a:solidFill>
                  <a:srgbClr val="EBE6FC"/>
                </a:solidFill>
              </a:endParaRPr>
            </a:p>
            <a:p>
              <a:pPr algn="l" eaLnBrk="1" hangingPunct="1">
                <a:spcBef>
                  <a:spcPct val="20000"/>
                </a:spcBef>
              </a:pPr>
              <a:endParaRPr lang="en-US" altLang="en-US" sz="1400" b="0">
                <a:solidFill>
                  <a:srgbClr val="EBE6FC"/>
                </a:solidFill>
              </a:endParaRPr>
            </a:p>
            <a:p>
              <a:pPr algn="l" eaLnBrk="1" hangingPunct="1">
                <a:spcBef>
                  <a:spcPct val="20000"/>
                </a:spcBef>
              </a:pPr>
              <a:r>
                <a:rPr lang="en-US" altLang="en-US" sz="1400" b="0"/>
                <a:t>                      Shrink</a:t>
              </a:r>
            </a:p>
          </p:txBody>
        </p:sp>
        <p:sp>
          <p:nvSpPr>
            <p:cNvPr id="51209" name="Rectangle 86"/>
            <p:cNvSpPr>
              <a:spLocks noChangeArrowheads="1"/>
            </p:cNvSpPr>
            <p:nvPr/>
          </p:nvSpPr>
          <p:spPr bwMode="auto">
            <a:xfrm>
              <a:off x="540" y="3656"/>
              <a:ext cx="528"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20000"/>
                </a:spcBef>
              </a:pPr>
              <a:r>
                <a:rPr lang="en-US" altLang="en-US" sz="1800" b="0">
                  <a:solidFill>
                    <a:srgbClr val="EBE6FC"/>
                  </a:solidFill>
                </a:rPr>
                <a:t>TPPI</a:t>
              </a:r>
            </a:p>
          </p:txBody>
        </p:sp>
        <p:sp>
          <p:nvSpPr>
            <p:cNvPr id="51210" name="Rectangle 82"/>
            <p:cNvSpPr>
              <a:spLocks noChangeArrowheads="1"/>
            </p:cNvSpPr>
            <p:nvPr/>
          </p:nvSpPr>
          <p:spPr bwMode="auto">
            <a:xfrm>
              <a:off x="3958" y="3358"/>
              <a:ext cx="556" cy="29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r>
                <a:rPr lang="en-US" altLang="en-US" sz="1400" b="0">
                  <a:solidFill>
                    <a:srgbClr val="EBE6FC"/>
                  </a:solidFill>
                </a:rPr>
                <a:t>Internal</a:t>
              </a:r>
            </a:p>
          </p:txBody>
        </p:sp>
        <p:sp>
          <p:nvSpPr>
            <p:cNvPr id="51211" name="Rectangle 78"/>
            <p:cNvSpPr>
              <a:spLocks noChangeArrowheads="1"/>
            </p:cNvSpPr>
            <p:nvPr/>
          </p:nvSpPr>
          <p:spPr bwMode="auto">
            <a:xfrm>
              <a:off x="1068" y="2438"/>
              <a:ext cx="1219" cy="18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endParaRPr lang="en-US" altLang="en-US" sz="1400" b="0">
                <a:solidFill>
                  <a:srgbClr val="EBE6FC"/>
                </a:solidFill>
              </a:endParaRPr>
            </a:p>
            <a:p>
              <a:pPr algn="l" eaLnBrk="1" hangingPunct="1">
                <a:spcBef>
                  <a:spcPct val="20000"/>
                </a:spcBef>
              </a:pPr>
              <a:endParaRPr lang="en-US" altLang="en-US" sz="1400" b="0">
                <a:solidFill>
                  <a:srgbClr val="EBE6FC"/>
                </a:solidFill>
              </a:endParaRPr>
            </a:p>
            <a:p>
              <a:pPr algn="l" eaLnBrk="1" hangingPunct="1">
                <a:spcBef>
                  <a:spcPct val="20000"/>
                </a:spcBef>
              </a:pPr>
              <a:endParaRPr lang="en-US" altLang="en-US" sz="1400" b="0">
                <a:solidFill>
                  <a:srgbClr val="EBE6FC"/>
                </a:solidFill>
              </a:endParaRPr>
            </a:p>
            <a:p>
              <a:pPr algn="l" eaLnBrk="1" hangingPunct="1">
                <a:spcBef>
                  <a:spcPct val="20000"/>
                </a:spcBef>
              </a:pPr>
              <a:endParaRPr lang="en-US" altLang="en-US" sz="1400" b="0">
                <a:solidFill>
                  <a:srgbClr val="EBE6FC"/>
                </a:solidFill>
              </a:endParaRPr>
            </a:p>
            <a:p>
              <a:pPr algn="l" eaLnBrk="1" hangingPunct="1">
                <a:spcBef>
                  <a:spcPct val="20000"/>
                </a:spcBef>
              </a:pPr>
              <a:endParaRPr lang="en-US" altLang="en-US" sz="1400" b="0">
                <a:solidFill>
                  <a:srgbClr val="EBE6FC"/>
                </a:solidFill>
              </a:endParaRPr>
            </a:p>
            <a:p>
              <a:pPr algn="l" eaLnBrk="1" hangingPunct="1">
                <a:spcBef>
                  <a:spcPct val="20000"/>
                </a:spcBef>
              </a:pPr>
              <a:endParaRPr lang="en-US" altLang="en-US" sz="1400" b="0">
                <a:solidFill>
                  <a:srgbClr val="EBE6FC"/>
                </a:solidFill>
              </a:endParaRPr>
            </a:p>
            <a:p>
              <a:pPr algn="l" eaLnBrk="1" hangingPunct="1">
                <a:spcBef>
                  <a:spcPct val="20000"/>
                </a:spcBef>
              </a:pPr>
              <a:r>
                <a:rPr lang="en-US" altLang="en-US" sz="1400" b="0">
                  <a:solidFill>
                    <a:srgbClr val="EBE6FC"/>
                  </a:solidFill>
                </a:rPr>
                <a:t>                       </a:t>
              </a:r>
              <a:r>
                <a:rPr lang="en-US" altLang="en-US" sz="1400" b="0"/>
                <a:t>Leave</a:t>
              </a:r>
            </a:p>
          </p:txBody>
        </p:sp>
        <p:sp>
          <p:nvSpPr>
            <p:cNvPr id="51212" name="Rectangle 76"/>
            <p:cNvSpPr>
              <a:spLocks noChangeArrowheads="1"/>
            </p:cNvSpPr>
            <p:nvPr/>
          </p:nvSpPr>
          <p:spPr bwMode="auto">
            <a:xfrm>
              <a:off x="540" y="3358"/>
              <a:ext cx="528" cy="29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20000"/>
                </a:spcBef>
              </a:pPr>
              <a:r>
                <a:rPr lang="en-US" altLang="en-US" sz="1800" b="0">
                  <a:solidFill>
                    <a:srgbClr val="EBE6FC"/>
                  </a:solidFill>
                </a:rPr>
                <a:t>EQ</a:t>
              </a:r>
            </a:p>
          </p:txBody>
        </p:sp>
        <p:sp>
          <p:nvSpPr>
            <p:cNvPr id="51213" name="Rectangle 66"/>
            <p:cNvSpPr>
              <a:spLocks noChangeArrowheads="1"/>
            </p:cNvSpPr>
            <p:nvPr/>
          </p:nvSpPr>
          <p:spPr bwMode="auto">
            <a:xfrm>
              <a:off x="540" y="3061"/>
              <a:ext cx="528"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20000"/>
                </a:spcBef>
              </a:pPr>
              <a:r>
                <a:rPr lang="en-US" altLang="en-US" sz="1800" b="0">
                  <a:solidFill>
                    <a:srgbClr val="EBE6FC"/>
                  </a:solidFill>
                </a:rPr>
                <a:t>NTPP</a:t>
              </a:r>
            </a:p>
          </p:txBody>
        </p:sp>
        <p:sp>
          <p:nvSpPr>
            <p:cNvPr id="51214" name="Rectangle 63"/>
            <p:cNvSpPr>
              <a:spLocks noChangeArrowheads="1"/>
            </p:cNvSpPr>
            <p:nvPr/>
          </p:nvSpPr>
          <p:spPr bwMode="auto">
            <a:xfrm>
              <a:off x="4514" y="2763"/>
              <a:ext cx="1114" cy="89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endParaRPr lang="en-US" altLang="en-US" sz="1400" b="0">
                <a:solidFill>
                  <a:srgbClr val="EBE6FC"/>
                </a:solidFill>
              </a:endParaRPr>
            </a:p>
            <a:p>
              <a:pPr algn="l" eaLnBrk="1" hangingPunct="1">
                <a:spcBef>
                  <a:spcPct val="20000"/>
                </a:spcBef>
              </a:pPr>
              <a:r>
                <a:rPr lang="en-US" altLang="en-US" sz="1400" b="0">
                  <a:solidFill>
                    <a:srgbClr val="EBE6FC"/>
                  </a:solidFill>
                </a:rPr>
                <a:t>Expand</a:t>
              </a:r>
            </a:p>
          </p:txBody>
        </p:sp>
        <p:sp>
          <p:nvSpPr>
            <p:cNvPr id="51215" name="Rectangle 62"/>
            <p:cNvSpPr>
              <a:spLocks noChangeArrowheads="1"/>
            </p:cNvSpPr>
            <p:nvPr/>
          </p:nvSpPr>
          <p:spPr bwMode="auto">
            <a:xfrm>
              <a:off x="3958" y="2763"/>
              <a:ext cx="556" cy="59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endParaRPr lang="en-US" altLang="en-US" sz="1400" b="0">
                <a:solidFill>
                  <a:srgbClr val="EBE6FC"/>
                </a:solidFill>
              </a:endParaRPr>
            </a:p>
          </p:txBody>
        </p:sp>
        <p:sp>
          <p:nvSpPr>
            <p:cNvPr id="51216" name="Rectangle 60"/>
            <p:cNvSpPr>
              <a:spLocks noChangeArrowheads="1"/>
            </p:cNvSpPr>
            <p:nvPr/>
          </p:nvSpPr>
          <p:spPr bwMode="auto">
            <a:xfrm>
              <a:off x="2844" y="2763"/>
              <a:ext cx="1114" cy="595"/>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endParaRPr lang="en-US" altLang="en-US" sz="1400" b="0">
                <a:solidFill>
                  <a:srgbClr val="EBE6FC"/>
                </a:solidFill>
              </a:endParaRPr>
            </a:p>
            <a:p>
              <a:pPr algn="l" eaLnBrk="1" hangingPunct="1">
                <a:spcBef>
                  <a:spcPct val="20000"/>
                </a:spcBef>
              </a:pPr>
              <a:r>
                <a:rPr lang="en-US" altLang="en-US" sz="1400" b="0">
                  <a:solidFill>
                    <a:srgbClr val="EBE6FC"/>
                  </a:solidFill>
                </a:rPr>
                <a:t>            Internal</a:t>
              </a:r>
            </a:p>
          </p:txBody>
        </p:sp>
        <p:sp>
          <p:nvSpPr>
            <p:cNvPr id="51217" name="Rectangle 59"/>
            <p:cNvSpPr>
              <a:spLocks noChangeArrowheads="1"/>
            </p:cNvSpPr>
            <p:nvPr/>
          </p:nvSpPr>
          <p:spPr bwMode="auto">
            <a:xfrm>
              <a:off x="2287" y="2763"/>
              <a:ext cx="557" cy="1488"/>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endParaRPr lang="en-US" altLang="en-US" sz="1400" b="0">
                <a:solidFill>
                  <a:srgbClr val="EBE6FC"/>
                </a:solidFill>
              </a:endParaRPr>
            </a:p>
          </p:txBody>
        </p:sp>
        <p:sp>
          <p:nvSpPr>
            <p:cNvPr id="51218" name="Rectangle 56"/>
            <p:cNvSpPr>
              <a:spLocks noChangeArrowheads="1"/>
            </p:cNvSpPr>
            <p:nvPr/>
          </p:nvSpPr>
          <p:spPr bwMode="auto">
            <a:xfrm>
              <a:off x="540" y="2763"/>
              <a:ext cx="528" cy="29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20000"/>
                </a:spcBef>
              </a:pPr>
              <a:r>
                <a:rPr lang="en-US" altLang="en-US" sz="1800" b="0">
                  <a:solidFill>
                    <a:srgbClr val="EBE6FC"/>
                  </a:solidFill>
                </a:rPr>
                <a:t>TPP</a:t>
              </a:r>
            </a:p>
          </p:txBody>
        </p:sp>
        <p:sp>
          <p:nvSpPr>
            <p:cNvPr id="51219" name="Rectangle 55"/>
            <p:cNvSpPr>
              <a:spLocks noChangeArrowheads="1"/>
            </p:cNvSpPr>
            <p:nvPr/>
          </p:nvSpPr>
          <p:spPr bwMode="auto">
            <a:xfrm>
              <a:off x="96" y="1843"/>
              <a:ext cx="444" cy="240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20000"/>
                </a:spcBef>
              </a:pPr>
              <a:endParaRPr lang="en-US" altLang="en-US" sz="1800" b="0">
                <a:solidFill>
                  <a:srgbClr val="EBE6FC"/>
                </a:solidFill>
              </a:endParaRPr>
            </a:p>
            <a:p>
              <a:pPr algn="r" eaLnBrk="1" hangingPunct="1">
                <a:spcBef>
                  <a:spcPct val="20000"/>
                </a:spcBef>
              </a:pPr>
              <a:endParaRPr lang="en-US" altLang="en-US" sz="1800" b="0">
                <a:solidFill>
                  <a:srgbClr val="EBE6FC"/>
                </a:solidFill>
              </a:endParaRPr>
            </a:p>
            <a:p>
              <a:pPr algn="r" eaLnBrk="1" hangingPunct="1">
                <a:spcBef>
                  <a:spcPct val="20000"/>
                </a:spcBef>
              </a:pPr>
              <a:endParaRPr lang="en-US" altLang="en-US" sz="1800" b="0">
                <a:solidFill>
                  <a:srgbClr val="EBE6FC"/>
                </a:solidFill>
              </a:endParaRPr>
            </a:p>
            <a:p>
              <a:pPr algn="r" eaLnBrk="1" hangingPunct="1">
                <a:spcBef>
                  <a:spcPct val="20000"/>
                </a:spcBef>
              </a:pPr>
              <a:endParaRPr lang="en-US" altLang="en-US" sz="1800" b="0">
                <a:solidFill>
                  <a:srgbClr val="EBE6FC"/>
                </a:solidFill>
              </a:endParaRPr>
            </a:p>
            <a:p>
              <a:pPr algn="r" eaLnBrk="1" hangingPunct="1">
                <a:spcBef>
                  <a:spcPct val="20000"/>
                </a:spcBef>
              </a:pPr>
              <a:endParaRPr lang="en-US" altLang="en-US" sz="1800" b="0">
                <a:solidFill>
                  <a:srgbClr val="EBE6FC"/>
                </a:solidFill>
              </a:endParaRPr>
            </a:p>
            <a:p>
              <a:pPr algn="r" eaLnBrk="1" hangingPunct="1">
                <a:spcBef>
                  <a:spcPct val="20000"/>
                </a:spcBef>
              </a:pPr>
              <a:r>
                <a:rPr lang="en-US" altLang="en-US" sz="1800" b="0">
                  <a:solidFill>
                    <a:srgbClr val="EBE6FC"/>
                  </a:solidFill>
                </a:rPr>
                <a:t>Starts</a:t>
              </a:r>
            </a:p>
          </p:txBody>
        </p:sp>
        <p:sp>
          <p:nvSpPr>
            <p:cNvPr id="51220" name="Rectangle 49"/>
            <p:cNvSpPr>
              <a:spLocks noChangeArrowheads="1"/>
            </p:cNvSpPr>
            <p:nvPr/>
          </p:nvSpPr>
          <p:spPr bwMode="auto">
            <a:xfrm>
              <a:off x="2287" y="2438"/>
              <a:ext cx="557" cy="325"/>
            </a:xfrm>
            <a:prstGeom prst="rect">
              <a:avLst/>
            </a:prstGeom>
            <a:gradFill rotWithShape="1">
              <a:gsLst>
                <a:gs pos="0">
                  <a:srgbClr val="FF9933"/>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r>
                <a:rPr lang="en-US" altLang="en-US" sz="1400" b="0"/>
                <a:t>Leave or Reach</a:t>
              </a:r>
            </a:p>
          </p:txBody>
        </p:sp>
        <p:sp>
          <p:nvSpPr>
            <p:cNvPr id="51221" name="Rectangle 46"/>
            <p:cNvSpPr>
              <a:spLocks noChangeArrowheads="1"/>
            </p:cNvSpPr>
            <p:nvPr/>
          </p:nvSpPr>
          <p:spPr bwMode="auto">
            <a:xfrm>
              <a:off x="540" y="2438"/>
              <a:ext cx="528" cy="325"/>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20000"/>
                </a:spcBef>
              </a:pPr>
              <a:r>
                <a:rPr lang="en-US" altLang="en-US" sz="1800" b="0">
                  <a:solidFill>
                    <a:srgbClr val="EBE6FC"/>
                  </a:solidFill>
                </a:rPr>
                <a:t>PO</a:t>
              </a:r>
            </a:p>
          </p:txBody>
        </p:sp>
        <p:sp>
          <p:nvSpPr>
            <p:cNvPr id="51222" name="Rectangle 38"/>
            <p:cNvSpPr>
              <a:spLocks noChangeArrowheads="1"/>
            </p:cNvSpPr>
            <p:nvPr/>
          </p:nvSpPr>
          <p:spPr bwMode="auto">
            <a:xfrm>
              <a:off x="1692" y="2141"/>
              <a:ext cx="595" cy="29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r>
                <a:rPr lang="en-US" altLang="en-US" sz="1400" b="0"/>
                <a:t>Peripheral</a:t>
              </a:r>
            </a:p>
          </p:txBody>
        </p:sp>
        <p:sp>
          <p:nvSpPr>
            <p:cNvPr id="51223" name="Rectangle 37"/>
            <p:cNvSpPr>
              <a:spLocks noChangeArrowheads="1"/>
            </p:cNvSpPr>
            <p:nvPr/>
          </p:nvSpPr>
          <p:spPr bwMode="auto">
            <a:xfrm>
              <a:off x="1068" y="2141"/>
              <a:ext cx="624" cy="297"/>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r>
                <a:rPr lang="en-US" altLang="en-US" sz="1400" b="0">
                  <a:solidFill>
                    <a:srgbClr val="EBE6FC"/>
                  </a:solidFill>
                </a:rPr>
                <a:t>     Split</a:t>
              </a:r>
            </a:p>
          </p:txBody>
        </p:sp>
        <p:sp>
          <p:nvSpPr>
            <p:cNvPr id="51224" name="Rectangle 36"/>
            <p:cNvSpPr>
              <a:spLocks noChangeArrowheads="1"/>
            </p:cNvSpPr>
            <p:nvPr/>
          </p:nvSpPr>
          <p:spPr bwMode="auto">
            <a:xfrm>
              <a:off x="540" y="2141"/>
              <a:ext cx="528"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20000"/>
                </a:spcBef>
              </a:pPr>
              <a:r>
                <a:rPr lang="en-US" altLang="en-US" sz="1800" b="0">
                  <a:solidFill>
                    <a:srgbClr val="EBE6FC"/>
                  </a:solidFill>
                </a:rPr>
                <a:t>EC</a:t>
              </a:r>
            </a:p>
          </p:txBody>
        </p:sp>
        <p:sp>
          <p:nvSpPr>
            <p:cNvPr id="51225" name="Rectangle 30"/>
            <p:cNvSpPr>
              <a:spLocks noChangeArrowheads="1"/>
            </p:cNvSpPr>
            <p:nvPr/>
          </p:nvSpPr>
          <p:spPr bwMode="auto">
            <a:xfrm>
              <a:off x="2844" y="1843"/>
              <a:ext cx="2784" cy="92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endParaRPr lang="en-US" altLang="en-US" sz="1400" b="0">
                <a:solidFill>
                  <a:srgbClr val="EBE6FC"/>
                </a:solidFill>
              </a:endParaRPr>
            </a:p>
            <a:p>
              <a:pPr algn="l" eaLnBrk="1" hangingPunct="1">
                <a:spcBef>
                  <a:spcPct val="20000"/>
                </a:spcBef>
              </a:pPr>
              <a:endParaRPr lang="en-US" altLang="en-US" sz="1400" b="0">
                <a:solidFill>
                  <a:srgbClr val="EBE6FC"/>
                </a:solidFill>
              </a:endParaRPr>
            </a:p>
            <a:p>
              <a:pPr algn="l" eaLnBrk="1" hangingPunct="1">
                <a:spcBef>
                  <a:spcPct val="20000"/>
                </a:spcBef>
              </a:pPr>
              <a:r>
                <a:rPr lang="en-US" altLang="en-US" sz="1400" b="0">
                  <a:solidFill>
                    <a:srgbClr val="EBE6FC"/>
                  </a:solidFill>
                </a:rPr>
                <a:t>                                          </a:t>
              </a:r>
              <a:r>
                <a:rPr lang="en-US" altLang="en-US" sz="1400" b="0"/>
                <a:t>Reach</a:t>
              </a:r>
            </a:p>
          </p:txBody>
        </p:sp>
        <p:sp>
          <p:nvSpPr>
            <p:cNvPr id="51226" name="Rectangle 29"/>
            <p:cNvSpPr>
              <a:spLocks noChangeArrowheads="1"/>
            </p:cNvSpPr>
            <p:nvPr/>
          </p:nvSpPr>
          <p:spPr bwMode="auto">
            <a:xfrm>
              <a:off x="2287" y="1843"/>
              <a:ext cx="557" cy="59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endParaRPr lang="en-US" altLang="en-US" sz="1400" b="0">
                <a:solidFill>
                  <a:srgbClr val="EBE6FC"/>
                </a:solidFill>
              </a:endParaRPr>
            </a:p>
          </p:txBody>
        </p:sp>
        <p:sp>
          <p:nvSpPr>
            <p:cNvPr id="51227" name="Rectangle 28"/>
            <p:cNvSpPr>
              <a:spLocks noChangeArrowheads="1"/>
            </p:cNvSpPr>
            <p:nvPr/>
          </p:nvSpPr>
          <p:spPr bwMode="auto">
            <a:xfrm>
              <a:off x="1692" y="1843"/>
              <a:ext cx="595" cy="29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r>
                <a:rPr lang="en-US" altLang="en-US" sz="1400" b="0">
                  <a:solidFill>
                    <a:schemeClr val="bg1"/>
                  </a:solidFill>
                </a:rPr>
                <a:t>      Hit</a:t>
              </a:r>
            </a:p>
          </p:txBody>
        </p:sp>
        <p:sp>
          <p:nvSpPr>
            <p:cNvPr id="51228" name="Rectangle 27"/>
            <p:cNvSpPr>
              <a:spLocks noChangeArrowheads="1"/>
            </p:cNvSpPr>
            <p:nvPr/>
          </p:nvSpPr>
          <p:spPr bwMode="auto">
            <a:xfrm>
              <a:off x="1068" y="1843"/>
              <a:ext cx="624" cy="2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spcBef>
                  <a:spcPct val="20000"/>
                </a:spcBef>
              </a:pPr>
              <a:r>
                <a:rPr lang="en-US" altLang="en-US" sz="1400" b="0"/>
                <a:t>   External</a:t>
              </a:r>
            </a:p>
          </p:txBody>
        </p:sp>
        <p:sp>
          <p:nvSpPr>
            <p:cNvPr id="51229" name="Rectangle 26"/>
            <p:cNvSpPr>
              <a:spLocks noChangeArrowheads="1"/>
            </p:cNvSpPr>
            <p:nvPr/>
          </p:nvSpPr>
          <p:spPr bwMode="auto">
            <a:xfrm>
              <a:off x="540" y="1843"/>
              <a:ext cx="528" cy="29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20000"/>
                </a:spcBef>
              </a:pPr>
              <a:r>
                <a:rPr lang="en-US" altLang="en-US" sz="1800" b="0">
                  <a:solidFill>
                    <a:srgbClr val="EBE6FC"/>
                  </a:solidFill>
                </a:rPr>
                <a:t>DC</a:t>
              </a:r>
            </a:p>
          </p:txBody>
        </p:sp>
        <p:sp>
          <p:nvSpPr>
            <p:cNvPr id="51230" name="Rectangle 24"/>
            <p:cNvSpPr>
              <a:spLocks noChangeArrowheads="1"/>
            </p:cNvSpPr>
            <p:nvPr/>
          </p:nvSpPr>
          <p:spPr bwMode="auto">
            <a:xfrm>
              <a:off x="5071" y="1546"/>
              <a:ext cx="557"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en-US" altLang="en-US" sz="1800" b="0">
                  <a:solidFill>
                    <a:srgbClr val="EBE6FC"/>
                  </a:solidFill>
                </a:rPr>
                <a:t>NTPPI</a:t>
              </a:r>
            </a:p>
          </p:txBody>
        </p:sp>
        <p:sp>
          <p:nvSpPr>
            <p:cNvPr id="51231" name="Rectangle 23"/>
            <p:cNvSpPr>
              <a:spLocks noChangeArrowheads="1"/>
            </p:cNvSpPr>
            <p:nvPr/>
          </p:nvSpPr>
          <p:spPr bwMode="auto">
            <a:xfrm>
              <a:off x="4514" y="1546"/>
              <a:ext cx="557"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en-US" altLang="en-US" sz="1800" b="0">
                  <a:solidFill>
                    <a:srgbClr val="EBE6FC"/>
                  </a:solidFill>
                </a:rPr>
                <a:t>TPPI</a:t>
              </a:r>
            </a:p>
          </p:txBody>
        </p:sp>
        <p:sp>
          <p:nvSpPr>
            <p:cNvPr id="51232" name="Rectangle 22"/>
            <p:cNvSpPr>
              <a:spLocks noChangeArrowheads="1"/>
            </p:cNvSpPr>
            <p:nvPr/>
          </p:nvSpPr>
          <p:spPr bwMode="auto">
            <a:xfrm>
              <a:off x="3958" y="1546"/>
              <a:ext cx="556"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en-US" altLang="en-US" sz="1800" b="0">
                  <a:solidFill>
                    <a:srgbClr val="EBE6FC"/>
                  </a:solidFill>
                </a:rPr>
                <a:t>EQ</a:t>
              </a:r>
            </a:p>
          </p:txBody>
        </p:sp>
        <p:sp>
          <p:nvSpPr>
            <p:cNvPr id="51233" name="Rectangle 21"/>
            <p:cNvSpPr>
              <a:spLocks noChangeArrowheads="1"/>
            </p:cNvSpPr>
            <p:nvPr/>
          </p:nvSpPr>
          <p:spPr bwMode="auto">
            <a:xfrm>
              <a:off x="3401" y="1546"/>
              <a:ext cx="557"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en-US" altLang="en-US" sz="1800" b="0">
                  <a:solidFill>
                    <a:srgbClr val="EBE6FC"/>
                  </a:solidFill>
                </a:rPr>
                <a:t>NTPP</a:t>
              </a:r>
            </a:p>
          </p:txBody>
        </p:sp>
        <p:sp>
          <p:nvSpPr>
            <p:cNvPr id="51234" name="Rectangle 20"/>
            <p:cNvSpPr>
              <a:spLocks noChangeArrowheads="1"/>
            </p:cNvSpPr>
            <p:nvPr/>
          </p:nvSpPr>
          <p:spPr bwMode="auto">
            <a:xfrm>
              <a:off x="2844" y="1546"/>
              <a:ext cx="557"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en-US" altLang="en-US" sz="1800" b="0">
                  <a:solidFill>
                    <a:srgbClr val="EBE6FC"/>
                  </a:solidFill>
                </a:rPr>
                <a:t>TPP</a:t>
              </a:r>
            </a:p>
          </p:txBody>
        </p:sp>
        <p:sp>
          <p:nvSpPr>
            <p:cNvPr id="51235" name="Rectangle 19"/>
            <p:cNvSpPr>
              <a:spLocks noChangeArrowheads="1"/>
            </p:cNvSpPr>
            <p:nvPr/>
          </p:nvSpPr>
          <p:spPr bwMode="auto">
            <a:xfrm>
              <a:off x="2287" y="1546"/>
              <a:ext cx="557"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en-US" altLang="en-US" sz="1800" b="0">
                  <a:solidFill>
                    <a:srgbClr val="EBE6FC"/>
                  </a:solidFill>
                </a:rPr>
                <a:t>PO</a:t>
              </a:r>
            </a:p>
          </p:txBody>
        </p:sp>
        <p:sp>
          <p:nvSpPr>
            <p:cNvPr id="51236" name="Rectangle 18"/>
            <p:cNvSpPr>
              <a:spLocks noChangeArrowheads="1"/>
            </p:cNvSpPr>
            <p:nvPr/>
          </p:nvSpPr>
          <p:spPr bwMode="auto">
            <a:xfrm>
              <a:off x="1692" y="1546"/>
              <a:ext cx="595"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en-US" altLang="en-US" sz="1800" b="0">
                  <a:solidFill>
                    <a:srgbClr val="EBE6FC"/>
                  </a:solidFill>
                </a:rPr>
                <a:t>EC</a:t>
              </a:r>
            </a:p>
          </p:txBody>
        </p:sp>
        <p:sp>
          <p:nvSpPr>
            <p:cNvPr id="51237" name="Rectangle 17"/>
            <p:cNvSpPr>
              <a:spLocks noChangeArrowheads="1"/>
            </p:cNvSpPr>
            <p:nvPr/>
          </p:nvSpPr>
          <p:spPr bwMode="auto">
            <a:xfrm>
              <a:off x="1068" y="1546"/>
              <a:ext cx="624" cy="29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en-US" altLang="en-US" sz="1800" b="0">
                  <a:solidFill>
                    <a:srgbClr val="EBE6FC"/>
                  </a:solidFill>
                </a:rPr>
                <a:t>DC</a:t>
              </a:r>
            </a:p>
          </p:txBody>
        </p:sp>
        <p:sp>
          <p:nvSpPr>
            <p:cNvPr id="51238" name="Rectangle 7"/>
            <p:cNvSpPr>
              <a:spLocks noChangeArrowheads="1"/>
            </p:cNvSpPr>
            <p:nvPr/>
          </p:nvSpPr>
          <p:spPr bwMode="auto">
            <a:xfrm>
              <a:off x="1068" y="1248"/>
              <a:ext cx="4560" cy="29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en-US" altLang="en-US" sz="1800" b="0">
                  <a:solidFill>
                    <a:srgbClr val="EBE6FC"/>
                  </a:solidFill>
                </a:rPr>
                <a:t>Ends</a:t>
              </a:r>
            </a:p>
          </p:txBody>
        </p:sp>
        <p:sp>
          <p:nvSpPr>
            <p:cNvPr id="51239" name="Line 126"/>
            <p:cNvSpPr>
              <a:spLocks noChangeShapeType="1"/>
            </p:cNvSpPr>
            <p:nvPr/>
          </p:nvSpPr>
          <p:spPr bwMode="auto">
            <a:xfrm>
              <a:off x="5628" y="1248"/>
              <a:ext cx="1" cy="3003"/>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0" name="Line 329"/>
            <p:cNvSpPr>
              <a:spLocks noChangeShapeType="1"/>
            </p:cNvSpPr>
            <p:nvPr/>
          </p:nvSpPr>
          <p:spPr bwMode="auto">
            <a:xfrm>
              <a:off x="1068" y="1248"/>
              <a:ext cx="1" cy="300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1" name="Line 330"/>
            <p:cNvSpPr>
              <a:spLocks noChangeShapeType="1"/>
            </p:cNvSpPr>
            <p:nvPr/>
          </p:nvSpPr>
          <p:spPr bwMode="auto">
            <a:xfrm>
              <a:off x="1068" y="1546"/>
              <a:ext cx="456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2" name="Line 333"/>
            <p:cNvSpPr>
              <a:spLocks noChangeShapeType="1"/>
            </p:cNvSpPr>
            <p:nvPr/>
          </p:nvSpPr>
          <p:spPr bwMode="auto">
            <a:xfrm>
              <a:off x="1692" y="1546"/>
              <a:ext cx="1" cy="89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3" name="Line 335"/>
            <p:cNvSpPr>
              <a:spLocks noChangeShapeType="1"/>
            </p:cNvSpPr>
            <p:nvPr/>
          </p:nvSpPr>
          <p:spPr bwMode="auto">
            <a:xfrm>
              <a:off x="2287" y="1546"/>
              <a:ext cx="1" cy="121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4" name="Line 337"/>
            <p:cNvSpPr>
              <a:spLocks noChangeShapeType="1"/>
            </p:cNvSpPr>
            <p:nvPr/>
          </p:nvSpPr>
          <p:spPr bwMode="auto">
            <a:xfrm>
              <a:off x="2844" y="1546"/>
              <a:ext cx="1" cy="29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5" name="Line 339"/>
            <p:cNvSpPr>
              <a:spLocks noChangeShapeType="1"/>
            </p:cNvSpPr>
            <p:nvPr/>
          </p:nvSpPr>
          <p:spPr bwMode="auto">
            <a:xfrm>
              <a:off x="3401" y="1546"/>
              <a:ext cx="1" cy="29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6" name="Line 341"/>
            <p:cNvSpPr>
              <a:spLocks noChangeShapeType="1"/>
            </p:cNvSpPr>
            <p:nvPr/>
          </p:nvSpPr>
          <p:spPr bwMode="auto">
            <a:xfrm>
              <a:off x="3958" y="1546"/>
              <a:ext cx="1" cy="29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7" name="Line 343"/>
            <p:cNvSpPr>
              <a:spLocks noChangeShapeType="1"/>
            </p:cNvSpPr>
            <p:nvPr/>
          </p:nvSpPr>
          <p:spPr bwMode="auto">
            <a:xfrm>
              <a:off x="4514" y="1546"/>
              <a:ext cx="1" cy="29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8" name="Line 345"/>
            <p:cNvSpPr>
              <a:spLocks noChangeShapeType="1"/>
            </p:cNvSpPr>
            <p:nvPr/>
          </p:nvSpPr>
          <p:spPr bwMode="auto">
            <a:xfrm>
              <a:off x="5071" y="1546"/>
              <a:ext cx="1" cy="29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9" name="Line 346"/>
            <p:cNvSpPr>
              <a:spLocks noChangeShapeType="1"/>
            </p:cNvSpPr>
            <p:nvPr/>
          </p:nvSpPr>
          <p:spPr bwMode="auto">
            <a:xfrm>
              <a:off x="96" y="1843"/>
              <a:ext cx="5532"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0" name="Line 348"/>
            <p:cNvSpPr>
              <a:spLocks noChangeShapeType="1"/>
            </p:cNvSpPr>
            <p:nvPr/>
          </p:nvSpPr>
          <p:spPr bwMode="auto">
            <a:xfrm>
              <a:off x="540" y="1843"/>
              <a:ext cx="1" cy="240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1" name="Line 365"/>
            <p:cNvSpPr>
              <a:spLocks noChangeShapeType="1"/>
            </p:cNvSpPr>
            <p:nvPr/>
          </p:nvSpPr>
          <p:spPr bwMode="auto">
            <a:xfrm>
              <a:off x="540" y="2141"/>
              <a:ext cx="174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2" name="Line 383"/>
            <p:cNvSpPr>
              <a:spLocks noChangeShapeType="1"/>
            </p:cNvSpPr>
            <p:nvPr/>
          </p:nvSpPr>
          <p:spPr bwMode="auto">
            <a:xfrm>
              <a:off x="540" y="2438"/>
              <a:ext cx="2304"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3" name="Line 401"/>
            <p:cNvSpPr>
              <a:spLocks noChangeShapeType="1"/>
            </p:cNvSpPr>
            <p:nvPr/>
          </p:nvSpPr>
          <p:spPr bwMode="auto">
            <a:xfrm>
              <a:off x="540" y="2763"/>
              <a:ext cx="52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4" name="Line 419"/>
            <p:cNvSpPr>
              <a:spLocks noChangeShapeType="1"/>
            </p:cNvSpPr>
            <p:nvPr/>
          </p:nvSpPr>
          <p:spPr bwMode="auto">
            <a:xfrm>
              <a:off x="540" y="3061"/>
              <a:ext cx="52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5" name="Line 437"/>
            <p:cNvSpPr>
              <a:spLocks noChangeShapeType="1"/>
            </p:cNvSpPr>
            <p:nvPr/>
          </p:nvSpPr>
          <p:spPr bwMode="auto">
            <a:xfrm>
              <a:off x="540" y="3358"/>
              <a:ext cx="52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6" name="Line 455"/>
            <p:cNvSpPr>
              <a:spLocks noChangeShapeType="1"/>
            </p:cNvSpPr>
            <p:nvPr/>
          </p:nvSpPr>
          <p:spPr bwMode="auto">
            <a:xfrm>
              <a:off x="540" y="3656"/>
              <a:ext cx="52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7" name="Line 473"/>
            <p:cNvSpPr>
              <a:spLocks noChangeShapeType="1"/>
            </p:cNvSpPr>
            <p:nvPr/>
          </p:nvSpPr>
          <p:spPr bwMode="auto">
            <a:xfrm>
              <a:off x="540" y="3953"/>
              <a:ext cx="52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8" name="Line 1408"/>
            <p:cNvSpPr>
              <a:spLocks noChangeShapeType="1"/>
            </p:cNvSpPr>
            <p:nvPr/>
          </p:nvSpPr>
          <p:spPr bwMode="auto">
            <a:xfrm>
              <a:off x="2287" y="2763"/>
              <a:ext cx="334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9" name="Line 1421"/>
            <p:cNvSpPr>
              <a:spLocks noChangeShapeType="1"/>
            </p:cNvSpPr>
            <p:nvPr/>
          </p:nvSpPr>
          <p:spPr bwMode="auto">
            <a:xfrm>
              <a:off x="2844" y="3358"/>
              <a:ext cx="167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60" name="Line 1440"/>
            <p:cNvSpPr>
              <a:spLocks noChangeShapeType="1"/>
            </p:cNvSpPr>
            <p:nvPr/>
          </p:nvSpPr>
          <p:spPr bwMode="auto">
            <a:xfrm>
              <a:off x="2287" y="4251"/>
              <a:ext cx="55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61" name="Line 115"/>
            <p:cNvSpPr>
              <a:spLocks noChangeShapeType="1"/>
            </p:cNvSpPr>
            <p:nvPr/>
          </p:nvSpPr>
          <p:spPr bwMode="auto">
            <a:xfrm>
              <a:off x="96" y="4251"/>
              <a:ext cx="2191" cy="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62" name="Line 1453"/>
            <p:cNvSpPr>
              <a:spLocks noChangeShapeType="1"/>
            </p:cNvSpPr>
            <p:nvPr/>
          </p:nvSpPr>
          <p:spPr bwMode="auto">
            <a:xfrm>
              <a:off x="3958" y="3656"/>
              <a:ext cx="167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63" name="Line 1476"/>
            <p:cNvSpPr>
              <a:spLocks noChangeShapeType="1"/>
            </p:cNvSpPr>
            <p:nvPr/>
          </p:nvSpPr>
          <p:spPr bwMode="auto">
            <a:xfrm>
              <a:off x="3958" y="4251"/>
              <a:ext cx="55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64" name="Line 1441"/>
            <p:cNvSpPr>
              <a:spLocks noChangeShapeType="1"/>
            </p:cNvSpPr>
            <p:nvPr/>
          </p:nvSpPr>
          <p:spPr bwMode="auto">
            <a:xfrm>
              <a:off x="2844" y="4251"/>
              <a:ext cx="1114" cy="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65" name="Line 1477"/>
            <p:cNvSpPr>
              <a:spLocks noChangeShapeType="1"/>
            </p:cNvSpPr>
            <p:nvPr/>
          </p:nvSpPr>
          <p:spPr bwMode="auto">
            <a:xfrm>
              <a:off x="4514" y="4251"/>
              <a:ext cx="1114" cy="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66" name="Line 1505"/>
            <p:cNvSpPr>
              <a:spLocks noChangeShapeType="1"/>
            </p:cNvSpPr>
            <p:nvPr/>
          </p:nvSpPr>
          <p:spPr bwMode="auto">
            <a:xfrm>
              <a:off x="4514" y="3358"/>
              <a:ext cx="1" cy="89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67" name="Line 1516"/>
            <p:cNvSpPr>
              <a:spLocks noChangeShapeType="1"/>
            </p:cNvSpPr>
            <p:nvPr/>
          </p:nvSpPr>
          <p:spPr bwMode="auto">
            <a:xfrm>
              <a:off x="3958" y="2763"/>
              <a:ext cx="1" cy="89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68" name="Line 1537"/>
            <p:cNvSpPr>
              <a:spLocks noChangeShapeType="1"/>
            </p:cNvSpPr>
            <p:nvPr/>
          </p:nvSpPr>
          <p:spPr bwMode="auto">
            <a:xfrm>
              <a:off x="2844" y="2438"/>
              <a:ext cx="1" cy="181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69" name="Line 1552"/>
            <p:cNvSpPr>
              <a:spLocks noChangeShapeType="1"/>
            </p:cNvSpPr>
            <p:nvPr/>
          </p:nvSpPr>
          <p:spPr bwMode="auto">
            <a:xfrm>
              <a:off x="1068" y="1248"/>
              <a:ext cx="4560" cy="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70" name="Line 1553"/>
            <p:cNvSpPr>
              <a:spLocks noChangeShapeType="1"/>
            </p:cNvSpPr>
            <p:nvPr/>
          </p:nvSpPr>
          <p:spPr bwMode="auto">
            <a:xfrm>
              <a:off x="96" y="1843"/>
              <a:ext cx="1" cy="2408"/>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51204" name="Rectangle 1562"/>
          <p:cNvSpPr>
            <a:spLocks noChangeArrowheads="1"/>
          </p:cNvSpPr>
          <p:nvPr/>
        </p:nvSpPr>
        <p:spPr bwMode="auto">
          <a:xfrm>
            <a:off x="0" y="6340475"/>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GB" altLang="en-US" sz="1400" b="0">
                <a:solidFill>
                  <a:schemeClr val="bg1"/>
                </a:solidFill>
              </a:rPr>
              <a:t>Zina Ibrahim, and Ahmed Y. Tawfik,  An Abstract Theory and Ontology of Motion Based on the Regions Connection Calculus, Symposium of Abstraction, Reformulation and Approximation (SARA 2007), LNAI, Springer, 2007.</a:t>
            </a:r>
            <a:endParaRPr lang="en-US" altLang="en-US" sz="1400" b="0">
              <a:solidFill>
                <a:schemeClr val="bg1"/>
              </a:solidFill>
            </a:endParaRPr>
          </a:p>
        </p:txBody>
      </p:sp>
    </p:spTree>
    <p:extLst>
      <p:ext uri="{BB962C8B-B14F-4D97-AF65-F5344CB8AC3E}">
        <p14:creationId xmlns:p14="http://schemas.microsoft.com/office/powerpoint/2010/main" val="29225239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46"/>
          <p:cNvSpPr>
            <a:spLocks noChangeArrowheads="1"/>
          </p:cNvSpPr>
          <p:nvPr/>
        </p:nvSpPr>
        <p:spPr bwMode="auto">
          <a:xfrm>
            <a:off x="5181600" y="5054600"/>
            <a:ext cx="1524000" cy="10414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2227" name="AutoShape 2"/>
          <p:cNvSpPr>
            <a:spLocks noGrp="1" noChangeArrowheads="1"/>
          </p:cNvSpPr>
          <p:nvPr>
            <p:ph type="title"/>
          </p:nvPr>
        </p:nvSpPr>
        <p:spPr/>
        <p:txBody>
          <a:bodyPr/>
          <a:lstStyle/>
          <a:p>
            <a:pPr eaLnBrk="1" hangingPunct="1"/>
            <a:r>
              <a:rPr lang="en-US" altLang="en-US" smtClean="0"/>
              <a:t>Compound motion classes</a:t>
            </a:r>
          </a:p>
        </p:txBody>
      </p:sp>
      <p:sp>
        <p:nvSpPr>
          <p:cNvPr id="52228" name="Oval 21"/>
          <p:cNvSpPr>
            <a:spLocks noChangeArrowheads="1"/>
          </p:cNvSpPr>
          <p:nvPr/>
        </p:nvSpPr>
        <p:spPr bwMode="auto">
          <a:xfrm>
            <a:off x="762000" y="2133600"/>
            <a:ext cx="455613" cy="3810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2229" name="Oval 22"/>
          <p:cNvSpPr>
            <a:spLocks noChangeArrowheads="1"/>
          </p:cNvSpPr>
          <p:nvPr/>
        </p:nvSpPr>
        <p:spPr bwMode="auto">
          <a:xfrm>
            <a:off x="1066800" y="2971800"/>
            <a:ext cx="914400" cy="685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2230" name="Oval 26"/>
          <p:cNvSpPr>
            <a:spLocks noChangeArrowheads="1"/>
          </p:cNvSpPr>
          <p:nvPr/>
        </p:nvSpPr>
        <p:spPr bwMode="auto">
          <a:xfrm>
            <a:off x="3892550" y="2530475"/>
            <a:ext cx="1371600" cy="9906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2231" name="Freeform 31"/>
          <p:cNvSpPr>
            <a:spLocks/>
          </p:cNvSpPr>
          <p:nvPr/>
        </p:nvSpPr>
        <p:spPr bwMode="auto">
          <a:xfrm>
            <a:off x="990600" y="2438400"/>
            <a:ext cx="1371600" cy="546100"/>
          </a:xfrm>
          <a:custGeom>
            <a:avLst/>
            <a:gdLst>
              <a:gd name="T0" fmla="*/ 0 w 864"/>
              <a:gd name="T1" fmla="*/ 2147483647 h 344"/>
              <a:gd name="T2" fmla="*/ 2147483647 w 864"/>
              <a:gd name="T3" fmla="*/ 2147483647 h 344"/>
              <a:gd name="T4" fmla="*/ 2147483647 w 864"/>
              <a:gd name="T5" fmla="*/ 0 h 344"/>
              <a:gd name="T6" fmla="*/ 0 60000 65536"/>
              <a:gd name="T7" fmla="*/ 0 60000 65536"/>
              <a:gd name="T8" fmla="*/ 0 60000 65536"/>
              <a:gd name="T9" fmla="*/ 0 w 864"/>
              <a:gd name="T10" fmla="*/ 0 h 344"/>
              <a:gd name="T11" fmla="*/ 864 w 864"/>
              <a:gd name="T12" fmla="*/ 344 h 344"/>
            </a:gdLst>
            <a:ahLst/>
            <a:cxnLst>
              <a:cxn ang="T6">
                <a:pos x="T0" y="T1"/>
              </a:cxn>
              <a:cxn ang="T7">
                <a:pos x="T2" y="T3"/>
              </a:cxn>
              <a:cxn ang="T8">
                <a:pos x="T4" y="T5"/>
              </a:cxn>
            </a:cxnLst>
            <a:rect l="T9" t="T10" r="T11" b="T12"/>
            <a:pathLst>
              <a:path w="864" h="344">
                <a:moveTo>
                  <a:pt x="0" y="48"/>
                </a:moveTo>
                <a:cubicBezTo>
                  <a:pt x="96" y="196"/>
                  <a:pt x="192" y="344"/>
                  <a:pt x="336" y="336"/>
                </a:cubicBezTo>
                <a:cubicBezTo>
                  <a:pt x="480" y="328"/>
                  <a:pt x="672" y="164"/>
                  <a:pt x="864" y="0"/>
                </a:cubicBezTo>
              </a:path>
            </a:pathLst>
          </a:custGeom>
          <a:noFill/>
          <a:ln w="9525" cap="flat" cmpd="sng">
            <a:solidFill>
              <a:srgbClr val="FF66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2232" name="Text Box 32"/>
          <p:cNvSpPr txBox="1">
            <a:spLocks noChangeArrowheads="1"/>
          </p:cNvSpPr>
          <p:nvPr/>
        </p:nvSpPr>
        <p:spPr bwMode="auto">
          <a:xfrm>
            <a:off x="966788" y="3733800"/>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hit-split</a:t>
            </a:r>
          </a:p>
        </p:txBody>
      </p:sp>
      <p:grpSp>
        <p:nvGrpSpPr>
          <p:cNvPr id="52233" name="Group 36"/>
          <p:cNvGrpSpPr>
            <a:grpSpLocks/>
          </p:cNvGrpSpPr>
          <p:nvPr/>
        </p:nvGrpSpPr>
        <p:grpSpPr bwMode="auto">
          <a:xfrm rot="-5400000">
            <a:off x="1409700" y="4000500"/>
            <a:ext cx="914400" cy="2209800"/>
            <a:chOff x="1488" y="1632"/>
            <a:chExt cx="576" cy="1392"/>
          </a:xfrm>
        </p:grpSpPr>
        <p:sp>
          <p:nvSpPr>
            <p:cNvPr id="52246" name="Oval 24"/>
            <p:cNvSpPr>
              <a:spLocks noChangeArrowheads="1"/>
            </p:cNvSpPr>
            <p:nvPr/>
          </p:nvSpPr>
          <p:spPr bwMode="auto">
            <a:xfrm>
              <a:off x="1488" y="2160"/>
              <a:ext cx="576" cy="432"/>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2247" name="Oval 33"/>
            <p:cNvSpPr>
              <a:spLocks noChangeArrowheads="1"/>
            </p:cNvSpPr>
            <p:nvPr/>
          </p:nvSpPr>
          <p:spPr bwMode="auto">
            <a:xfrm>
              <a:off x="1632" y="1632"/>
              <a:ext cx="287" cy="24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2248" name="Line 34"/>
            <p:cNvSpPr>
              <a:spLocks noChangeShapeType="1"/>
            </p:cNvSpPr>
            <p:nvPr/>
          </p:nvSpPr>
          <p:spPr bwMode="auto">
            <a:xfrm>
              <a:off x="1776" y="1872"/>
              <a:ext cx="0" cy="1152"/>
            </a:xfrm>
            <a:prstGeom prst="line">
              <a:avLst/>
            </a:prstGeom>
            <a:noFill/>
            <a:ln w="9525">
              <a:solidFill>
                <a:srgbClr val="FF66FF"/>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52234" name="Text Box 35"/>
          <p:cNvSpPr txBox="1">
            <a:spLocks noChangeArrowheads="1"/>
          </p:cNvSpPr>
          <p:nvPr/>
        </p:nvSpPr>
        <p:spPr bwMode="auto">
          <a:xfrm>
            <a:off x="990600" y="5715000"/>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reach-leave</a:t>
            </a:r>
          </a:p>
        </p:txBody>
      </p:sp>
      <p:sp>
        <p:nvSpPr>
          <p:cNvPr id="52235" name="Oval 37"/>
          <p:cNvSpPr>
            <a:spLocks noChangeArrowheads="1"/>
          </p:cNvSpPr>
          <p:nvPr/>
        </p:nvSpPr>
        <p:spPr bwMode="auto">
          <a:xfrm>
            <a:off x="4121150" y="2178050"/>
            <a:ext cx="457200" cy="3810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2236" name="Freeform 38"/>
          <p:cNvSpPr>
            <a:spLocks/>
          </p:cNvSpPr>
          <p:nvPr/>
        </p:nvSpPr>
        <p:spPr bwMode="auto">
          <a:xfrm>
            <a:off x="3860800" y="2454275"/>
            <a:ext cx="965200" cy="952500"/>
          </a:xfrm>
          <a:custGeom>
            <a:avLst/>
            <a:gdLst>
              <a:gd name="T0" fmla="*/ 2147483647 w 608"/>
              <a:gd name="T1" fmla="*/ 0 h 600"/>
              <a:gd name="T2" fmla="*/ 2147483647 w 608"/>
              <a:gd name="T3" fmla="*/ 2147483647 h 600"/>
              <a:gd name="T4" fmla="*/ 2147483647 w 608"/>
              <a:gd name="T5" fmla="*/ 2147483647 h 600"/>
              <a:gd name="T6" fmla="*/ 2147483647 w 608"/>
              <a:gd name="T7" fmla="*/ 2147483647 h 600"/>
              <a:gd name="T8" fmla="*/ 0 60000 65536"/>
              <a:gd name="T9" fmla="*/ 0 60000 65536"/>
              <a:gd name="T10" fmla="*/ 0 60000 65536"/>
              <a:gd name="T11" fmla="*/ 0 60000 65536"/>
              <a:gd name="T12" fmla="*/ 0 w 608"/>
              <a:gd name="T13" fmla="*/ 0 h 600"/>
              <a:gd name="T14" fmla="*/ 608 w 608"/>
              <a:gd name="T15" fmla="*/ 600 h 600"/>
            </a:gdLst>
            <a:ahLst/>
            <a:cxnLst>
              <a:cxn ang="T8">
                <a:pos x="T0" y="T1"/>
              </a:cxn>
              <a:cxn ang="T9">
                <a:pos x="T2" y="T3"/>
              </a:cxn>
              <a:cxn ang="T10">
                <a:pos x="T4" y="T5"/>
              </a:cxn>
              <a:cxn ang="T11">
                <a:pos x="T6" y="T7"/>
              </a:cxn>
            </a:cxnLst>
            <a:rect l="T12" t="T13" r="T14" b="T15"/>
            <a:pathLst>
              <a:path w="608" h="600">
                <a:moveTo>
                  <a:pt x="176" y="0"/>
                </a:moveTo>
                <a:cubicBezTo>
                  <a:pt x="88" y="144"/>
                  <a:pt x="0" y="288"/>
                  <a:pt x="32" y="384"/>
                </a:cubicBezTo>
                <a:cubicBezTo>
                  <a:pt x="64" y="480"/>
                  <a:pt x="272" y="552"/>
                  <a:pt x="368" y="576"/>
                </a:cubicBezTo>
                <a:cubicBezTo>
                  <a:pt x="464" y="600"/>
                  <a:pt x="536" y="564"/>
                  <a:pt x="608" y="528"/>
                </a:cubicBezTo>
              </a:path>
            </a:pathLst>
          </a:custGeom>
          <a:noFill/>
          <a:ln w="9525" cap="flat" cmpd="sng">
            <a:solidFill>
              <a:srgbClr val="FF66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2237" name="Text Box 39"/>
          <p:cNvSpPr txBox="1">
            <a:spLocks noChangeArrowheads="1"/>
          </p:cNvSpPr>
          <p:nvPr/>
        </p:nvSpPr>
        <p:spPr bwMode="auto">
          <a:xfrm>
            <a:off x="3754438" y="3749675"/>
            <a:ext cx="16557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peripheral-</a:t>
            </a:r>
          </a:p>
          <a:p>
            <a:pPr eaLnBrk="1" hangingPunct="1"/>
            <a:r>
              <a:rPr lang="en-US" altLang="en-US">
                <a:solidFill>
                  <a:schemeClr val="bg1"/>
                </a:solidFill>
              </a:rPr>
              <a:t>reach</a:t>
            </a:r>
          </a:p>
        </p:txBody>
      </p:sp>
      <p:sp>
        <p:nvSpPr>
          <p:cNvPr id="52238" name="Oval 40"/>
          <p:cNvSpPr>
            <a:spLocks noChangeArrowheads="1"/>
          </p:cNvSpPr>
          <p:nvPr/>
        </p:nvSpPr>
        <p:spPr bwMode="auto">
          <a:xfrm rot="-2240731">
            <a:off x="7315200" y="2562225"/>
            <a:ext cx="1371600" cy="9906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2239" name="Oval 41"/>
          <p:cNvSpPr>
            <a:spLocks noChangeArrowheads="1"/>
          </p:cNvSpPr>
          <p:nvPr/>
        </p:nvSpPr>
        <p:spPr bwMode="auto">
          <a:xfrm rot="-1015650">
            <a:off x="7543800" y="2209800"/>
            <a:ext cx="457200" cy="3810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2240" name="Freeform 43"/>
          <p:cNvSpPr>
            <a:spLocks/>
          </p:cNvSpPr>
          <p:nvPr/>
        </p:nvSpPr>
        <p:spPr bwMode="auto">
          <a:xfrm>
            <a:off x="6267450" y="2486025"/>
            <a:ext cx="1295400" cy="457200"/>
          </a:xfrm>
          <a:custGeom>
            <a:avLst/>
            <a:gdLst>
              <a:gd name="T0" fmla="*/ 2147483647 w 816"/>
              <a:gd name="T1" fmla="*/ 0 h 344"/>
              <a:gd name="T2" fmla="*/ 2147483647 w 816"/>
              <a:gd name="T3" fmla="*/ 2147483647 h 344"/>
              <a:gd name="T4" fmla="*/ 0 w 816"/>
              <a:gd name="T5" fmla="*/ 2147483647 h 344"/>
              <a:gd name="T6" fmla="*/ 0 60000 65536"/>
              <a:gd name="T7" fmla="*/ 0 60000 65536"/>
              <a:gd name="T8" fmla="*/ 0 60000 65536"/>
              <a:gd name="T9" fmla="*/ 0 w 816"/>
              <a:gd name="T10" fmla="*/ 0 h 344"/>
              <a:gd name="T11" fmla="*/ 816 w 816"/>
              <a:gd name="T12" fmla="*/ 344 h 344"/>
            </a:gdLst>
            <a:ahLst/>
            <a:cxnLst>
              <a:cxn ang="T6">
                <a:pos x="T0" y="T1"/>
              </a:cxn>
              <a:cxn ang="T7">
                <a:pos x="T2" y="T3"/>
              </a:cxn>
              <a:cxn ang="T8">
                <a:pos x="T4" y="T5"/>
              </a:cxn>
            </a:cxnLst>
            <a:rect l="T9" t="T10" r="T11" b="T12"/>
            <a:pathLst>
              <a:path w="816" h="344">
                <a:moveTo>
                  <a:pt x="816" y="0"/>
                </a:moveTo>
                <a:cubicBezTo>
                  <a:pt x="716" y="164"/>
                  <a:pt x="616" y="328"/>
                  <a:pt x="480" y="336"/>
                </a:cubicBezTo>
                <a:cubicBezTo>
                  <a:pt x="344" y="344"/>
                  <a:pt x="172" y="196"/>
                  <a:pt x="0" y="48"/>
                </a:cubicBezTo>
              </a:path>
            </a:pathLst>
          </a:custGeom>
          <a:noFill/>
          <a:ln w="9525" cap="flat" cmpd="sng">
            <a:solidFill>
              <a:srgbClr val="FF66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2241" name="Text Box 44"/>
          <p:cNvSpPr txBox="1">
            <a:spLocks noChangeArrowheads="1"/>
          </p:cNvSpPr>
          <p:nvPr/>
        </p:nvSpPr>
        <p:spPr bwMode="auto">
          <a:xfrm>
            <a:off x="6553200" y="3705225"/>
            <a:ext cx="231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peripheral-leave</a:t>
            </a:r>
          </a:p>
        </p:txBody>
      </p:sp>
      <p:sp>
        <p:nvSpPr>
          <p:cNvPr id="52242" name="Oval 45"/>
          <p:cNvSpPr>
            <a:spLocks noChangeArrowheads="1"/>
          </p:cNvSpPr>
          <p:nvPr/>
        </p:nvSpPr>
        <p:spPr bwMode="auto">
          <a:xfrm>
            <a:off x="5334000" y="5511800"/>
            <a:ext cx="455613" cy="3810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2243" name="Freeform 47"/>
          <p:cNvSpPr>
            <a:spLocks/>
          </p:cNvSpPr>
          <p:nvPr/>
        </p:nvSpPr>
        <p:spPr bwMode="auto">
          <a:xfrm>
            <a:off x="5562600" y="4572000"/>
            <a:ext cx="914400" cy="1092200"/>
          </a:xfrm>
          <a:custGeom>
            <a:avLst/>
            <a:gdLst>
              <a:gd name="T0" fmla="*/ 0 w 576"/>
              <a:gd name="T1" fmla="*/ 2147483647 h 688"/>
              <a:gd name="T2" fmla="*/ 2147483647 w 576"/>
              <a:gd name="T3" fmla="*/ 2147483647 h 688"/>
              <a:gd name="T4" fmla="*/ 2147483647 w 576"/>
              <a:gd name="T5" fmla="*/ 2147483647 h 688"/>
              <a:gd name="T6" fmla="*/ 0 60000 65536"/>
              <a:gd name="T7" fmla="*/ 0 60000 65536"/>
              <a:gd name="T8" fmla="*/ 0 60000 65536"/>
              <a:gd name="T9" fmla="*/ 0 w 576"/>
              <a:gd name="T10" fmla="*/ 0 h 688"/>
              <a:gd name="T11" fmla="*/ 576 w 576"/>
              <a:gd name="T12" fmla="*/ 688 h 688"/>
            </a:gdLst>
            <a:ahLst/>
            <a:cxnLst>
              <a:cxn ang="T6">
                <a:pos x="T0" y="T1"/>
              </a:cxn>
              <a:cxn ang="T7">
                <a:pos x="T2" y="T3"/>
              </a:cxn>
              <a:cxn ang="T8">
                <a:pos x="T4" y="T5"/>
              </a:cxn>
            </a:cxnLst>
            <a:rect l="T9" t="T10" r="T11" b="T12"/>
            <a:pathLst>
              <a:path w="576" h="688">
                <a:moveTo>
                  <a:pt x="0" y="592"/>
                </a:moveTo>
                <a:cubicBezTo>
                  <a:pt x="96" y="296"/>
                  <a:pt x="192" y="0"/>
                  <a:pt x="288" y="16"/>
                </a:cubicBezTo>
                <a:cubicBezTo>
                  <a:pt x="384" y="32"/>
                  <a:pt x="528" y="568"/>
                  <a:pt x="576" y="688"/>
                </a:cubicBezTo>
              </a:path>
            </a:pathLst>
          </a:custGeom>
          <a:noFill/>
          <a:ln w="9525" cap="flat" cmpd="sng">
            <a:solidFill>
              <a:srgbClr val="FF66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2244" name="Text Box 48"/>
          <p:cNvSpPr txBox="1">
            <a:spLocks noChangeArrowheads="1"/>
          </p:cNvSpPr>
          <p:nvPr/>
        </p:nvSpPr>
        <p:spPr bwMode="auto">
          <a:xfrm>
            <a:off x="7089775" y="5334000"/>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leave-reach</a:t>
            </a:r>
          </a:p>
        </p:txBody>
      </p:sp>
      <p:sp>
        <p:nvSpPr>
          <p:cNvPr id="52245" name="Rectangle 49"/>
          <p:cNvSpPr>
            <a:spLocks noChangeArrowheads="1"/>
          </p:cNvSpPr>
          <p:nvPr/>
        </p:nvSpPr>
        <p:spPr bwMode="auto">
          <a:xfrm>
            <a:off x="0" y="6340475"/>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GB" altLang="en-US" sz="1400" b="0">
                <a:solidFill>
                  <a:schemeClr val="bg1"/>
                </a:solidFill>
              </a:rPr>
              <a:t>Zina Ibrahim, and Ahmed Y. Tawfik,  An Abstract Theory and Ontology of Motion Based on the Regions Connection Calculus, Symposium of Abstraction, Reformulation and Approximation (SARA 2007), LNAI, Springer, 2007.</a:t>
            </a:r>
            <a:endParaRPr lang="en-US" altLang="en-US" sz="1400" b="0">
              <a:solidFill>
                <a:schemeClr val="bg1"/>
              </a:solidFill>
            </a:endParaRPr>
          </a:p>
        </p:txBody>
      </p:sp>
    </p:spTree>
    <p:extLst>
      <p:ext uri="{BB962C8B-B14F-4D97-AF65-F5344CB8AC3E}">
        <p14:creationId xmlns:p14="http://schemas.microsoft.com/office/powerpoint/2010/main" val="3386859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ltLang="en-US" smtClean="0"/>
              <a:t>A non-trivial relation</a:t>
            </a: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4253335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lstStyle/>
          <a:p>
            <a:pPr eaLnBrk="1" hangingPunct="1"/>
            <a:r>
              <a:rPr lang="en-US" altLang="en-US" smtClean="0"/>
              <a:t>Reasoning with motion classes</a:t>
            </a:r>
          </a:p>
        </p:txBody>
      </p:sp>
      <p:sp>
        <p:nvSpPr>
          <p:cNvPr id="53251" name="Rectangle 3"/>
          <p:cNvSpPr>
            <a:spLocks noGrp="1" noChangeArrowheads="1"/>
          </p:cNvSpPr>
          <p:nvPr>
            <p:ph idx="1"/>
          </p:nvPr>
        </p:nvSpPr>
        <p:spPr/>
        <p:txBody>
          <a:bodyPr/>
          <a:lstStyle/>
          <a:p>
            <a:pPr eaLnBrk="1" hangingPunct="1"/>
            <a:r>
              <a:rPr lang="en-US" altLang="en-US" smtClean="0"/>
              <a:t>mc</a:t>
            </a:r>
            <a:r>
              <a:rPr lang="en-US" altLang="en-US" baseline="-25000" smtClean="0"/>
              <a:t>1</a:t>
            </a:r>
            <a:r>
              <a:rPr lang="en-US" altLang="en-US" smtClean="0"/>
              <a:t>(x,y,t) </a:t>
            </a:r>
            <a:r>
              <a:rPr lang="el-GR" altLang="en-US" sz="2000" smtClean="0">
                <a:cs typeface="Times New Roman" panose="02020603050405020304" pitchFamily="18" charset="0"/>
              </a:rPr>
              <a:t>Λ </a:t>
            </a:r>
            <a:r>
              <a:rPr lang="nl-BE" altLang="en-US" sz="2000" smtClean="0">
                <a:cs typeface="Times New Roman" panose="02020603050405020304" pitchFamily="18" charset="0"/>
              </a:rPr>
              <a:t> </a:t>
            </a:r>
            <a:r>
              <a:rPr lang="en-US" altLang="en-US" smtClean="0"/>
              <a:t>mc</a:t>
            </a:r>
            <a:r>
              <a:rPr lang="en-US" altLang="en-US" baseline="-25000" smtClean="0"/>
              <a:t>2</a:t>
            </a:r>
            <a:r>
              <a:rPr lang="en-US" altLang="en-US" smtClean="0"/>
              <a:t>(y,z,t) </a:t>
            </a:r>
            <a:r>
              <a:rPr lang="en-US" altLang="en-US" sz="2400" smtClean="0">
                <a:sym typeface="Wingdings" panose="05000000000000000000" pitchFamily="2" charset="2"/>
              </a:rPr>
              <a:t></a:t>
            </a:r>
            <a:r>
              <a:rPr lang="en-US" altLang="en-US" smtClean="0">
                <a:sym typeface="Wingdings" panose="05000000000000000000" pitchFamily="2" charset="2"/>
              </a:rPr>
              <a:t> mc</a:t>
            </a:r>
            <a:r>
              <a:rPr lang="en-US" altLang="en-US" baseline="-25000" smtClean="0">
                <a:sym typeface="Wingdings" panose="05000000000000000000" pitchFamily="2" charset="2"/>
              </a:rPr>
              <a:t>3</a:t>
            </a:r>
            <a:r>
              <a:rPr lang="en-US" altLang="en-US" smtClean="0">
                <a:sym typeface="Wingdings" panose="05000000000000000000" pitchFamily="2" charset="2"/>
              </a:rPr>
              <a:t>(x,z,t) ?</a:t>
            </a:r>
          </a:p>
          <a:p>
            <a:pPr eaLnBrk="1" hangingPunct="1"/>
            <a:r>
              <a:rPr lang="en-US" altLang="en-US" smtClean="0">
                <a:sym typeface="Wingdings" panose="05000000000000000000" pitchFamily="2" charset="2"/>
              </a:rPr>
              <a:t>e.g. leave(x,y,t) </a:t>
            </a:r>
            <a:r>
              <a:rPr lang="el-GR" altLang="en-US" sz="2000" smtClean="0">
                <a:cs typeface="Times New Roman" panose="02020603050405020304" pitchFamily="18" charset="0"/>
              </a:rPr>
              <a:t>Λ </a:t>
            </a:r>
            <a:r>
              <a:rPr lang="nl-BE" altLang="en-US" sz="2000" smtClean="0">
                <a:cs typeface="Times New Roman" panose="02020603050405020304" pitchFamily="18" charset="0"/>
              </a:rPr>
              <a:t> </a:t>
            </a:r>
            <a:r>
              <a:rPr lang="en-US" altLang="en-US" smtClean="0"/>
              <a:t>leave(y,z,t) </a:t>
            </a:r>
          </a:p>
        </p:txBody>
      </p:sp>
      <p:sp>
        <p:nvSpPr>
          <p:cNvPr id="1357828" name="Oval 4"/>
          <p:cNvSpPr>
            <a:spLocks noChangeArrowheads="1"/>
          </p:cNvSpPr>
          <p:nvPr/>
        </p:nvSpPr>
        <p:spPr bwMode="auto">
          <a:xfrm>
            <a:off x="3581400" y="3733800"/>
            <a:ext cx="1371600" cy="1055688"/>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y</a:t>
            </a:r>
          </a:p>
        </p:txBody>
      </p:sp>
      <p:sp>
        <p:nvSpPr>
          <p:cNvPr id="53253" name="Oval 6"/>
          <p:cNvSpPr>
            <a:spLocks noChangeArrowheads="1"/>
          </p:cNvSpPr>
          <p:nvPr/>
        </p:nvSpPr>
        <p:spPr bwMode="auto">
          <a:xfrm>
            <a:off x="3352800" y="3505200"/>
            <a:ext cx="2667000" cy="2057400"/>
          </a:xfrm>
          <a:prstGeom prst="ellipse">
            <a:avLst/>
          </a:prstGeom>
          <a:solidFill>
            <a:srgbClr val="FFC533">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z</a:t>
            </a:r>
          </a:p>
        </p:txBody>
      </p:sp>
      <p:sp>
        <p:nvSpPr>
          <p:cNvPr id="1357829" name="Oval 5"/>
          <p:cNvSpPr>
            <a:spLocks noChangeArrowheads="1"/>
          </p:cNvSpPr>
          <p:nvPr/>
        </p:nvSpPr>
        <p:spPr bwMode="auto">
          <a:xfrm>
            <a:off x="3810000" y="3886200"/>
            <a:ext cx="762000" cy="4572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x</a:t>
            </a:r>
          </a:p>
        </p:txBody>
      </p:sp>
      <p:sp>
        <p:nvSpPr>
          <p:cNvPr id="1357846" name="Text Box 22"/>
          <p:cNvSpPr txBox="1">
            <a:spLocks noChangeArrowheads="1"/>
          </p:cNvSpPr>
          <p:nvPr/>
        </p:nvSpPr>
        <p:spPr bwMode="auto">
          <a:xfrm>
            <a:off x="4057650" y="5584825"/>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internal</a:t>
            </a:r>
          </a:p>
        </p:txBody>
      </p:sp>
      <p:sp>
        <p:nvSpPr>
          <p:cNvPr id="53256" name="Rectangle 23"/>
          <p:cNvSpPr>
            <a:spLocks noChangeArrowheads="1"/>
          </p:cNvSpPr>
          <p:nvPr/>
        </p:nvSpPr>
        <p:spPr bwMode="auto">
          <a:xfrm>
            <a:off x="0" y="6340475"/>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GB" altLang="en-US" sz="1400" b="0">
                <a:solidFill>
                  <a:schemeClr val="bg1"/>
                </a:solidFill>
              </a:rPr>
              <a:t>Zina Ibrahim, and Ahmed Y. Tawfik,  An Abstract Theory and Ontology of Motion Based on the Regions Connection Calculus, Symposium of Abstraction, Reformulation and Approximation (SARA 2007), LNAI, Springer, 2007.</a:t>
            </a:r>
            <a:endParaRPr lang="en-US" altLang="en-US" sz="1400" b="0">
              <a:solidFill>
                <a:schemeClr val="bg1"/>
              </a:solidFill>
            </a:endParaRPr>
          </a:p>
        </p:txBody>
      </p:sp>
    </p:spTree>
    <p:extLst>
      <p:ext uri="{BB962C8B-B14F-4D97-AF65-F5344CB8AC3E}">
        <p14:creationId xmlns:p14="http://schemas.microsoft.com/office/powerpoint/2010/main" val="898041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1.11022E-16 L 0.14167 1.11022E-16 " pathEditMode="relative" rAng="0" ptsTypes="AA">
                                      <p:cBhvr>
                                        <p:cTn id="6" dur="2000" fill="hold"/>
                                        <p:tgtEl>
                                          <p:spTgt spid="1357829"/>
                                        </p:tgtEl>
                                        <p:attrNameLst>
                                          <p:attrName>ppt_x</p:attrName>
                                          <p:attrName>ppt_y</p:attrName>
                                        </p:attrNameLst>
                                      </p:cBhvr>
                                      <p:rCtr x="7083" y="0"/>
                                    </p:animMotion>
                                  </p:childTnLst>
                                </p:cTn>
                              </p:par>
                              <p:par>
                                <p:cTn id="7" presetID="63" presetClass="path" presetSubtype="0" accel="50000" decel="50000" fill="hold" grpId="0" nodeType="withEffect">
                                  <p:stCondLst>
                                    <p:cond delay="0"/>
                                  </p:stCondLst>
                                  <p:childTnLst>
                                    <p:animMotion origin="layout" path="M 3.33333E-6 3.7037E-6 L -0.21667 -0.01019 " pathEditMode="relative" rAng="0" ptsTypes="AA">
                                      <p:cBhvr>
                                        <p:cTn id="8" dur="2000" fill="hold"/>
                                        <p:tgtEl>
                                          <p:spTgt spid="1357828"/>
                                        </p:tgtEl>
                                        <p:attrNameLst>
                                          <p:attrName>ppt_x</p:attrName>
                                          <p:attrName>ppt_y</p:attrName>
                                        </p:attrNameLst>
                                      </p:cBhvr>
                                      <p:rCtr x="-10833" y="-509"/>
                                    </p:animMotion>
                                  </p:childTnLst>
                                </p:cTn>
                              </p:par>
                            </p:childTnLst>
                          </p:cTn>
                        </p:par>
                        <p:par>
                          <p:cTn id="9" fill="hold" nodeType="afterGroup">
                            <p:stCondLst>
                              <p:cond delay="2000"/>
                            </p:stCondLst>
                            <p:childTnLst>
                              <p:par>
                                <p:cTn id="10" presetID="18" presetClass="entr" presetSubtype="12" fill="hold" grpId="0" nodeType="afterEffect">
                                  <p:stCondLst>
                                    <p:cond delay="0"/>
                                  </p:stCondLst>
                                  <p:childTnLst>
                                    <p:set>
                                      <p:cBhvr>
                                        <p:cTn id="11" dur="1" fill="hold">
                                          <p:stCondLst>
                                            <p:cond delay="0"/>
                                          </p:stCondLst>
                                        </p:cTn>
                                        <p:tgtEl>
                                          <p:spTgt spid="1357846"/>
                                        </p:tgtEl>
                                        <p:attrNameLst>
                                          <p:attrName>style.visibility</p:attrName>
                                        </p:attrNameLst>
                                      </p:cBhvr>
                                      <p:to>
                                        <p:strVal val="visible"/>
                                      </p:to>
                                    </p:set>
                                    <p:animEffect transition="in" filter="strips(downLeft)">
                                      <p:cBhvr>
                                        <p:cTn id="12" dur="500"/>
                                        <p:tgtEl>
                                          <p:spTgt spid="1357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28" grpId="0" animBg="1"/>
      <p:bldP spid="1357829" grpId="0" animBg="1"/>
      <p:bldP spid="135784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eaLnBrk="1" hangingPunct="1"/>
            <a:r>
              <a:rPr lang="en-US" altLang="en-US" smtClean="0"/>
              <a:t>Reasoning with motion classes</a:t>
            </a:r>
          </a:p>
        </p:txBody>
      </p:sp>
      <p:sp>
        <p:nvSpPr>
          <p:cNvPr id="54275" name="Rectangle 3"/>
          <p:cNvSpPr>
            <a:spLocks noGrp="1" noChangeArrowheads="1"/>
          </p:cNvSpPr>
          <p:nvPr>
            <p:ph idx="1"/>
          </p:nvPr>
        </p:nvSpPr>
        <p:spPr/>
        <p:txBody>
          <a:bodyPr/>
          <a:lstStyle/>
          <a:p>
            <a:pPr eaLnBrk="1" hangingPunct="1"/>
            <a:r>
              <a:rPr lang="en-US" altLang="en-US" smtClean="0"/>
              <a:t>mc</a:t>
            </a:r>
            <a:r>
              <a:rPr lang="en-US" altLang="en-US" baseline="-25000" smtClean="0"/>
              <a:t>1</a:t>
            </a:r>
            <a:r>
              <a:rPr lang="en-US" altLang="en-US" smtClean="0"/>
              <a:t>(x,y,t) </a:t>
            </a:r>
            <a:r>
              <a:rPr lang="el-GR" altLang="en-US" sz="2000" smtClean="0">
                <a:cs typeface="Times New Roman" panose="02020603050405020304" pitchFamily="18" charset="0"/>
              </a:rPr>
              <a:t>Λ </a:t>
            </a:r>
            <a:r>
              <a:rPr lang="nl-BE" altLang="en-US" sz="2000" smtClean="0">
                <a:cs typeface="Times New Roman" panose="02020603050405020304" pitchFamily="18" charset="0"/>
              </a:rPr>
              <a:t> </a:t>
            </a:r>
            <a:r>
              <a:rPr lang="en-US" altLang="en-US" smtClean="0"/>
              <a:t>mc</a:t>
            </a:r>
            <a:r>
              <a:rPr lang="en-US" altLang="en-US" baseline="-25000" smtClean="0"/>
              <a:t>2</a:t>
            </a:r>
            <a:r>
              <a:rPr lang="en-US" altLang="en-US" smtClean="0"/>
              <a:t>(y,z,t) </a:t>
            </a:r>
            <a:r>
              <a:rPr lang="en-US" altLang="en-US" sz="2400" smtClean="0">
                <a:sym typeface="Wingdings" panose="05000000000000000000" pitchFamily="2" charset="2"/>
              </a:rPr>
              <a:t></a:t>
            </a:r>
            <a:r>
              <a:rPr lang="en-US" altLang="en-US" smtClean="0">
                <a:sym typeface="Wingdings" panose="05000000000000000000" pitchFamily="2" charset="2"/>
              </a:rPr>
              <a:t> mc</a:t>
            </a:r>
            <a:r>
              <a:rPr lang="en-US" altLang="en-US" baseline="-25000" smtClean="0">
                <a:sym typeface="Wingdings" panose="05000000000000000000" pitchFamily="2" charset="2"/>
              </a:rPr>
              <a:t>3</a:t>
            </a:r>
            <a:r>
              <a:rPr lang="en-US" altLang="en-US" smtClean="0">
                <a:sym typeface="Wingdings" panose="05000000000000000000" pitchFamily="2" charset="2"/>
              </a:rPr>
              <a:t>(x,z,t) ?</a:t>
            </a:r>
          </a:p>
          <a:p>
            <a:pPr eaLnBrk="1" hangingPunct="1"/>
            <a:r>
              <a:rPr lang="en-US" altLang="en-US" smtClean="0">
                <a:sym typeface="Wingdings" panose="05000000000000000000" pitchFamily="2" charset="2"/>
              </a:rPr>
              <a:t>e.g. leave(x,y,t) </a:t>
            </a:r>
            <a:r>
              <a:rPr lang="el-GR" altLang="en-US" sz="2000" smtClean="0">
                <a:cs typeface="Times New Roman" panose="02020603050405020304" pitchFamily="18" charset="0"/>
              </a:rPr>
              <a:t>Λ </a:t>
            </a:r>
            <a:r>
              <a:rPr lang="nl-BE" altLang="en-US" sz="2000" smtClean="0">
                <a:cs typeface="Times New Roman" panose="02020603050405020304" pitchFamily="18" charset="0"/>
              </a:rPr>
              <a:t> </a:t>
            </a:r>
            <a:r>
              <a:rPr lang="en-US" altLang="en-US" smtClean="0"/>
              <a:t>leave(y,z,t) </a:t>
            </a:r>
          </a:p>
        </p:txBody>
      </p:sp>
      <p:sp>
        <p:nvSpPr>
          <p:cNvPr id="1359876" name="Oval 4"/>
          <p:cNvSpPr>
            <a:spLocks noChangeArrowheads="1"/>
          </p:cNvSpPr>
          <p:nvPr/>
        </p:nvSpPr>
        <p:spPr bwMode="auto">
          <a:xfrm>
            <a:off x="5257800" y="4038600"/>
            <a:ext cx="1371600" cy="1055688"/>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y</a:t>
            </a:r>
          </a:p>
        </p:txBody>
      </p:sp>
      <p:sp>
        <p:nvSpPr>
          <p:cNvPr id="54277" name="Oval 5"/>
          <p:cNvSpPr>
            <a:spLocks noChangeArrowheads="1"/>
          </p:cNvSpPr>
          <p:nvPr/>
        </p:nvSpPr>
        <p:spPr bwMode="auto">
          <a:xfrm>
            <a:off x="3352800" y="3505200"/>
            <a:ext cx="2667000" cy="2057400"/>
          </a:xfrm>
          <a:prstGeom prst="ellipse">
            <a:avLst/>
          </a:prstGeom>
          <a:solidFill>
            <a:srgbClr val="FFC533">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z</a:t>
            </a:r>
          </a:p>
        </p:txBody>
      </p:sp>
      <p:sp>
        <p:nvSpPr>
          <p:cNvPr id="1359878" name="Oval 6"/>
          <p:cNvSpPr>
            <a:spLocks noChangeArrowheads="1"/>
          </p:cNvSpPr>
          <p:nvPr/>
        </p:nvSpPr>
        <p:spPr bwMode="auto">
          <a:xfrm>
            <a:off x="6172200" y="4343400"/>
            <a:ext cx="381000" cy="4572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x</a:t>
            </a:r>
          </a:p>
        </p:txBody>
      </p:sp>
      <p:sp>
        <p:nvSpPr>
          <p:cNvPr id="1359879" name="Text Box 7"/>
          <p:cNvSpPr txBox="1">
            <a:spLocks noChangeArrowheads="1"/>
          </p:cNvSpPr>
          <p:nvPr/>
        </p:nvSpPr>
        <p:spPr bwMode="auto">
          <a:xfrm>
            <a:off x="4040188" y="5584825"/>
            <a:ext cx="1249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external</a:t>
            </a:r>
          </a:p>
        </p:txBody>
      </p:sp>
      <p:sp>
        <p:nvSpPr>
          <p:cNvPr id="54280" name="Rectangle 8"/>
          <p:cNvSpPr>
            <a:spLocks noChangeArrowheads="1"/>
          </p:cNvSpPr>
          <p:nvPr/>
        </p:nvSpPr>
        <p:spPr bwMode="auto">
          <a:xfrm>
            <a:off x="0" y="6340475"/>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GB" altLang="en-US" sz="1400" b="0">
                <a:solidFill>
                  <a:schemeClr val="bg1"/>
                </a:solidFill>
              </a:rPr>
              <a:t>Zina Ibrahim, and Ahmed Y. Tawfik,  An Abstract Theory and Ontology of Motion Based on the Regions Connection Calculus, Symposium of Abstraction, Reformulation and Approximation (SARA 2007), LNAI, Springer, 2007.</a:t>
            </a:r>
            <a:endParaRPr lang="en-US" altLang="en-US" sz="1400" b="0">
              <a:solidFill>
                <a:schemeClr val="bg1"/>
              </a:solidFill>
            </a:endParaRPr>
          </a:p>
        </p:txBody>
      </p:sp>
    </p:spTree>
    <p:extLst>
      <p:ext uri="{BB962C8B-B14F-4D97-AF65-F5344CB8AC3E}">
        <p14:creationId xmlns:p14="http://schemas.microsoft.com/office/powerpoint/2010/main" val="2169293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1.11022E-16 L 0.14167 1.11022E-16 " pathEditMode="relative" rAng="0" ptsTypes="AA">
                                      <p:cBhvr>
                                        <p:cTn id="6" dur="2000" fill="hold"/>
                                        <p:tgtEl>
                                          <p:spTgt spid="1359878"/>
                                        </p:tgtEl>
                                        <p:attrNameLst>
                                          <p:attrName>ppt_x</p:attrName>
                                          <p:attrName>ppt_y</p:attrName>
                                        </p:attrNameLst>
                                      </p:cBhvr>
                                      <p:rCtr x="7083" y="0"/>
                                    </p:animMotion>
                                  </p:childTnLst>
                                </p:cTn>
                              </p:par>
                              <p:par>
                                <p:cTn id="7" presetID="63" presetClass="path" presetSubtype="0" accel="50000" decel="50000" fill="hold" grpId="0" nodeType="withEffect">
                                  <p:stCondLst>
                                    <p:cond delay="0"/>
                                  </p:stCondLst>
                                  <p:childTnLst>
                                    <p:animMotion origin="layout" path="M 1.11022E-16 -7.40741E-7 L 0.16667 -0.25463 " pathEditMode="relative" rAng="0" ptsTypes="AA">
                                      <p:cBhvr>
                                        <p:cTn id="8" dur="2000" fill="hold"/>
                                        <p:tgtEl>
                                          <p:spTgt spid="1359876"/>
                                        </p:tgtEl>
                                        <p:attrNameLst>
                                          <p:attrName>ppt_x</p:attrName>
                                          <p:attrName>ppt_y</p:attrName>
                                        </p:attrNameLst>
                                      </p:cBhvr>
                                      <p:rCtr x="8333" y="-12731"/>
                                    </p:animMotion>
                                  </p:childTnLst>
                                </p:cTn>
                              </p:par>
                            </p:childTnLst>
                          </p:cTn>
                        </p:par>
                        <p:par>
                          <p:cTn id="9" fill="hold" nodeType="afterGroup">
                            <p:stCondLst>
                              <p:cond delay="2000"/>
                            </p:stCondLst>
                            <p:childTnLst>
                              <p:par>
                                <p:cTn id="10" presetID="18" presetClass="entr" presetSubtype="12" fill="hold" grpId="0" nodeType="afterEffect">
                                  <p:stCondLst>
                                    <p:cond delay="0"/>
                                  </p:stCondLst>
                                  <p:childTnLst>
                                    <p:set>
                                      <p:cBhvr>
                                        <p:cTn id="11" dur="1" fill="hold">
                                          <p:stCondLst>
                                            <p:cond delay="0"/>
                                          </p:stCondLst>
                                        </p:cTn>
                                        <p:tgtEl>
                                          <p:spTgt spid="1359879"/>
                                        </p:tgtEl>
                                        <p:attrNameLst>
                                          <p:attrName>style.visibility</p:attrName>
                                        </p:attrNameLst>
                                      </p:cBhvr>
                                      <p:to>
                                        <p:strVal val="visible"/>
                                      </p:to>
                                    </p:set>
                                    <p:animEffect transition="in" filter="strips(downLeft)">
                                      <p:cBhvr>
                                        <p:cTn id="12" dur="500"/>
                                        <p:tgtEl>
                                          <p:spTgt spid="135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6" grpId="0" animBg="1"/>
      <p:bldP spid="1359878" grpId="0" animBg="1"/>
      <p:bldP spid="135987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lstStyle/>
          <a:p>
            <a:pPr eaLnBrk="1" hangingPunct="1"/>
            <a:r>
              <a:rPr lang="en-US" altLang="en-US" smtClean="0"/>
              <a:t>Reasoning with motion classes</a:t>
            </a:r>
          </a:p>
        </p:txBody>
      </p:sp>
      <p:sp>
        <p:nvSpPr>
          <p:cNvPr id="55299" name="Rectangle 3"/>
          <p:cNvSpPr>
            <a:spLocks noGrp="1" noChangeArrowheads="1"/>
          </p:cNvSpPr>
          <p:nvPr>
            <p:ph idx="1"/>
          </p:nvPr>
        </p:nvSpPr>
        <p:spPr/>
        <p:txBody>
          <a:bodyPr/>
          <a:lstStyle/>
          <a:p>
            <a:pPr eaLnBrk="1" hangingPunct="1"/>
            <a:r>
              <a:rPr lang="en-US" altLang="en-US" dirty="0" smtClean="0"/>
              <a:t>mc</a:t>
            </a:r>
            <a:r>
              <a:rPr lang="en-US" altLang="en-US" baseline="-25000" dirty="0" smtClean="0"/>
              <a:t>1</a:t>
            </a:r>
            <a:r>
              <a:rPr lang="en-US" altLang="en-US" dirty="0" smtClean="0"/>
              <a:t>(</a:t>
            </a:r>
            <a:r>
              <a:rPr lang="en-US" altLang="en-US" dirty="0" err="1" smtClean="0"/>
              <a:t>x,y,t</a:t>
            </a:r>
            <a:r>
              <a:rPr lang="en-US" altLang="en-US" dirty="0" smtClean="0"/>
              <a:t>) </a:t>
            </a:r>
            <a:r>
              <a:rPr lang="el-GR" altLang="en-US" sz="2000" dirty="0" smtClean="0">
                <a:cs typeface="Times New Roman" panose="02020603050405020304" pitchFamily="18" charset="0"/>
              </a:rPr>
              <a:t>Λ </a:t>
            </a:r>
            <a:r>
              <a:rPr lang="nl-BE" altLang="en-US" sz="2000" dirty="0" smtClean="0">
                <a:cs typeface="Times New Roman" panose="02020603050405020304" pitchFamily="18" charset="0"/>
              </a:rPr>
              <a:t> </a:t>
            </a:r>
            <a:r>
              <a:rPr lang="en-US" altLang="en-US" dirty="0" smtClean="0"/>
              <a:t>mc</a:t>
            </a:r>
            <a:r>
              <a:rPr lang="en-US" altLang="en-US" baseline="-25000" dirty="0" smtClean="0"/>
              <a:t>2</a:t>
            </a:r>
            <a:r>
              <a:rPr lang="en-US" altLang="en-US" dirty="0" smtClean="0"/>
              <a:t>(</a:t>
            </a:r>
            <a:r>
              <a:rPr lang="en-US" altLang="en-US" dirty="0" err="1" smtClean="0"/>
              <a:t>y,z,t</a:t>
            </a:r>
            <a:r>
              <a:rPr lang="en-US" altLang="en-US" dirty="0" smtClean="0"/>
              <a:t>) </a:t>
            </a:r>
            <a:r>
              <a:rPr lang="en-US" altLang="en-US" sz="2400" dirty="0" smtClean="0">
                <a:sym typeface="Wingdings" panose="05000000000000000000" pitchFamily="2" charset="2"/>
              </a:rPr>
              <a:t></a:t>
            </a:r>
            <a:r>
              <a:rPr lang="en-US" altLang="en-US" dirty="0" smtClean="0">
                <a:sym typeface="Wingdings" panose="05000000000000000000" pitchFamily="2" charset="2"/>
              </a:rPr>
              <a:t> mc</a:t>
            </a:r>
            <a:r>
              <a:rPr lang="en-US" altLang="en-US" baseline="-25000" dirty="0" smtClean="0">
                <a:sym typeface="Wingdings" panose="05000000000000000000" pitchFamily="2" charset="2"/>
              </a:rPr>
              <a:t>3</a:t>
            </a:r>
            <a:r>
              <a:rPr lang="en-US" altLang="en-US" dirty="0" smtClean="0">
                <a:sym typeface="Wingdings" panose="05000000000000000000" pitchFamily="2" charset="2"/>
              </a:rPr>
              <a:t>(</a:t>
            </a:r>
            <a:r>
              <a:rPr lang="en-US" altLang="en-US" dirty="0" err="1" smtClean="0">
                <a:sym typeface="Wingdings" panose="05000000000000000000" pitchFamily="2" charset="2"/>
              </a:rPr>
              <a:t>x,z,t</a:t>
            </a:r>
            <a:r>
              <a:rPr lang="en-US" altLang="en-US" dirty="0" smtClean="0">
                <a:sym typeface="Wingdings" panose="05000000000000000000" pitchFamily="2" charset="2"/>
              </a:rPr>
              <a:t>) ?</a:t>
            </a:r>
          </a:p>
          <a:p>
            <a:pPr eaLnBrk="1" hangingPunct="1"/>
            <a:r>
              <a:rPr lang="en-US" altLang="en-US" dirty="0" smtClean="0">
                <a:sym typeface="Wingdings" panose="05000000000000000000" pitchFamily="2" charset="2"/>
              </a:rPr>
              <a:t>e.g. leave(</a:t>
            </a:r>
            <a:r>
              <a:rPr lang="en-US" altLang="en-US" dirty="0" err="1" smtClean="0">
                <a:sym typeface="Wingdings" panose="05000000000000000000" pitchFamily="2" charset="2"/>
              </a:rPr>
              <a:t>x,y,t</a:t>
            </a:r>
            <a:r>
              <a:rPr lang="en-US" altLang="en-US" dirty="0" smtClean="0">
                <a:sym typeface="Wingdings" panose="05000000000000000000" pitchFamily="2" charset="2"/>
              </a:rPr>
              <a:t>) </a:t>
            </a:r>
            <a:r>
              <a:rPr lang="el-GR" altLang="en-US" sz="2000" dirty="0" smtClean="0">
                <a:cs typeface="Times New Roman" panose="02020603050405020304" pitchFamily="18" charset="0"/>
              </a:rPr>
              <a:t>Λ </a:t>
            </a:r>
            <a:r>
              <a:rPr lang="nl-BE" altLang="en-US" sz="2000" dirty="0" smtClean="0">
                <a:cs typeface="Times New Roman" panose="02020603050405020304" pitchFamily="18" charset="0"/>
              </a:rPr>
              <a:t> </a:t>
            </a:r>
            <a:r>
              <a:rPr lang="en-US" altLang="en-US" dirty="0" smtClean="0"/>
              <a:t>leave(</a:t>
            </a:r>
            <a:r>
              <a:rPr lang="en-US" altLang="en-US" dirty="0" err="1" smtClean="0"/>
              <a:t>y,z,t</a:t>
            </a:r>
            <a:r>
              <a:rPr lang="en-US" altLang="en-US" dirty="0" smtClean="0"/>
              <a:t>) </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all possibilities also in tables</a:t>
            </a:r>
          </a:p>
        </p:txBody>
      </p:sp>
      <p:sp>
        <p:nvSpPr>
          <p:cNvPr id="55300" name="Oval 4"/>
          <p:cNvSpPr>
            <a:spLocks noChangeArrowheads="1"/>
          </p:cNvSpPr>
          <p:nvPr/>
        </p:nvSpPr>
        <p:spPr bwMode="auto">
          <a:xfrm>
            <a:off x="4340225" y="3925888"/>
            <a:ext cx="862013" cy="703262"/>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y</a:t>
            </a:r>
          </a:p>
        </p:txBody>
      </p:sp>
      <p:sp>
        <p:nvSpPr>
          <p:cNvPr id="55301" name="Oval 5"/>
          <p:cNvSpPr>
            <a:spLocks noChangeArrowheads="1"/>
          </p:cNvSpPr>
          <p:nvPr/>
        </p:nvSpPr>
        <p:spPr bwMode="auto">
          <a:xfrm>
            <a:off x="2524125" y="3590925"/>
            <a:ext cx="1676400" cy="1371600"/>
          </a:xfrm>
          <a:prstGeom prst="ellipse">
            <a:avLst/>
          </a:prstGeom>
          <a:solidFill>
            <a:srgbClr val="FFC533">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z</a:t>
            </a:r>
          </a:p>
        </p:txBody>
      </p:sp>
      <p:sp>
        <p:nvSpPr>
          <p:cNvPr id="55302" name="Oval 6"/>
          <p:cNvSpPr>
            <a:spLocks noChangeArrowheads="1"/>
          </p:cNvSpPr>
          <p:nvPr/>
        </p:nvSpPr>
        <p:spPr bwMode="auto">
          <a:xfrm>
            <a:off x="5343525" y="4086225"/>
            <a:ext cx="609600" cy="3810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x</a:t>
            </a:r>
          </a:p>
        </p:txBody>
      </p:sp>
      <p:sp>
        <p:nvSpPr>
          <p:cNvPr id="55303" name="Rectangle 8"/>
          <p:cNvSpPr>
            <a:spLocks noChangeArrowheads="1"/>
          </p:cNvSpPr>
          <p:nvPr/>
        </p:nvSpPr>
        <p:spPr bwMode="auto">
          <a:xfrm>
            <a:off x="0" y="6340475"/>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GB" altLang="en-US" sz="1400" b="0">
                <a:solidFill>
                  <a:schemeClr val="bg1"/>
                </a:solidFill>
              </a:rPr>
              <a:t>Zina Ibrahim, and Ahmed Y. Tawfik,  An Abstract Theory and Ontology of Motion Based on the Regions Connection Calculus, Symposium of Abstraction, Reformulation and Approximation (SARA 2007), LNAI, Springer, 2007.</a:t>
            </a:r>
            <a:endParaRPr lang="en-US" altLang="en-US" sz="1400" b="0">
              <a:solidFill>
                <a:schemeClr val="bg1"/>
              </a:solidFill>
            </a:endParaRPr>
          </a:p>
        </p:txBody>
      </p:sp>
    </p:spTree>
    <p:extLst>
      <p:ext uri="{BB962C8B-B14F-4D97-AF65-F5344CB8AC3E}">
        <p14:creationId xmlns:p14="http://schemas.microsoft.com/office/powerpoint/2010/main" val="1930598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pPr eaLnBrk="1" hangingPunct="1"/>
            <a:r>
              <a:rPr lang="en-US" altLang="en-US" smtClean="0"/>
              <a:t>RCC8/MC14 and Ontological Realism </a:t>
            </a:r>
          </a:p>
        </p:txBody>
      </p:sp>
      <p:sp>
        <p:nvSpPr>
          <p:cNvPr id="56323" name="Rectangle 3"/>
          <p:cNvSpPr>
            <a:spLocks noGrp="1" noChangeArrowheads="1"/>
          </p:cNvSpPr>
          <p:nvPr>
            <p:ph idx="1"/>
          </p:nvPr>
        </p:nvSpPr>
        <p:spPr/>
        <p:txBody>
          <a:bodyPr/>
          <a:lstStyle/>
          <a:p>
            <a:pPr eaLnBrk="1" hangingPunct="1"/>
            <a:r>
              <a:rPr lang="en-US" altLang="en-US" smtClean="0"/>
              <a:t>In ontological realism:</a:t>
            </a:r>
          </a:p>
          <a:p>
            <a:pPr lvl="1" eaLnBrk="1" hangingPunct="1"/>
            <a:r>
              <a:rPr lang="en-US" altLang="en-US" smtClean="0"/>
              <a:t>regions don’t move</a:t>
            </a:r>
          </a:p>
          <a:p>
            <a:pPr lvl="1" eaLnBrk="1" hangingPunct="1"/>
            <a:r>
              <a:rPr lang="en-US" altLang="en-US" smtClean="0"/>
              <a:t>material entities are located in regions</a:t>
            </a:r>
          </a:p>
          <a:p>
            <a:pPr lvl="1" eaLnBrk="1" hangingPunct="1"/>
            <a:r>
              <a:rPr lang="en-US" altLang="en-US" smtClean="0"/>
              <a:t>while material entities move or shrink/expand: </a:t>
            </a:r>
          </a:p>
          <a:p>
            <a:pPr lvl="2" eaLnBrk="1" hangingPunct="1"/>
            <a:r>
              <a:rPr lang="en-US" altLang="en-US" smtClean="0"/>
              <a:t>they are located at each t in a different region</a:t>
            </a:r>
          </a:p>
          <a:p>
            <a:pPr lvl="2" eaLnBrk="1" hangingPunct="1"/>
            <a:r>
              <a:rPr lang="en-US" altLang="en-US" smtClean="0"/>
              <a:t>each such region is part of the region formed by all the regions visited, thus constituting a path</a:t>
            </a:r>
          </a:p>
          <a:p>
            <a:pPr lvl="2" eaLnBrk="1" hangingPunct="1"/>
            <a:r>
              <a:rPr lang="en-US" altLang="en-US" smtClean="0"/>
              <a:t>…</a:t>
            </a:r>
          </a:p>
          <a:p>
            <a:pPr eaLnBrk="1" hangingPunct="1"/>
            <a:r>
              <a:rPr lang="en-US" altLang="en-US" smtClean="0"/>
              <a:t>An unambiguous mapping is possible</a:t>
            </a:r>
          </a:p>
          <a:p>
            <a:pPr lvl="2" eaLnBrk="1" hangingPunct="1"/>
            <a:endParaRPr lang="en-US" altLang="en-US" smtClean="0"/>
          </a:p>
        </p:txBody>
      </p:sp>
    </p:spTree>
    <p:extLst>
      <p:ext uri="{BB962C8B-B14F-4D97-AF65-F5344CB8AC3E}">
        <p14:creationId xmlns:p14="http://schemas.microsoft.com/office/powerpoint/2010/main" val="1570392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Representation of activities</a:t>
            </a:r>
          </a:p>
        </p:txBody>
      </p:sp>
      <p:pic>
        <p:nvPicPr>
          <p:cNvPr id="57347" name="Picture 7" descr="activitie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229600" cy="4672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7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p:txBody>
          <a:bodyPr/>
          <a:lstStyle/>
          <a:p>
            <a:pPr eaLnBrk="1" hangingPunct="1"/>
            <a:r>
              <a:rPr lang="en-US" altLang="en-US" smtClean="0"/>
              <a:t>RCC8/MC14 and action verbs</a:t>
            </a:r>
          </a:p>
        </p:txBody>
      </p:sp>
      <p:sp>
        <p:nvSpPr>
          <p:cNvPr id="58371" name="Text Box 4"/>
          <p:cNvSpPr txBox="1">
            <a:spLocks noChangeArrowheads="1"/>
          </p:cNvSpPr>
          <p:nvPr/>
        </p:nvSpPr>
        <p:spPr bwMode="auto">
          <a:xfrm>
            <a:off x="171450" y="2133600"/>
            <a:ext cx="2101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‘approach’</a:t>
            </a:r>
          </a:p>
        </p:txBody>
      </p:sp>
      <p:sp>
        <p:nvSpPr>
          <p:cNvPr id="58372" name="Rectangle 6"/>
          <p:cNvSpPr>
            <a:spLocks noChangeArrowheads="1"/>
          </p:cNvSpPr>
          <p:nvPr/>
        </p:nvSpPr>
        <p:spPr bwMode="auto">
          <a:xfrm>
            <a:off x="3048000" y="2971800"/>
            <a:ext cx="609600" cy="685800"/>
          </a:xfrm>
          <a:prstGeom prst="rect">
            <a:avLst/>
          </a:prstGeom>
          <a:solidFill>
            <a:srgbClr val="FF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366023" name="Rectangle 7"/>
          <p:cNvSpPr>
            <a:spLocks noChangeArrowheads="1"/>
          </p:cNvSpPr>
          <p:nvPr/>
        </p:nvSpPr>
        <p:spPr bwMode="auto">
          <a:xfrm>
            <a:off x="990600" y="2971800"/>
            <a:ext cx="914400" cy="6858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366026" name="Rectangle 10"/>
          <p:cNvSpPr>
            <a:spLocks noChangeArrowheads="1"/>
          </p:cNvSpPr>
          <p:nvPr/>
        </p:nvSpPr>
        <p:spPr bwMode="auto">
          <a:xfrm>
            <a:off x="3048000" y="3810000"/>
            <a:ext cx="609600" cy="685800"/>
          </a:xfrm>
          <a:prstGeom prst="rect">
            <a:avLst/>
          </a:prstGeom>
          <a:solidFill>
            <a:srgbClr val="FF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366027" name="Rectangle 11"/>
          <p:cNvSpPr>
            <a:spLocks noChangeArrowheads="1"/>
          </p:cNvSpPr>
          <p:nvPr/>
        </p:nvSpPr>
        <p:spPr bwMode="auto">
          <a:xfrm>
            <a:off x="990600" y="3810000"/>
            <a:ext cx="914400" cy="6858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366028" name="Rectangle 12"/>
          <p:cNvSpPr>
            <a:spLocks noChangeArrowheads="1"/>
          </p:cNvSpPr>
          <p:nvPr/>
        </p:nvSpPr>
        <p:spPr bwMode="auto">
          <a:xfrm>
            <a:off x="3048000" y="4648200"/>
            <a:ext cx="609600" cy="685800"/>
          </a:xfrm>
          <a:prstGeom prst="rect">
            <a:avLst/>
          </a:prstGeom>
          <a:solidFill>
            <a:srgbClr val="FF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366029" name="Rectangle 13"/>
          <p:cNvSpPr>
            <a:spLocks noChangeArrowheads="1"/>
          </p:cNvSpPr>
          <p:nvPr/>
        </p:nvSpPr>
        <p:spPr bwMode="auto">
          <a:xfrm>
            <a:off x="990600" y="4648200"/>
            <a:ext cx="914400" cy="6858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608252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3.33333E-6 L 0.1 -3.33333E-6 " pathEditMode="relative" rAng="0" ptsTypes="AA">
                                      <p:cBhvr>
                                        <p:cTn id="6" dur="2000" fill="hold"/>
                                        <p:tgtEl>
                                          <p:spTgt spid="1366023"/>
                                        </p:tgtEl>
                                        <p:attrNameLst>
                                          <p:attrName>ppt_x</p:attrName>
                                          <p:attrName>ppt_y</p:attrName>
                                        </p:attrNameLst>
                                      </p:cBhvr>
                                      <p:rCtr x="500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grpId="0" nodeType="clickEffect">
                                  <p:stCondLst>
                                    <p:cond delay="0"/>
                                  </p:stCondLst>
                                  <p:childTnLst>
                                    <p:animMotion origin="layout" path="M -3.33333E-6 1.11022E-16 L 0.15834 1.11022E-16 " pathEditMode="relative" rAng="0" ptsTypes="AA">
                                      <p:cBhvr>
                                        <p:cTn id="10" dur="2000" fill="hold"/>
                                        <p:tgtEl>
                                          <p:spTgt spid="1366027"/>
                                        </p:tgtEl>
                                        <p:attrNameLst>
                                          <p:attrName>ppt_x</p:attrName>
                                          <p:attrName>ppt_y</p:attrName>
                                        </p:attrNameLst>
                                      </p:cBhvr>
                                      <p:rCtr x="7917" y="0"/>
                                    </p:animMotion>
                                  </p:childTnLst>
                                </p:cTn>
                              </p:par>
                              <p:par>
                                <p:cTn id="11" presetID="63" presetClass="path" presetSubtype="0" accel="50000" decel="50000" fill="hold" grpId="0" nodeType="withEffect">
                                  <p:stCondLst>
                                    <p:cond delay="0"/>
                                  </p:stCondLst>
                                  <p:childTnLst>
                                    <p:animMotion origin="layout" path="M 3.33333E-6 0.00555 L 0.08333 0.00555 " pathEditMode="relative" rAng="0" ptsTypes="AA">
                                      <p:cBhvr>
                                        <p:cTn id="12" dur="2000" fill="hold"/>
                                        <p:tgtEl>
                                          <p:spTgt spid="1366026"/>
                                        </p:tgtEl>
                                        <p:attrNameLst>
                                          <p:attrName>ppt_x</p:attrName>
                                          <p:attrName>ppt_y</p:attrName>
                                        </p:attrNameLst>
                                      </p:cBhvr>
                                      <p:rCtr x="4167" y="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63" presetClass="path" presetSubtype="0" accel="50000" decel="50000" fill="hold" grpId="0" nodeType="clickEffect">
                                  <p:stCondLst>
                                    <p:cond delay="0"/>
                                  </p:stCondLst>
                                  <p:childTnLst>
                                    <p:animMotion origin="layout" path="M -3.33333E-6 -0.00556 L 0.06667 -0.00556 " pathEditMode="relative" rAng="0" ptsTypes="AA">
                                      <p:cBhvr>
                                        <p:cTn id="16" dur="2000" fill="hold"/>
                                        <p:tgtEl>
                                          <p:spTgt spid="1366029"/>
                                        </p:tgtEl>
                                        <p:attrNameLst>
                                          <p:attrName>ppt_x</p:attrName>
                                          <p:attrName>ppt_y</p:attrName>
                                        </p:attrNameLst>
                                      </p:cBhvr>
                                      <p:rCtr x="3333" y="0"/>
                                    </p:animMotion>
                                  </p:childTnLst>
                                </p:cTn>
                              </p:par>
                              <p:par>
                                <p:cTn id="17" presetID="63" presetClass="path" presetSubtype="0" accel="50000" decel="50000" fill="hold" grpId="0" nodeType="withEffect">
                                  <p:stCondLst>
                                    <p:cond delay="0"/>
                                  </p:stCondLst>
                                  <p:childTnLst>
                                    <p:animMotion origin="layout" path="M -3.33333E-6 -2.22222E-6 L -0.04166 -2.22222E-6 " pathEditMode="relative" rAng="0" ptsTypes="AA">
                                      <p:cBhvr>
                                        <p:cTn id="18" dur="2000" fill="hold"/>
                                        <p:tgtEl>
                                          <p:spTgt spid="1366028"/>
                                        </p:tgtEl>
                                        <p:attrNameLst>
                                          <p:attrName>ppt_x</p:attrName>
                                          <p:attrName>ppt_y</p:attrName>
                                        </p:attrNameLst>
                                      </p:cBhvr>
                                      <p:rCtr x="-20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6023" grpId="0" animBg="1"/>
      <p:bldP spid="1366026" grpId="0" animBg="1"/>
      <p:bldP spid="1366027" grpId="0" animBg="1"/>
      <p:bldP spid="1366028" grpId="0" animBg="1"/>
      <p:bldP spid="136602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p:txBody>
          <a:bodyPr/>
          <a:lstStyle/>
          <a:p>
            <a:pPr eaLnBrk="1" hangingPunct="1"/>
            <a:r>
              <a:rPr lang="en-US" altLang="en-US" smtClean="0"/>
              <a:t>RCC8/MC14 and action verbs</a:t>
            </a:r>
          </a:p>
        </p:txBody>
      </p:sp>
      <p:sp>
        <p:nvSpPr>
          <p:cNvPr id="59395" name="Rectangle 17"/>
          <p:cNvSpPr>
            <a:spLocks noGrp="1" noChangeArrowheads="1"/>
          </p:cNvSpPr>
          <p:nvPr>
            <p:ph idx="1"/>
          </p:nvPr>
        </p:nvSpPr>
        <p:spPr>
          <a:xfrm>
            <a:off x="4800600" y="2819400"/>
            <a:ext cx="4114800" cy="3810000"/>
          </a:xfrm>
        </p:spPr>
        <p:txBody>
          <a:bodyPr/>
          <a:lstStyle/>
          <a:p>
            <a:pPr eaLnBrk="1" hangingPunct="1"/>
            <a:r>
              <a:rPr lang="en-US" altLang="en-US" dirty="0" smtClean="0"/>
              <a:t>Invariant:</a:t>
            </a:r>
          </a:p>
          <a:p>
            <a:pPr lvl="1" eaLnBrk="1" hangingPunct="1"/>
            <a:r>
              <a:rPr lang="en-US" altLang="en-US" b="1" i="1" dirty="0" smtClean="0"/>
              <a:t>shrink</a:t>
            </a:r>
            <a:r>
              <a:rPr lang="en-US" altLang="en-US" dirty="0" smtClean="0"/>
              <a:t> of the region between the entities involved in an approach</a:t>
            </a:r>
          </a:p>
        </p:txBody>
      </p:sp>
      <p:sp>
        <p:nvSpPr>
          <p:cNvPr id="59396" name="Text Box 3"/>
          <p:cNvSpPr txBox="1">
            <a:spLocks noChangeArrowheads="1"/>
          </p:cNvSpPr>
          <p:nvPr/>
        </p:nvSpPr>
        <p:spPr bwMode="auto">
          <a:xfrm>
            <a:off x="171450" y="2133600"/>
            <a:ext cx="2101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‘approach’</a:t>
            </a:r>
          </a:p>
        </p:txBody>
      </p:sp>
      <p:sp>
        <p:nvSpPr>
          <p:cNvPr id="59397" name="Rectangle 4"/>
          <p:cNvSpPr>
            <a:spLocks noChangeArrowheads="1"/>
          </p:cNvSpPr>
          <p:nvPr/>
        </p:nvSpPr>
        <p:spPr bwMode="auto">
          <a:xfrm>
            <a:off x="3048000" y="2971800"/>
            <a:ext cx="609600" cy="685800"/>
          </a:xfrm>
          <a:prstGeom prst="rect">
            <a:avLst/>
          </a:prstGeom>
          <a:solidFill>
            <a:srgbClr val="FF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9398" name="Rectangle 5"/>
          <p:cNvSpPr>
            <a:spLocks noChangeArrowheads="1"/>
          </p:cNvSpPr>
          <p:nvPr/>
        </p:nvSpPr>
        <p:spPr bwMode="auto">
          <a:xfrm>
            <a:off x="1905000" y="2962275"/>
            <a:ext cx="914400" cy="6858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9399" name="Rectangle 6"/>
          <p:cNvSpPr>
            <a:spLocks noChangeArrowheads="1"/>
          </p:cNvSpPr>
          <p:nvPr/>
        </p:nvSpPr>
        <p:spPr bwMode="auto">
          <a:xfrm>
            <a:off x="3886200" y="3819525"/>
            <a:ext cx="609600" cy="685800"/>
          </a:xfrm>
          <a:prstGeom prst="rect">
            <a:avLst/>
          </a:prstGeom>
          <a:solidFill>
            <a:srgbClr val="FF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9400" name="Rectangle 7"/>
          <p:cNvSpPr>
            <a:spLocks noChangeArrowheads="1"/>
          </p:cNvSpPr>
          <p:nvPr/>
        </p:nvSpPr>
        <p:spPr bwMode="auto">
          <a:xfrm>
            <a:off x="2362200" y="3810000"/>
            <a:ext cx="914400" cy="6858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9401" name="Rectangle 8"/>
          <p:cNvSpPr>
            <a:spLocks noChangeArrowheads="1"/>
          </p:cNvSpPr>
          <p:nvPr/>
        </p:nvSpPr>
        <p:spPr bwMode="auto">
          <a:xfrm>
            <a:off x="2667000" y="4648200"/>
            <a:ext cx="609600" cy="685800"/>
          </a:xfrm>
          <a:prstGeom prst="rect">
            <a:avLst/>
          </a:prstGeom>
          <a:solidFill>
            <a:srgbClr val="FF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9402" name="Rectangle 9"/>
          <p:cNvSpPr>
            <a:spLocks noChangeArrowheads="1"/>
          </p:cNvSpPr>
          <p:nvPr/>
        </p:nvSpPr>
        <p:spPr bwMode="auto">
          <a:xfrm>
            <a:off x="1600200" y="4648200"/>
            <a:ext cx="914400" cy="6858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9403" name="Line 19"/>
          <p:cNvSpPr>
            <a:spLocks noChangeShapeType="1"/>
          </p:cNvSpPr>
          <p:nvPr/>
        </p:nvSpPr>
        <p:spPr bwMode="auto">
          <a:xfrm>
            <a:off x="2971800" y="2438400"/>
            <a:ext cx="0" cy="457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9404" name="Line 20"/>
          <p:cNvSpPr>
            <a:spLocks noChangeShapeType="1"/>
          </p:cNvSpPr>
          <p:nvPr/>
        </p:nvSpPr>
        <p:spPr bwMode="auto">
          <a:xfrm flipV="1">
            <a:off x="3657600" y="4419600"/>
            <a:ext cx="0" cy="609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9405" name="Line 21"/>
          <p:cNvSpPr>
            <a:spLocks noChangeShapeType="1"/>
          </p:cNvSpPr>
          <p:nvPr/>
        </p:nvSpPr>
        <p:spPr bwMode="auto">
          <a:xfrm flipV="1">
            <a:off x="2590800" y="5410200"/>
            <a:ext cx="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18063318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p:txBody>
          <a:bodyPr/>
          <a:lstStyle/>
          <a:p>
            <a:pPr eaLnBrk="1" hangingPunct="1"/>
            <a:r>
              <a:rPr lang="en-US" altLang="en-US" smtClean="0"/>
              <a:t>RCC8/MC14 and action verbs</a:t>
            </a:r>
          </a:p>
        </p:txBody>
      </p:sp>
      <p:sp>
        <p:nvSpPr>
          <p:cNvPr id="60419" name="Rectangle 554"/>
          <p:cNvSpPr>
            <a:spLocks noGrp="1" noChangeArrowheads="1"/>
          </p:cNvSpPr>
          <p:nvPr>
            <p:ph idx="1"/>
          </p:nvPr>
        </p:nvSpPr>
        <p:spPr>
          <a:xfrm>
            <a:off x="228600" y="4191000"/>
            <a:ext cx="8686800" cy="2438400"/>
          </a:xfrm>
        </p:spPr>
        <p:txBody>
          <a:bodyPr/>
          <a:lstStyle/>
          <a:p>
            <a:pPr eaLnBrk="1" hangingPunct="1">
              <a:lnSpc>
                <a:spcPct val="90000"/>
              </a:lnSpc>
            </a:pPr>
            <a:r>
              <a:rPr lang="en-US" altLang="en-US" dirty="0" smtClean="0"/>
              <a:t>all can be expressed in terms of mc14 </a:t>
            </a:r>
            <a:r>
              <a:rPr lang="en-US" altLang="en-US" sz="2400" dirty="0" smtClean="0"/>
              <a:t>(with the addition of direction and some other features)</a:t>
            </a:r>
          </a:p>
          <a:p>
            <a:pPr eaLnBrk="1" hangingPunct="1">
              <a:lnSpc>
                <a:spcPct val="90000"/>
              </a:lnSpc>
            </a:pPr>
            <a:r>
              <a:rPr lang="en-US" altLang="en-US" dirty="0" smtClean="0"/>
              <a:t>from mc to the verbs: requires additional information on the nature of the entities involved</a:t>
            </a:r>
          </a:p>
          <a:p>
            <a:pPr lvl="1" eaLnBrk="1" hangingPunct="1">
              <a:lnSpc>
                <a:spcPct val="90000"/>
              </a:lnSpc>
            </a:pPr>
            <a:r>
              <a:rPr lang="en-US" altLang="en-US" dirty="0" smtClean="0"/>
              <a:t>to be encoded in the ontology</a:t>
            </a:r>
          </a:p>
        </p:txBody>
      </p:sp>
      <p:grpSp>
        <p:nvGrpSpPr>
          <p:cNvPr id="60420" name="Group 555"/>
          <p:cNvGrpSpPr>
            <a:grpSpLocks/>
          </p:cNvGrpSpPr>
          <p:nvPr/>
        </p:nvGrpSpPr>
        <p:grpSpPr bwMode="auto">
          <a:xfrm>
            <a:off x="152400" y="2133600"/>
            <a:ext cx="8839200" cy="1873250"/>
            <a:chOff x="96" y="1344"/>
            <a:chExt cx="5568" cy="1180"/>
          </a:xfrm>
        </p:grpSpPr>
        <p:sp>
          <p:nvSpPr>
            <p:cNvPr id="60421" name="Rectangle 116"/>
            <p:cNvSpPr>
              <a:spLocks noChangeArrowheads="1"/>
            </p:cNvSpPr>
            <p:nvPr/>
          </p:nvSpPr>
          <p:spPr bwMode="auto">
            <a:xfrm>
              <a:off x="5177" y="2264"/>
              <a:ext cx="4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endParaRPr lang="en-US" altLang="en-US" sz="1800" b="0">
                <a:solidFill>
                  <a:schemeClr val="bg1"/>
                </a:solidFill>
              </a:endParaRPr>
            </a:p>
          </p:txBody>
        </p:sp>
        <p:sp>
          <p:nvSpPr>
            <p:cNvPr id="60422" name="Rectangle 115"/>
            <p:cNvSpPr>
              <a:spLocks noChangeArrowheads="1"/>
            </p:cNvSpPr>
            <p:nvPr/>
          </p:nvSpPr>
          <p:spPr bwMode="auto">
            <a:xfrm>
              <a:off x="4736" y="2264"/>
              <a:ext cx="44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throw</a:t>
              </a:r>
              <a:endParaRPr lang="en-GB" altLang="en-US" sz="1800" b="0">
                <a:solidFill>
                  <a:schemeClr val="bg1"/>
                </a:solidFill>
              </a:endParaRPr>
            </a:p>
          </p:txBody>
        </p:sp>
        <p:sp>
          <p:nvSpPr>
            <p:cNvPr id="60423" name="Rectangle 114"/>
            <p:cNvSpPr>
              <a:spLocks noChangeArrowheads="1"/>
            </p:cNvSpPr>
            <p:nvPr/>
          </p:nvSpPr>
          <p:spPr bwMode="auto">
            <a:xfrm>
              <a:off x="4098" y="2264"/>
              <a:ext cx="63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replace</a:t>
              </a:r>
              <a:endParaRPr lang="en-GB" altLang="en-US" sz="1800" b="0">
                <a:solidFill>
                  <a:schemeClr val="bg1"/>
                </a:solidFill>
              </a:endParaRPr>
            </a:p>
          </p:txBody>
        </p:sp>
        <p:sp>
          <p:nvSpPr>
            <p:cNvPr id="60424" name="Rectangle 113"/>
            <p:cNvSpPr>
              <a:spLocks noChangeArrowheads="1"/>
            </p:cNvSpPr>
            <p:nvPr/>
          </p:nvSpPr>
          <p:spPr bwMode="auto">
            <a:xfrm>
              <a:off x="3536" y="2264"/>
              <a:ext cx="56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pick up</a:t>
              </a:r>
              <a:endParaRPr lang="en-GB" altLang="en-US" sz="1800" b="0">
                <a:solidFill>
                  <a:schemeClr val="bg1"/>
                </a:solidFill>
              </a:endParaRPr>
            </a:p>
          </p:txBody>
        </p:sp>
        <p:sp>
          <p:nvSpPr>
            <p:cNvPr id="60425" name="Rectangle 112"/>
            <p:cNvSpPr>
              <a:spLocks noChangeArrowheads="1"/>
            </p:cNvSpPr>
            <p:nvPr/>
          </p:nvSpPr>
          <p:spPr bwMode="auto">
            <a:xfrm>
              <a:off x="2978" y="2264"/>
              <a:ext cx="55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leave</a:t>
              </a:r>
              <a:endParaRPr lang="en-GB" altLang="en-US" sz="1800" b="0">
                <a:solidFill>
                  <a:schemeClr val="bg1"/>
                </a:solidFill>
              </a:endParaRPr>
            </a:p>
          </p:txBody>
        </p:sp>
        <p:sp>
          <p:nvSpPr>
            <p:cNvPr id="60426" name="Rectangle 111"/>
            <p:cNvSpPr>
              <a:spLocks noChangeArrowheads="1"/>
            </p:cNvSpPr>
            <p:nvPr/>
          </p:nvSpPr>
          <p:spPr bwMode="auto">
            <a:xfrm>
              <a:off x="2422" y="2264"/>
              <a:ext cx="556"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have</a:t>
              </a:r>
              <a:endParaRPr lang="en-GB" altLang="en-US" sz="1800" b="0">
                <a:solidFill>
                  <a:schemeClr val="bg1"/>
                </a:solidFill>
              </a:endParaRPr>
            </a:p>
          </p:txBody>
        </p:sp>
        <p:sp>
          <p:nvSpPr>
            <p:cNvPr id="60427" name="Rectangle 110"/>
            <p:cNvSpPr>
              <a:spLocks noChangeArrowheads="1"/>
            </p:cNvSpPr>
            <p:nvPr/>
          </p:nvSpPr>
          <p:spPr bwMode="auto">
            <a:xfrm>
              <a:off x="1920" y="2264"/>
              <a:ext cx="50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get</a:t>
              </a:r>
              <a:endParaRPr lang="en-GB" altLang="en-US" sz="1800" b="0">
                <a:solidFill>
                  <a:schemeClr val="bg1"/>
                </a:solidFill>
              </a:endParaRPr>
            </a:p>
          </p:txBody>
        </p:sp>
        <p:sp>
          <p:nvSpPr>
            <p:cNvPr id="60428" name="Rectangle 109"/>
            <p:cNvSpPr>
              <a:spLocks noChangeArrowheads="1"/>
            </p:cNvSpPr>
            <p:nvPr/>
          </p:nvSpPr>
          <p:spPr bwMode="auto">
            <a:xfrm>
              <a:off x="1260" y="2264"/>
              <a:ext cx="66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exit</a:t>
              </a:r>
              <a:endParaRPr lang="en-GB" altLang="en-US" sz="1800" b="0">
                <a:solidFill>
                  <a:schemeClr val="bg1"/>
                </a:solidFill>
              </a:endParaRPr>
            </a:p>
          </p:txBody>
        </p:sp>
        <p:sp>
          <p:nvSpPr>
            <p:cNvPr id="60429" name="Rectangle 108"/>
            <p:cNvSpPr>
              <a:spLocks noChangeArrowheads="1"/>
            </p:cNvSpPr>
            <p:nvPr/>
          </p:nvSpPr>
          <p:spPr bwMode="auto">
            <a:xfrm>
              <a:off x="690" y="2264"/>
              <a:ext cx="57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collide</a:t>
              </a:r>
              <a:endParaRPr lang="en-GB" altLang="en-US" sz="1800" b="0">
                <a:solidFill>
                  <a:schemeClr val="bg1"/>
                </a:solidFill>
              </a:endParaRPr>
            </a:p>
          </p:txBody>
        </p:sp>
        <p:sp>
          <p:nvSpPr>
            <p:cNvPr id="60430" name="Rectangle 107"/>
            <p:cNvSpPr>
              <a:spLocks noChangeArrowheads="1"/>
            </p:cNvSpPr>
            <p:nvPr/>
          </p:nvSpPr>
          <p:spPr bwMode="auto">
            <a:xfrm>
              <a:off x="96" y="2264"/>
              <a:ext cx="59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bury</a:t>
              </a:r>
              <a:endParaRPr lang="en-GB" altLang="en-US" sz="1800" b="0">
                <a:solidFill>
                  <a:schemeClr val="bg1"/>
                </a:solidFill>
              </a:endParaRPr>
            </a:p>
          </p:txBody>
        </p:sp>
        <p:sp>
          <p:nvSpPr>
            <p:cNvPr id="60431" name="Rectangle 106"/>
            <p:cNvSpPr>
              <a:spLocks noChangeArrowheads="1"/>
            </p:cNvSpPr>
            <p:nvPr/>
          </p:nvSpPr>
          <p:spPr bwMode="auto">
            <a:xfrm>
              <a:off x="5177" y="2034"/>
              <a:ext cx="4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endParaRPr lang="en-US" altLang="en-US" sz="1800" b="0">
                <a:solidFill>
                  <a:schemeClr val="bg1"/>
                </a:solidFill>
              </a:endParaRPr>
            </a:p>
          </p:txBody>
        </p:sp>
        <p:sp>
          <p:nvSpPr>
            <p:cNvPr id="60432" name="Rectangle 105"/>
            <p:cNvSpPr>
              <a:spLocks noChangeArrowheads="1"/>
            </p:cNvSpPr>
            <p:nvPr/>
          </p:nvSpPr>
          <p:spPr bwMode="auto">
            <a:xfrm>
              <a:off x="4736" y="2034"/>
              <a:ext cx="4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take</a:t>
              </a:r>
              <a:endParaRPr lang="en-GB" altLang="en-US" sz="1800" b="0">
                <a:solidFill>
                  <a:schemeClr val="bg1"/>
                </a:solidFill>
              </a:endParaRPr>
            </a:p>
          </p:txBody>
        </p:sp>
        <p:sp>
          <p:nvSpPr>
            <p:cNvPr id="60433" name="Rectangle 104"/>
            <p:cNvSpPr>
              <a:spLocks noChangeArrowheads="1"/>
            </p:cNvSpPr>
            <p:nvPr/>
          </p:nvSpPr>
          <p:spPr bwMode="auto">
            <a:xfrm>
              <a:off x="4098" y="2034"/>
              <a:ext cx="6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receive</a:t>
              </a:r>
              <a:endParaRPr lang="en-GB" altLang="en-US" sz="1800" b="0">
                <a:solidFill>
                  <a:schemeClr val="bg1"/>
                </a:solidFill>
              </a:endParaRPr>
            </a:p>
          </p:txBody>
        </p:sp>
        <p:sp>
          <p:nvSpPr>
            <p:cNvPr id="60434" name="Rectangle 103"/>
            <p:cNvSpPr>
              <a:spLocks noChangeArrowheads="1"/>
            </p:cNvSpPr>
            <p:nvPr/>
          </p:nvSpPr>
          <p:spPr bwMode="auto">
            <a:xfrm>
              <a:off x="3536" y="2034"/>
              <a:ext cx="5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pass</a:t>
              </a:r>
              <a:endParaRPr lang="en-GB" altLang="en-US" sz="1800" b="0">
                <a:solidFill>
                  <a:schemeClr val="bg1"/>
                </a:solidFill>
              </a:endParaRPr>
            </a:p>
          </p:txBody>
        </p:sp>
        <p:sp>
          <p:nvSpPr>
            <p:cNvPr id="60435" name="Rectangle 102"/>
            <p:cNvSpPr>
              <a:spLocks noChangeArrowheads="1"/>
            </p:cNvSpPr>
            <p:nvPr/>
          </p:nvSpPr>
          <p:spPr bwMode="auto">
            <a:xfrm>
              <a:off x="2978" y="2034"/>
              <a:ext cx="5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jump</a:t>
              </a:r>
              <a:endParaRPr lang="en-GB" altLang="en-US" sz="1800" b="0">
                <a:solidFill>
                  <a:schemeClr val="bg1"/>
                </a:solidFill>
              </a:endParaRPr>
            </a:p>
          </p:txBody>
        </p:sp>
        <p:sp>
          <p:nvSpPr>
            <p:cNvPr id="60436" name="Rectangle 101"/>
            <p:cNvSpPr>
              <a:spLocks noChangeArrowheads="1"/>
            </p:cNvSpPr>
            <p:nvPr/>
          </p:nvSpPr>
          <p:spPr bwMode="auto">
            <a:xfrm>
              <a:off x="2422" y="2034"/>
              <a:ext cx="5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haul</a:t>
              </a:r>
              <a:endParaRPr lang="en-GB" altLang="en-US" sz="1800" b="0">
                <a:solidFill>
                  <a:schemeClr val="bg1"/>
                </a:solidFill>
              </a:endParaRPr>
            </a:p>
          </p:txBody>
        </p:sp>
        <p:sp>
          <p:nvSpPr>
            <p:cNvPr id="60437" name="Rectangle 100"/>
            <p:cNvSpPr>
              <a:spLocks noChangeArrowheads="1"/>
            </p:cNvSpPr>
            <p:nvPr/>
          </p:nvSpPr>
          <p:spPr bwMode="auto">
            <a:xfrm>
              <a:off x="1920" y="2034"/>
              <a:ext cx="50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follow</a:t>
              </a:r>
              <a:endParaRPr lang="en-GB" altLang="en-US" sz="1800" b="0">
                <a:solidFill>
                  <a:schemeClr val="bg1"/>
                </a:solidFill>
              </a:endParaRPr>
            </a:p>
          </p:txBody>
        </p:sp>
        <p:sp>
          <p:nvSpPr>
            <p:cNvPr id="60438" name="Rectangle 99"/>
            <p:cNvSpPr>
              <a:spLocks noChangeArrowheads="1"/>
            </p:cNvSpPr>
            <p:nvPr/>
          </p:nvSpPr>
          <p:spPr bwMode="auto">
            <a:xfrm>
              <a:off x="1260" y="2034"/>
              <a:ext cx="6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exchange</a:t>
              </a:r>
              <a:endParaRPr lang="en-GB" altLang="en-US" sz="1800" b="0">
                <a:solidFill>
                  <a:schemeClr val="bg1"/>
                </a:solidFill>
              </a:endParaRPr>
            </a:p>
          </p:txBody>
        </p:sp>
        <p:sp>
          <p:nvSpPr>
            <p:cNvPr id="60439" name="Rectangle 98"/>
            <p:cNvSpPr>
              <a:spLocks noChangeArrowheads="1"/>
            </p:cNvSpPr>
            <p:nvPr/>
          </p:nvSpPr>
          <p:spPr bwMode="auto">
            <a:xfrm>
              <a:off x="690" y="2034"/>
              <a:ext cx="5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close</a:t>
              </a:r>
              <a:endParaRPr lang="en-GB" altLang="en-US" sz="1800" b="0">
                <a:solidFill>
                  <a:schemeClr val="bg1"/>
                </a:solidFill>
              </a:endParaRPr>
            </a:p>
          </p:txBody>
        </p:sp>
        <p:sp>
          <p:nvSpPr>
            <p:cNvPr id="60440" name="Rectangle 97"/>
            <p:cNvSpPr>
              <a:spLocks noChangeArrowheads="1"/>
            </p:cNvSpPr>
            <p:nvPr/>
          </p:nvSpPr>
          <p:spPr bwMode="auto">
            <a:xfrm>
              <a:off x="96" y="2034"/>
              <a:ext cx="5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bounce</a:t>
              </a:r>
              <a:endParaRPr lang="en-GB" altLang="en-US" sz="1800" b="0">
                <a:solidFill>
                  <a:schemeClr val="bg1"/>
                </a:solidFill>
              </a:endParaRPr>
            </a:p>
          </p:txBody>
        </p:sp>
        <p:sp>
          <p:nvSpPr>
            <p:cNvPr id="60441" name="Rectangle 96"/>
            <p:cNvSpPr>
              <a:spLocks noChangeArrowheads="1"/>
            </p:cNvSpPr>
            <p:nvPr/>
          </p:nvSpPr>
          <p:spPr bwMode="auto">
            <a:xfrm>
              <a:off x="5177" y="1804"/>
              <a:ext cx="4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walk</a:t>
              </a:r>
              <a:endParaRPr lang="en-GB" altLang="en-US" sz="1800" b="0">
                <a:solidFill>
                  <a:schemeClr val="bg1"/>
                </a:solidFill>
              </a:endParaRPr>
            </a:p>
          </p:txBody>
        </p:sp>
        <p:sp>
          <p:nvSpPr>
            <p:cNvPr id="60442" name="Rectangle 95"/>
            <p:cNvSpPr>
              <a:spLocks noChangeArrowheads="1"/>
            </p:cNvSpPr>
            <p:nvPr/>
          </p:nvSpPr>
          <p:spPr bwMode="auto">
            <a:xfrm>
              <a:off x="4736" y="1804"/>
              <a:ext cx="4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stop</a:t>
              </a:r>
              <a:endParaRPr lang="en-GB" altLang="en-US" sz="1800" b="0">
                <a:solidFill>
                  <a:schemeClr val="bg1"/>
                </a:solidFill>
              </a:endParaRPr>
            </a:p>
          </p:txBody>
        </p:sp>
        <p:sp>
          <p:nvSpPr>
            <p:cNvPr id="60443" name="Rectangle 94"/>
            <p:cNvSpPr>
              <a:spLocks noChangeArrowheads="1"/>
            </p:cNvSpPr>
            <p:nvPr/>
          </p:nvSpPr>
          <p:spPr bwMode="auto">
            <a:xfrm>
              <a:off x="4098" y="1804"/>
              <a:ext cx="6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raise</a:t>
              </a:r>
              <a:endParaRPr lang="en-GB" altLang="en-US" sz="1800" b="0">
                <a:solidFill>
                  <a:schemeClr val="bg1"/>
                </a:solidFill>
              </a:endParaRPr>
            </a:p>
          </p:txBody>
        </p:sp>
        <p:sp>
          <p:nvSpPr>
            <p:cNvPr id="60444" name="Rectangle 93"/>
            <p:cNvSpPr>
              <a:spLocks noChangeArrowheads="1"/>
            </p:cNvSpPr>
            <p:nvPr/>
          </p:nvSpPr>
          <p:spPr bwMode="auto">
            <a:xfrm>
              <a:off x="3536" y="1804"/>
              <a:ext cx="5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open</a:t>
              </a:r>
              <a:endParaRPr lang="en-GB" altLang="en-US" sz="1800" b="0">
                <a:solidFill>
                  <a:schemeClr val="bg1"/>
                </a:solidFill>
              </a:endParaRPr>
            </a:p>
          </p:txBody>
        </p:sp>
        <p:sp>
          <p:nvSpPr>
            <p:cNvPr id="60445" name="Rectangle 92"/>
            <p:cNvSpPr>
              <a:spLocks noChangeArrowheads="1"/>
            </p:cNvSpPr>
            <p:nvPr/>
          </p:nvSpPr>
          <p:spPr bwMode="auto">
            <a:xfrm>
              <a:off x="2978" y="1804"/>
              <a:ext cx="5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kick</a:t>
              </a:r>
              <a:endParaRPr lang="en-GB" altLang="en-US" sz="1800" b="0">
                <a:solidFill>
                  <a:schemeClr val="bg1"/>
                </a:solidFill>
              </a:endParaRPr>
            </a:p>
          </p:txBody>
        </p:sp>
        <p:sp>
          <p:nvSpPr>
            <p:cNvPr id="60446" name="Rectangle 91"/>
            <p:cNvSpPr>
              <a:spLocks noChangeArrowheads="1"/>
            </p:cNvSpPr>
            <p:nvPr/>
          </p:nvSpPr>
          <p:spPr bwMode="auto">
            <a:xfrm>
              <a:off x="2422" y="1804"/>
              <a:ext cx="5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hand</a:t>
              </a:r>
              <a:endParaRPr lang="en-GB" altLang="en-US" sz="1800" b="0">
                <a:solidFill>
                  <a:schemeClr val="bg1"/>
                </a:solidFill>
              </a:endParaRPr>
            </a:p>
          </p:txBody>
        </p:sp>
        <p:sp>
          <p:nvSpPr>
            <p:cNvPr id="60447" name="Rectangle 90"/>
            <p:cNvSpPr>
              <a:spLocks noChangeArrowheads="1"/>
            </p:cNvSpPr>
            <p:nvPr/>
          </p:nvSpPr>
          <p:spPr bwMode="auto">
            <a:xfrm>
              <a:off x="1920" y="1804"/>
              <a:ext cx="50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fly</a:t>
              </a:r>
              <a:endParaRPr lang="en-GB" altLang="en-US" sz="1800" b="0">
                <a:solidFill>
                  <a:schemeClr val="bg1"/>
                </a:solidFill>
              </a:endParaRPr>
            </a:p>
          </p:txBody>
        </p:sp>
        <p:sp>
          <p:nvSpPr>
            <p:cNvPr id="60448" name="Rectangle 89"/>
            <p:cNvSpPr>
              <a:spLocks noChangeArrowheads="1"/>
            </p:cNvSpPr>
            <p:nvPr/>
          </p:nvSpPr>
          <p:spPr bwMode="auto">
            <a:xfrm>
              <a:off x="1260" y="1804"/>
              <a:ext cx="6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enter</a:t>
              </a:r>
              <a:endParaRPr lang="en-GB" altLang="en-US" sz="1800" b="0">
                <a:solidFill>
                  <a:schemeClr val="bg1"/>
                </a:solidFill>
              </a:endParaRPr>
            </a:p>
          </p:txBody>
        </p:sp>
        <p:sp>
          <p:nvSpPr>
            <p:cNvPr id="60449" name="Rectangle 88"/>
            <p:cNvSpPr>
              <a:spLocks noChangeArrowheads="1"/>
            </p:cNvSpPr>
            <p:nvPr/>
          </p:nvSpPr>
          <p:spPr bwMode="auto">
            <a:xfrm>
              <a:off x="690" y="1804"/>
              <a:ext cx="5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chase</a:t>
              </a:r>
              <a:endParaRPr lang="en-GB" altLang="en-US" sz="1800" b="0">
                <a:solidFill>
                  <a:schemeClr val="bg1"/>
                </a:solidFill>
              </a:endParaRPr>
            </a:p>
          </p:txBody>
        </p:sp>
        <p:sp>
          <p:nvSpPr>
            <p:cNvPr id="60450" name="Rectangle 87"/>
            <p:cNvSpPr>
              <a:spLocks noChangeArrowheads="1"/>
            </p:cNvSpPr>
            <p:nvPr/>
          </p:nvSpPr>
          <p:spPr bwMode="auto">
            <a:xfrm>
              <a:off x="96" y="1804"/>
              <a:ext cx="5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attach</a:t>
              </a:r>
              <a:endParaRPr lang="en-GB" altLang="en-US" sz="1800" b="0">
                <a:solidFill>
                  <a:schemeClr val="bg1"/>
                </a:solidFill>
              </a:endParaRPr>
            </a:p>
          </p:txBody>
        </p:sp>
        <p:sp>
          <p:nvSpPr>
            <p:cNvPr id="60451" name="Rectangle 86"/>
            <p:cNvSpPr>
              <a:spLocks noChangeArrowheads="1"/>
            </p:cNvSpPr>
            <p:nvPr/>
          </p:nvSpPr>
          <p:spPr bwMode="auto">
            <a:xfrm>
              <a:off x="5177" y="1574"/>
              <a:ext cx="4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turn</a:t>
              </a:r>
              <a:endParaRPr lang="en-GB" altLang="en-US" sz="1800" b="0">
                <a:solidFill>
                  <a:schemeClr val="bg1"/>
                </a:solidFill>
              </a:endParaRPr>
            </a:p>
          </p:txBody>
        </p:sp>
        <p:sp>
          <p:nvSpPr>
            <p:cNvPr id="60452" name="Rectangle 85"/>
            <p:cNvSpPr>
              <a:spLocks noChangeArrowheads="1"/>
            </p:cNvSpPr>
            <p:nvPr/>
          </p:nvSpPr>
          <p:spPr bwMode="auto">
            <a:xfrm>
              <a:off x="4736" y="1574"/>
              <a:ext cx="4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snatch</a:t>
              </a:r>
              <a:endParaRPr lang="en-GB" altLang="en-US" sz="1800" b="0">
                <a:solidFill>
                  <a:schemeClr val="bg1"/>
                </a:solidFill>
              </a:endParaRPr>
            </a:p>
          </p:txBody>
        </p:sp>
        <p:sp>
          <p:nvSpPr>
            <p:cNvPr id="60453" name="Rectangle 84"/>
            <p:cNvSpPr>
              <a:spLocks noChangeArrowheads="1"/>
            </p:cNvSpPr>
            <p:nvPr/>
          </p:nvSpPr>
          <p:spPr bwMode="auto">
            <a:xfrm>
              <a:off x="4098" y="1574"/>
              <a:ext cx="6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put down</a:t>
              </a:r>
              <a:endParaRPr lang="en-GB" altLang="en-US" sz="1800" b="0">
                <a:solidFill>
                  <a:schemeClr val="bg1"/>
                </a:solidFill>
              </a:endParaRPr>
            </a:p>
          </p:txBody>
        </p:sp>
        <p:sp>
          <p:nvSpPr>
            <p:cNvPr id="60454" name="Rectangle 83"/>
            <p:cNvSpPr>
              <a:spLocks noChangeArrowheads="1"/>
            </p:cNvSpPr>
            <p:nvPr/>
          </p:nvSpPr>
          <p:spPr bwMode="auto">
            <a:xfrm>
              <a:off x="3536" y="1574"/>
              <a:ext cx="5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move</a:t>
              </a:r>
              <a:endParaRPr lang="en-GB" altLang="en-US" sz="1800" b="0">
                <a:solidFill>
                  <a:schemeClr val="bg1"/>
                </a:solidFill>
              </a:endParaRPr>
            </a:p>
          </p:txBody>
        </p:sp>
        <p:sp>
          <p:nvSpPr>
            <p:cNvPr id="60455" name="Rectangle 82"/>
            <p:cNvSpPr>
              <a:spLocks noChangeArrowheads="1"/>
            </p:cNvSpPr>
            <p:nvPr/>
          </p:nvSpPr>
          <p:spPr bwMode="auto">
            <a:xfrm>
              <a:off x="2978" y="1574"/>
              <a:ext cx="5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hold</a:t>
              </a:r>
              <a:endParaRPr lang="en-GB" altLang="en-US" sz="1800" b="0">
                <a:solidFill>
                  <a:schemeClr val="bg1"/>
                </a:solidFill>
              </a:endParaRPr>
            </a:p>
          </p:txBody>
        </p:sp>
        <p:sp>
          <p:nvSpPr>
            <p:cNvPr id="60456" name="Rectangle 81"/>
            <p:cNvSpPr>
              <a:spLocks noChangeArrowheads="1"/>
            </p:cNvSpPr>
            <p:nvPr/>
          </p:nvSpPr>
          <p:spPr bwMode="auto">
            <a:xfrm>
              <a:off x="2422" y="1574"/>
              <a:ext cx="5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go</a:t>
              </a:r>
              <a:endParaRPr lang="en-GB" altLang="en-US" sz="1800" b="0">
                <a:solidFill>
                  <a:schemeClr val="bg1"/>
                </a:solidFill>
              </a:endParaRPr>
            </a:p>
          </p:txBody>
        </p:sp>
        <p:sp>
          <p:nvSpPr>
            <p:cNvPr id="60457" name="Rectangle 80"/>
            <p:cNvSpPr>
              <a:spLocks noChangeArrowheads="1"/>
            </p:cNvSpPr>
            <p:nvPr/>
          </p:nvSpPr>
          <p:spPr bwMode="auto">
            <a:xfrm>
              <a:off x="1920" y="1574"/>
              <a:ext cx="50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flee</a:t>
              </a:r>
              <a:endParaRPr lang="en-GB" altLang="en-US" sz="1800" b="0">
                <a:solidFill>
                  <a:schemeClr val="bg1"/>
                </a:solidFill>
              </a:endParaRPr>
            </a:p>
          </p:txBody>
        </p:sp>
        <p:sp>
          <p:nvSpPr>
            <p:cNvPr id="60458" name="Rectangle 79"/>
            <p:cNvSpPr>
              <a:spLocks noChangeArrowheads="1"/>
            </p:cNvSpPr>
            <p:nvPr/>
          </p:nvSpPr>
          <p:spPr bwMode="auto">
            <a:xfrm>
              <a:off x="1260" y="1574"/>
              <a:ext cx="6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drop</a:t>
              </a:r>
              <a:endParaRPr lang="en-GB" altLang="en-US" sz="1800" b="0">
                <a:solidFill>
                  <a:schemeClr val="bg1"/>
                </a:solidFill>
              </a:endParaRPr>
            </a:p>
          </p:txBody>
        </p:sp>
        <p:sp>
          <p:nvSpPr>
            <p:cNvPr id="60459" name="Rectangle 78"/>
            <p:cNvSpPr>
              <a:spLocks noChangeArrowheads="1"/>
            </p:cNvSpPr>
            <p:nvPr/>
          </p:nvSpPr>
          <p:spPr bwMode="auto">
            <a:xfrm>
              <a:off x="690" y="1574"/>
              <a:ext cx="5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catch</a:t>
              </a:r>
              <a:endParaRPr lang="en-GB" altLang="en-US" sz="1800" b="0">
                <a:solidFill>
                  <a:schemeClr val="bg1"/>
                </a:solidFill>
              </a:endParaRPr>
            </a:p>
          </p:txBody>
        </p:sp>
        <p:sp>
          <p:nvSpPr>
            <p:cNvPr id="60460" name="Rectangle 77"/>
            <p:cNvSpPr>
              <a:spLocks noChangeArrowheads="1"/>
            </p:cNvSpPr>
            <p:nvPr/>
          </p:nvSpPr>
          <p:spPr bwMode="auto">
            <a:xfrm>
              <a:off x="96" y="1574"/>
              <a:ext cx="5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arrive</a:t>
              </a:r>
              <a:endParaRPr lang="en-GB" altLang="en-US" sz="1800" b="0">
                <a:solidFill>
                  <a:schemeClr val="bg1"/>
                </a:solidFill>
              </a:endParaRPr>
            </a:p>
          </p:txBody>
        </p:sp>
        <p:sp>
          <p:nvSpPr>
            <p:cNvPr id="60461" name="Rectangle 76"/>
            <p:cNvSpPr>
              <a:spLocks noChangeArrowheads="1"/>
            </p:cNvSpPr>
            <p:nvPr/>
          </p:nvSpPr>
          <p:spPr bwMode="auto">
            <a:xfrm>
              <a:off x="5177" y="1344"/>
              <a:ext cx="4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touch</a:t>
              </a:r>
              <a:endParaRPr lang="en-GB" altLang="en-US" sz="1800" b="0">
                <a:solidFill>
                  <a:schemeClr val="bg1"/>
                </a:solidFill>
              </a:endParaRPr>
            </a:p>
          </p:txBody>
        </p:sp>
        <p:sp>
          <p:nvSpPr>
            <p:cNvPr id="60462" name="Rectangle 75"/>
            <p:cNvSpPr>
              <a:spLocks noChangeArrowheads="1"/>
            </p:cNvSpPr>
            <p:nvPr/>
          </p:nvSpPr>
          <p:spPr bwMode="auto">
            <a:xfrm>
              <a:off x="4736" y="1344"/>
              <a:ext cx="4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run</a:t>
              </a:r>
              <a:endParaRPr lang="en-GB" altLang="en-US" sz="1800" b="0">
                <a:solidFill>
                  <a:schemeClr val="bg1"/>
                </a:solidFill>
              </a:endParaRPr>
            </a:p>
          </p:txBody>
        </p:sp>
        <p:sp>
          <p:nvSpPr>
            <p:cNvPr id="60463" name="Rectangle 74"/>
            <p:cNvSpPr>
              <a:spLocks noChangeArrowheads="1"/>
            </p:cNvSpPr>
            <p:nvPr/>
          </p:nvSpPr>
          <p:spPr bwMode="auto">
            <a:xfrm>
              <a:off x="4098" y="1344"/>
              <a:ext cx="6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push</a:t>
              </a:r>
              <a:endParaRPr lang="en-GB" altLang="en-US" sz="1800" b="0">
                <a:solidFill>
                  <a:schemeClr val="bg1"/>
                </a:solidFill>
              </a:endParaRPr>
            </a:p>
          </p:txBody>
        </p:sp>
        <p:sp>
          <p:nvSpPr>
            <p:cNvPr id="60464" name="Rectangle 73"/>
            <p:cNvSpPr>
              <a:spLocks noChangeArrowheads="1"/>
            </p:cNvSpPr>
            <p:nvPr/>
          </p:nvSpPr>
          <p:spPr bwMode="auto">
            <a:xfrm>
              <a:off x="3536" y="1344"/>
              <a:ext cx="5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lift</a:t>
              </a:r>
              <a:endParaRPr lang="en-GB" altLang="en-US" sz="1800" b="0">
                <a:solidFill>
                  <a:schemeClr val="bg1"/>
                </a:solidFill>
              </a:endParaRPr>
            </a:p>
          </p:txBody>
        </p:sp>
        <p:sp>
          <p:nvSpPr>
            <p:cNvPr id="60465" name="Rectangle 72"/>
            <p:cNvSpPr>
              <a:spLocks noChangeArrowheads="1"/>
            </p:cNvSpPr>
            <p:nvPr/>
          </p:nvSpPr>
          <p:spPr bwMode="auto">
            <a:xfrm>
              <a:off x="2978" y="1344"/>
              <a:ext cx="5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hit</a:t>
              </a:r>
              <a:endParaRPr lang="en-GB" altLang="en-US" sz="1800" b="0">
                <a:solidFill>
                  <a:schemeClr val="bg1"/>
                </a:solidFill>
              </a:endParaRPr>
            </a:p>
          </p:txBody>
        </p:sp>
        <p:sp>
          <p:nvSpPr>
            <p:cNvPr id="60466" name="Rectangle 71"/>
            <p:cNvSpPr>
              <a:spLocks noChangeArrowheads="1"/>
            </p:cNvSpPr>
            <p:nvPr/>
          </p:nvSpPr>
          <p:spPr bwMode="auto">
            <a:xfrm>
              <a:off x="2422" y="1344"/>
              <a:ext cx="5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give</a:t>
              </a:r>
              <a:endParaRPr lang="en-GB" altLang="en-US" sz="1800" b="0">
                <a:solidFill>
                  <a:schemeClr val="bg1"/>
                </a:solidFill>
              </a:endParaRPr>
            </a:p>
          </p:txBody>
        </p:sp>
        <p:sp>
          <p:nvSpPr>
            <p:cNvPr id="60467" name="Rectangle 70"/>
            <p:cNvSpPr>
              <a:spLocks noChangeArrowheads="1"/>
            </p:cNvSpPr>
            <p:nvPr/>
          </p:nvSpPr>
          <p:spPr bwMode="auto">
            <a:xfrm>
              <a:off x="1920" y="1344"/>
              <a:ext cx="50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fall</a:t>
              </a:r>
              <a:endParaRPr lang="en-GB" altLang="en-US" sz="1800" b="0">
                <a:solidFill>
                  <a:schemeClr val="bg1"/>
                </a:solidFill>
              </a:endParaRPr>
            </a:p>
          </p:txBody>
        </p:sp>
        <p:sp>
          <p:nvSpPr>
            <p:cNvPr id="60468" name="Rectangle 69"/>
            <p:cNvSpPr>
              <a:spLocks noChangeArrowheads="1"/>
            </p:cNvSpPr>
            <p:nvPr/>
          </p:nvSpPr>
          <p:spPr bwMode="auto">
            <a:xfrm>
              <a:off x="1260" y="1344"/>
              <a:ext cx="6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dig</a:t>
              </a:r>
              <a:endParaRPr lang="en-GB" altLang="en-US" sz="1800" b="0">
                <a:solidFill>
                  <a:schemeClr val="bg1"/>
                </a:solidFill>
              </a:endParaRPr>
            </a:p>
          </p:txBody>
        </p:sp>
        <p:sp>
          <p:nvSpPr>
            <p:cNvPr id="60469" name="Rectangle 68"/>
            <p:cNvSpPr>
              <a:spLocks noChangeArrowheads="1"/>
            </p:cNvSpPr>
            <p:nvPr/>
          </p:nvSpPr>
          <p:spPr bwMode="auto">
            <a:xfrm>
              <a:off x="690" y="1344"/>
              <a:ext cx="5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carry</a:t>
              </a:r>
              <a:endParaRPr lang="en-GB" altLang="en-US" sz="1800" b="0">
                <a:solidFill>
                  <a:schemeClr val="bg1"/>
                </a:solidFill>
              </a:endParaRPr>
            </a:p>
          </p:txBody>
        </p:sp>
        <p:sp>
          <p:nvSpPr>
            <p:cNvPr id="60470" name="Rectangle 67"/>
            <p:cNvSpPr>
              <a:spLocks noChangeArrowheads="1"/>
            </p:cNvSpPr>
            <p:nvPr/>
          </p:nvSpPr>
          <p:spPr bwMode="auto">
            <a:xfrm>
              <a:off x="96" y="1344"/>
              <a:ext cx="5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approach</a:t>
              </a:r>
              <a:endParaRPr lang="en-GB" altLang="en-US" sz="1800" b="0">
                <a:solidFill>
                  <a:schemeClr val="bg1"/>
                </a:solidFill>
              </a:endParaRPr>
            </a:p>
          </p:txBody>
        </p:sp>
        <p:sp>
          <p:nvSpPr>
            <p:cNvPr id="60471" name="Line 123"/>
            <p:cNvSpPr>
              <a:spLocks noChangeShapeType="1"/>
            </p:cNvSpPr>
            <p:nvPr/>
          </p:nvSpPr>
          <p:spPr bwMode="auto">
            <a:xfrm>
              <a:off x="96" y="1574"/>
              <a:ext cx="556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72" name="Line 125"/>
            <p:cNvSpPr>
              <a:spLocks noChangeShapeType="1"/>
            </p:cNvSpPr>
            <p:nvPr/>
          </p:nvSpPr>
          <p:spPr bwMode="auto">
            <a:xfrm>
              <a:off x="690"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73" name="Line 128"/>
            <p:cNvSpPr>
              <a:spLocks noChangeShapeType="1"/>
            </p:cNvSpPr>
            <p:nvPr/>
          </p:nvSpPr>
          <p:spPr bwMode="auto">
            <a:xfrm>
              <a:off x="1260"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74" name="Line 131"/>
            <p:cNvSpPr>
              <a:spLocks noChangeShapeType="1"/>
            </p:cNvSpPr>
            <p:nvPr/>
          </p:nvSpPr>
          <p:spPr bwMode="auto">
            <a:xfrm>
              <a:off x="1920"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75" name="Line 134"/>
            <p:cNvSpPr>
              <a:spLocks noChangeShapeType="1"/>
            </p:cNvSpPr>
            <p:nvPr/>
          </p:nvSpPr>
          <p:spPr bwMode="auto">
            <a:xfrm>
              <a:off x="2422"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76" name="Line 137"/>
            <p:cNvSpPr>
              <a:spLocks noChangeShapeType="1"/>
            </p:cNvSpPr>
            <p:nvPr/>
          </p:nvSpPr>
          <p:spPr bwMode="auto">
            <a:xfrm>
              <a:off x="2978"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77" name="Line 140"/>
            <p:cNvSpPr>
              <a:spLocks noChangeShapeType="1"/>
            </p:cNvSpPr>
            <p:nvPr/>
          </p:nvSpPr>
          <p:spPr bwMode="auto">
            <a:xfrm>
              <a:off x="3536"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78" name="Line 143"/>
            <p:cNvSpPr>
              <a:spLocks noChangeShapeType="1"/>
            </p:cNvSpPr>
            <p:nvPr/>
          </p:nvSpPr>
          <p:spPr bwMode="auto">
            <a:xfrm>
              <a:off x="4098"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79" name="Line 146"/>
            <p:cNvSpPr>
              <a:spLocks noChangeShapeType="1"/>
            </p:cNvSpPr>
            <p:nvPr/>
          </p:nvSpPr>
          <p:spPr bwMode="auto">
            <a:xfrm>
              <a:off x="4736"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80" name="Line 149"/>
            <p:cNvSpPr>
              <a:spLocks noChangeShapeType="1"/>
            </p:cNvSpPr>
            <p:nvPr/>
          </p:nvSpPr>
          <p:spPr bwMode="auto">
            <a:xfrm>
              <a:off x="5177"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81" name="Line 153"/>
            <p:cNvSpPr>
              <a:spLocks noChangeShapeType="1"/>
            </p:cNvSpPr>
            <p:nvPr/>
          </p:nvSpPr>
          <p:spPr bwMode="auto">
            <a:xfrm>
              <a:off x="96" y="1804"/>
              <a:ext cx="556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82" name="Line 201"/>
            <p:cNvSpPr>
              <a:spLocks noChangeShapeType="1"/>
            </p:cNvSpPr>
            <p:nvPr/>
          </p:nvSpPr>
          <p:spPr bwMode="auto">
            <a:xfrm>
              <a:off x="96" y="2034"/>
              <a:ext cx="556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83" name="Line 249"/>
            <p:cNvSpPr>
              <a:spLocks noChangeShapeType="1"/>
            </p:cNvSpPr>
            <p:nvPr/>
          </p:nvSpPr>
          <p:spPr bwMode="auto">
            <a:xfrm>
              <a:off x="96" y="2264"/>
              <a:ext cx="556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84" name="Line 117"/>
            <p:cNvSpPr>
              <a:spLocks noChangeShapeType="1"/>
            </p:cNvSpPr>
            <p:nvPr/>
          </p:nvSpPr>
          <p:spPr bwMode="auto">
            <a:xfrm>
              <a:off x="96" y="1344"/>
              <a:ext cx="5568" cy="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85" name="Line 119"/>
            <p:cNvSpPr>
              <a:spLocks noChangeShapeType="1"/>
            </p:cNvSpPr>
            <p:nvPr/>
          </p:nvSpPr>
          <p:spPr bwMode="auto">
            <a:xfrm>
              <a:off x="96" y="1344"/>
              <a:ext cx="0" cy="118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86" name="Line 120"/>
            <p:cNvSpPr>
              <a:spLocks noChangeShapeType="1"/>
            </p:cNvSpPr>
            <p:nvPr/>
          </p:nvSpPr>
          <p:spPr bwMode="auto">
            <a:xfrm>
              <a:off x="5664" y="1344"/>
              <a:ext cx="0" cy="118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0487" name="Line 118"/>
            <p:cNvSpPr>
              <a:spLocks noChangeShapeType="1"/>
            </p:cNvSpPr>
            <p:nvPr/>
          </p:nvSpPr>
          <p:spPr bwMode="auto">
            <a:xfrm>
              <a:off x="96" y="2524"/>
              <a:ext cx="5568" cy="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grpSp>
    </p:spTree>
    <p:extLst>
      <p:ext uri="{BB962C8B-B14F-4D97-AF65-F5344CB8AC3E}">
        <p14:creationId xmlns:p14="http://schemas.microsoft.com/office/powerpoint/2010/main" val="961455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p:txBody>
          <a:bodyPr/>
          <a:lstStyle/>
          <a:p>
            <a:pPr eaLnBrk="1" hangingPunct="1"/>
            <a:r>
              <a:rPr lang="en-US" altLang="en-US" smtClean="0"/>
              <a:t>Action verbs and Ontological Realism</a:t>
            </a:r>
          </a:p>
        </p:txBody>
      </p:sp>
      <p:sp>
        <p:nvSpPr>
          <p:cNvPr id="61443" name="Rectangle 3"/>
          <p:cNvSpPr>
            <a:spLocks noGrp="1" noChangeArrowheads="1"/>
          </p:cNvSpPr>
          <p:nvPr>
            <p:ph idx="1"/>
          </p:nvPr>
        </p:nvSpPr>
        <p:spPr/>
        <p:txBody>
          <a:bodyPr/>
          <a:lstStyle/>
          <a:p>
            <a:pPr eaLnBrk="1" hangingPunct="1"/>
            <a:r>
              <a:rPr lang="en-US" altLang="en-US" smtClean="0"/>
              <a:t>Many caveats: </a:t>
            </a:r>
          </a:p>
          <a:p>
            <a:pPr lvl="1" eaLnBrk="1" hangingPunct="1"/>
            <a:r>
              <a:rPr lang="en-US" altLang="en-US" smtClean="0"/>
              <a:t>the way matters are </a:t>
            </a:r>
            <a:r>
              <a:rPr lang="en-US" altLang="en-US" b="1" i="1" smtClean="0"/>
              <a:t>expressed</a:t>
            </a:r>
            <a:r>
              <a:rPr lang="en-US" altLang="en-US" smtClean="0"/>
              <a:t> in natural language does not correspond faithfully with the way matters </a:t>
            </a:r>
            <a:r>
              <a:rPr lang="en-US" altLang="en-US" b="1" i="1" smtClean="0"/>
              <a:t>are</a:t>
            </a:r>
            <a:r>
              <a:rPr lang="en-US" altLang="en-US" smtClean="0"/>
              <a:t> </a:t>
            </a:r>
          </a:p>
        </p:txBody>
      </p:sp>
      <p:sp>
        <p:nvSpPr>
          <p:cNvPr id="1382404" name="Text Box 4"/>
          <p:cNvSpPr txBox="1">
            <a:spLocks noChangeArrowheads="1"/>
          </p:cNvSpPr>
          <p:nvPr/>
        </p:nvSpPr>
        <p:spPr bwMode="auto">
          <a:xfrm>
            <a:off x="228600" y="3733800"/>
            <a:ext cx="2101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‘approach’</a:t>
            </a:r>
          </a:p>
        </p:txBody>
      </p:sp>
      <p:sp>
        <p:nvSpPr>
          <p:cNvPr id="1382416" name="Oval 16"/>
          <p:cNvSpPr>
            <a:spLocks noChangeArrowheads="1"/>
          </p:cNvSpPr>
          <p:nvPr/>
        </p:nvSpPr>
        <p:spPr bwMode="auto">
          <a:xfrm>
            <a:off x="3886200" y="3962400"/>
            <a:ext cx="381000" cy="304800"/>
          </a:xfrm>
          <a:prstGeom prst="ellipse">
            <a:avLst/>
          </a:prstGeom>
          <a:solidFill>
            <a:srgbClr val="00CC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382418" name="Oval 18"/>
          <p:cNvSpPr>
            <a:spLocks noChangeArrowheads="1"/>
          </p:cNvSpPr>
          <p:nvPr/>
        </p:nvSpPr>
        <p:spPr bwMode="auto">
          <a:xfrm>
            <a:off x="3886200" y="5105400"/>
            <a:ext cx="381000" cy="304800"/>
          </a:xfrm>
          <a:prstGeom prst="ellipse">
            <a:avLst/>
          </a:prstGeom>
          <a:solidFill>
            <a:srgbClr val="FF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382419" name="Text Box 19"/>
          <p:cNvSpPr txBox="1">
            <a:spLocks noChangeArrowheads="1"/>
          </p:cNvSpPr>
          <p:nvPr/>
        </p:nvSpPr>
        <p:spPr bwMode="auto">
          <a:xfrm>
            <a:off x="5715000" y="3886200"/>
            <a:ext cx="229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x orbiting around y</a:t>
            </a:r>
          </a:p>
        </p:txBody>
      </p:sp>
      <p:sp>
        <p:nvSpPr>
          <p:cNvPr id="1382420" name="Text Box 20"/>
          <p:cNvSpPr txBox="1">
            <a:spLocks noChangeArrowheads="1"/>
          </p:cNvSpPr>
          <p:nvPr/>
        </p:nvSpPr>
        <p:spPr bwMode="auto">
          <a:xfrm>
            <a:off x="5715000" y="4800600"/>
            <a:ext cx="2124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x approaching y ?</a:t>
            </a:r>
          </a:p>
        </p:txBody>
      </p:sp>
      <p:sp>
        <p:nvSpPr>
          <p:cNvPr id="1382421" name="Text Box 21"/>
          <p:cNvSpPr txBox="1">
            <a:spLocks noChangeArrowheads="1"/>
          </p:cNvSpPr>
          <p:nvPr/>
        </p:nvSpPr>
        <p:spPr bwMode="auto">
          <a:xfrm>
            <a:off x="5715000" y="5334000"/>
            <a:ext cx="2995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x taking distance from y ?</a:t>
            </a:r>
          </a:p>
        </p:txBody>
      </p:sp>
      <p:sp>
        <p:nvSpPr>
          <p:cNvPr id="1382422" name="Text Box 22"/>
          <p:cNvSpPr txBox="1">
            <a:spLocks noChangeArrowheads="1"/>
          </p:cNvSpPr>
          <p:nvPr/>
        </p:nvSpPr>
        <p:spPr bwMode="auto">
          <a:xfrm>
            <a:off x="144463" y="6484938"/>
            <a:ext cx="8618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sym typeface="Wingdings" panose="05000000000000000000" pitchFamily="2" charset="2"/>
              </a:rPr>
              <a:t> ‘to approach’ is a verb, but it does not represent a process, rather implies a process.</a:t>
            </a:r>
            <a:endParaRPr lang="en-US" altLang="en-US" sz="1800">
              <a:solidFill>
                <a:schemeClr val="bg1"/>
              </a:solidFill>
            </a:endParaRPr>
          </a:p>
        </p:txBody>
      </p:sp>
      <p:sp>
        <p:nvSpPr>
          <p:cNvPr id="1382423" name="Text Box 23"/>
          <p:cNvSpPr txBox="1">
            <a:spLocks noChangeArrowheads="1"/>
          </p:cNvSpPr>
          <p:nvPr/>
        </p:nvSpPr>
        <p:spPr bwMode="auto">
          <a:xfrm>
            <a:off x="5715000" y="4343400"/>
            <a:ext cx="2995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x taking distance from y ?</a:t>
            </a:r>
          </a:p>
        </p:txBody>
      </p:sp>
      <p:sp>
        <p:nvSpPr>
          <p:cNvPr id="1382424" name="Text Box 24"/>
          <p:cNvSpPr txBox="1">
            <a:spLocks noChangeArrowheads="1"/>
          </p:cNvSpPr>
          <p:nvPr/>
        </p:nvSpPr>
        <p:spPr bwMode="auto">
          <a:xfrm>
            <a:off x="147638" y="6172200"/>
            <a:ext cx="6380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sym typeface="Wingdings" panose="05000000000000000000" pitchFamily="2" charset="2"/>
              </a:rPr>
              <a:t> x’s process of orbiting didn’t change when y started to move</a:t>
            </a:r>
            <a:endParaRPr lang="en-US" altLang="en-US" sz="1800">
              <a:solidFill>
                <a:schemeClr val="bg1"/>
              </a:solidFill>
            </a:endParaRPr>
          </a:p>
        </p:txBody>
      </p:sp>
    </p:spTree>
    <p:extLst>
      <p:ext uri="{BB962C8B-B14F-4D97-AF65-F5344CB8AC3E}">
        <p14:creationId xmlns:p14="http://schemas.microsoft.com/office/powerpoint/2010/main" val="2123618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24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2418"/>
                                        </p:tgtEl>
                                        <p:attrNameLst>
                                          <p:attrName>style.visibility</p:attrName>
                                        </p:attrNameLst>
                                      </p:cBhvr>
                                      <p:to>
                                        <p:strVal val="visible"/>
                                      </p:to>
                                    </p:set>
                                  </p:childTnLst>
                                </p:cTn>
                              </p:par>
                              <p:par>
                                <p:cTn id="11" presetID="1" presetClass="path" presetSubtype="0" fill="remove" grpId="1"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5000" fill="hold"/>
                                        <p:tgtEl>
                                          <p:spTgt spid="1382416"/>
                                        </p:tgtEl>
                                        <p:attrNameLst>
                                          <p:attrName>ppt_x</p:attrName>
                                          <p:attrName>ppt_y</p:attrName>
                                        </p:attrNameLst>
                                      </p:cBhvr>
                                    </p:animMotion>
                                  </p:childTnLst>
                                </p:cTn>
                              </p:par>
                              <p:par>
                                <p:cTn id="13" presetID="1" presetClass="entr" presetSubtype="0" fill="hold" grpId="0" nodeType="withEffect">
                                  <p:stCondLst>
                                    <p:cond delay="0"/>
                                  </p:stCondLst>
                                  <p:childTnLst>
                                    <p:set>
                                      <p:cBhvr>
                                        <p:cTn id="14" dur="1" fill="hold">
                                          <p:stCondLst>
                                            <p:cond delay="0"/>
                                          </p:stCondLst>
                                        </p:cTn>
                                        <p:tgtEl>
                                          <p:spTgt spid="1382419"/>
                                        </p:tgtEl>
                                        <p:attrNameLst>
                                          <p:attrName>style.visibility</p:attrName>
                                        </p:attrNameLst>
                                      </p:cBhvr>
                                      <p:to>
                                        <p:strVal val="visible"/>
                                      </p:to>
                                    </p:set>
                                  </p:childTnLst>
                                </p:cTn>
                              </p:par>
                            </p:childTnLst>
                          </p:cTn>
                        </p:par>
                        <p:par>
                          <p:cTn id="15" fill="hold" nodeType="afterGroup">
                            <p:stCondLst>
                              <p:cond delay="5000"/>
                            </p:stCondLst>
                            <p:childTnLst>
                              <p:par>
                                <p:cTn id="16" presetID="1" presetClass="path" presetSubtype="0" accel="50000" decel="50000" fill="hold" grpId="2"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17" dur="5000" fill="hold"/>
                                        <p:tgtEl>
                                          <p:spTgt spid="1382416"/>
                                        </p:tgtEl>
                                        <p:attrNameLst>
                                          <p:attrName>ppt_x</p:attrName>
                                          <p:attrName>ppt_y</p:attrName>
                                        </p:attrNameLst>
                                      </p:cBhvr>
                                    </p:animMotion>
                                  </p:childTnLst>
                                </p:cTn>
                              </p:par>
                              <p:par>
                                <p:cTn id="18" presetID="42" presetClass="path" presetSubtype="0" accel="50000" decel="50000" fill="hold" grpId="1" nodeType="withEffect">
                                  <p:stCondLst>
                                    <p:cond delay="0"/>
                                  </p:stCondLst>
                                  <p:childTnLst>
                                    <p:animMotion origin="layout" path="M -3.33333E-6 0 L -0.00416 0.12222 " pathEditMode="relative" rAng="0" ptsTypes="AA">
                                      <p:cBhvr>
                                        <p:cTn id="19" dur="2000" fill="hold"/>
                                        <p:tgtEl>
                                          <p:spTgt spid="1382418"/>
                                        </p:tgtEl>
                                        <p:attrNameLst>
                                          <p:attrName>ppt_x</p:attrName>
                                          <p:attrName>ppt_y</p:attrName>
                                        </p:attrNameLst>
                                      </p:cBhvr>
                                      <p:rCtr x="-208" y="6111"/>
                                    </p:animMotion>
                                  </p:childTnLst>
                                </p:cTn>
                              </p:par>
                              <p:par>
                                <p:cTn id="20" presetID="1" presetClass="path" presetSubtype="0" accel="50000" decel="50000" fill="hold" grpId="3" nodeType="withEffect">
                                  <p:stCondLst>
                                    <p:cond delay="0"/>
                                  </p:stCondLst>
                                  <p:childTnLst>
                                    <p:animMotion origin="layout" path="M 0 0  C 0.069 0  0.125 0.07467  0.125 0.16667  C 0.125 0.25867  0.069 0.33333  0 0.33333  C -0.069 0.33333  -0.125 0.25867  -0.125 0.16667  C -0.125 0.07467  -0.069 0  0 0  Z" pathEditMode="relative" ptsTypes="">
                                      <p:cBhvr>
                                        <p:cTn id="21" dur="5000" fill="hold"/>
                                        <p:tgtEl>
                                          <p:spTgt spid="1382416"/>
                                        </p:tgtEl>
                                        <p:attrNameLst>
                                          <p:attrName>ppt_x</p:attrName>
                                          <p:attrName>ppt_y</p:attrName>
                                        </p:attrNameLst>
                                      </p:cBhvr>
                                    </p:animMotion>
                                  </p:childTnLst>
                                </p:cTn>
                              </p:par>
                              <p:par>
                                <p:cTn id="22" presetID="1" presetClass="entr" presetSubtype="0" fill="hold" grpId="0" nodeType="withEffect">
                                  <p:stCondLst>
                                    <p:cond delay="0"/>
                                  </p:stCondLst>
                                  <p:childTnLst>
                                    <p:set>
                                      <p:cBhvr>
                                        <p:cTn id="23" dur="1" fill="hold">
                                          <p:stCondLst>
                                            <p:cond delay="0"/>
                                          </p:stCondLst>
                                        </p:cTn>
                                        <p:tgtEl>
                                          <p:spTgt spid="1382423"/>
                                        </p:tgtEl>
                                        <p:attrNameLst>
                                          <p:attrName>style.visibility</p:attrName>
                                        </p:attrNameLst>
                                      </p:cBhvr>
                                      <p:to>
                                        <p:strVal val="visible"/>
                                      </p:to>
                                    </p:set>
                                  </p:childTnLst>
                                </p:cTn>
                              </p:par>
                              <p:par>
                                <p:cTn id="24" presetID="1" presetClass="entr" presetSubtype="0" fill="hold" grpId="0" nodeType="withEffect">
                                  <p:stCondLst>
                                    <p:cond delay="1000"/>
                                  </p:stCondLst>
                                  <p:childTnLst>
                                    <p:set>
                                      <p:cBhvr>
                                        <p:cTn id="25" dur="1" fill="hold">
                                          <p:stCondLst>
                                            <p:cond delay="0"/>
                                          </p:stCondLst>
                                        </p:cTn>
                                        <p:tgtEl>
                                          <p:spTgt spid="1382420"/>
                                        </p:tgtEl>
                                        <p:attrNameLst>
                                          <p:attrName>style.visibility</p:attrName>
                                        </p:attrNameLst>
                                      </p:cBhvr>
                                      <p:to>
                                        <p:strVal val="visible"/>
                                      </p:to>
                                    </p:set>
                                  </p:childTnLst>
                                </p:cTn>
                              </p:par>
                              <p:par>
                                <p:cTn id="26" presetID="1" presetClass="entr" presetSubtype="0" fill="hold" grpId="0" nodeType="withEffect">
                                  <p:stCondLst>
                                    <p:cond delay="2500"/>
                                  </p:stCondLst>
                                  <p:childTnLst>
                                    <p:set>
                                      <p:cBhvr>
                                        <p:cTn id="27" dur="1" fill="hold">
                                          <p:stCondLst>
                                            <p:cond delay="0"/>
                                          </p:stCondLst>
                                        </p:cTn>
                                        <p:tgtEl>
                                          <p:spTgt spid="138242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824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82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04" grpId="0"/>
      <p:bldP spid="1382416" grpId="0" animBg="1"/>
      <p:bldP spid="1382416" grpId="1" animBg="1"/>
      <p:bldP spid="1382416" grpId="2" animBg="1"/>
      <p:bldP spid="1382416" grpId="3" animBg="1"/>
      <p:bldP spid="1382418" grpId="0" animBg="1"/>
      <p:bldP spid="1382418" grpId="1" animBg="1"/>
      <p:bldP spid="1382419" grpId="0"/>
      <p:bldP spid="1382420" grpId="0"/>
      <p:bldP spid="1382421" grpId="0"/>
      <p:bldP spid="1382422" grpId="0"/>
      <p:bldP spid="1382423" grpId="0"/>
      <p:bldP spid="13824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pPr eaLnBrk="1" hangingPunct="1"/>
            <a:r>
              <a:rPr lang="en-US" altLang="en-US" smtClean="0"/>
              <a:t>Action verbs and Ontological Realism</a:t>
            </a:r>
          </a:p>
        </p:txBody>
      </p:sp>
      <p:sp>
        <p:nvSpPr>
          <p:cNvPr id="62467" name="Rectangle 13"/>
          <p:cNvSpPr>
            <a:spLocks noGrp="1" noChangeArrowheads="1"/>
          </p:cNvSpPr>
          <p:nvPr>
            <p:ph idx="1"/>
          </p:nvPr>
        </p:nvSpPr>
        <p:spPr/>
        <p:txBody>
          <a:bodyPr/>
          <a:lstStyle/>
          <a:p>
            <a:pPr eaLnBrk="1" hangingPunct="1"/>
            <a:r>
              <a:rPr lang="en-US" altLang="en-US" smtClean="0"/>
              <a:t>Approaching following a forced path</a:t>
            </a:r>
          </a:p>
        </p:txBody>
      </p:sp>
      <p:pic>
        <p:nvPicPr>
          <p:cNvPr id="6246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43200"/>
            <a:ext cx="56388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865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00"/>
            <a:ext cx="9144000" cy="762000"/>
          </a:xfrm>
        </p:spPr>
        <p:txBody>
          <a:bodyPr/>
          <a:lstStyle/>
          <a:p>
            <a:r>
              <a:rPr lang="en-US" altLang="en-US" dirty="0" smtClean="0"/>
              <a:t>For instance: source and impact of changes</a:t>
            </a:r>
          </a:p>
        </p:txBody>
      </p:sp>
      <p:sp>
        <p:nvSpPr>
          <p:cNvPr id="3" name="Content Placeholder 2"/>
          <p:cNvSpPr>
            <a:spLocks noGrp="1"/>
          </p:cNvSpPr>
          <p:nvPr>
            <p:ph idx="1"/>
          </p:nvPr>
        </p:nvSpPr>
        <p:spPr>
          <a:xfrm>
            <a:off x="228600" y="3276600"/>
            <a:ext cx="8686800" cy="3101915"/>
          </a:xfrm>
        </p:spPr>
        <p:txBody>
          <a:bodyPr>
            <a:normAutofit/>
          </a:bodyPr>
          <a:lstStyle/>
          <a:p>
            <a:pPr>
              <a:defRPr/>
            </a:pPr>
            <a:r>
              <a:rPr lang="en-US" dirty="0" smtClean="0"/>
              <a:t>Are differences in data about the same entities in reality at different points in time due to:</a:t>
            </a:r>
          </a:p>
          <a:p>
            <a:pPr lvl="1">
              <a:defRPr/>
            </a:pPr>
            <a:r>
              <a:rPr lang="en-US" dirty="0" smtClean="0"/>
              <a:t>changes in first-order reality ?</a:t>
            </a:r>
          </a:p>
          <a:p>
            <a:pPr lvl="1">
              <a:defRPr/>
            </a:pPr>
            <a:r>
              <a:rPr lang="en-US" dirty="0" smtClean="0"/>
              <a:t>changes in our understanding of reality ?</a:t>
            </a:r>
          </a:p>
          <a:p>
            <a:pPr lvl="1">
              <a:defRPr/>
            </a:pPr>
            <a:r>
              <a:rPr lang="en-US" dirty="0" smtClean="0"/>
              <a:t>inaccurate observations ?</a:t>
            </a:r>
          </a:p>
          <a:p>
            <a:pPr lvl="1">
              <a:defRPr/>
            </a:pPr>
            <a:r>
              <a:rPr lang="en-US" dirty="0" smtClean="0"/>
              <a:t>differences in perspectives ?</a:t>
            </a:r>
          </a:p>
          <a:p>
            <a:pPr lvl="1">
              <a:defRPr/>
            </a:pPr>
            <a:r>
              <a:rPr lang="en-US" dirty="0" smtClean="0"/>
              <a:t>registration mistakes ?</a:t>
            </a:r>
            <a:endParaRPr lang="en-US" dirty="0"/>
          </a:p>
        </p:txBody>
      </p:sp>
      <p:sp>
        <p:nvSpPr>
          <p:cNvPr id="10244" name="Rectangle 5"/>
          <p:cNvSpPr>
            <a:spLocks noChangeArrowheads="1"/>
          </p:cNvSpPr>
          <p:nvPr/>
        </p:nvSpPr>
        <p:spPr bwMode="auto">
          <a:xfrm>
            <a:off x="4953000" y="6027003"/>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Ceusters W, Smith B. A Realism-Based Approach to the Evolution of Biomedical Ontologies. </a:t>
            </a:r>
            <a:r>
              <a:rPr lang="en-US" altLang="en-US" sz="1200" b="0" dirty="0">
                <a:solidFill>
                  <a:schemeClr val="bg1"/>
                </a:solidFill>
                <a:hlinkClick r:id="rId2"/>
              </a:rPr>
              <a:t>AMIA 2006</a:t>
            </a:r>
            <a:r>
              <a:rPr lang="en-US" altLang="en-US" sz="1200" b="0" dirty="0">
                <a:solidFill>
                  <a:schemeClr val="bg1"/>
                </a:solidFill>
              </a:rPr>
              <a:t> Proceedings, Washington DC, 2006;:121-125. </a:t>
            </a:r>
            <a:r>
              <a:rPr lang="en-US" altLang="en-US" sz="1200" b="0" dirty="0">
                <a:solidFill>
                  <a:schemeClr val="bg1"/>
                </a:solidFill>
                <a:hlinkClick r:id="rId3"/>
              </a:rPr>
              <a:t>http://www.referent-tracking.com/RTU/sendfile/?file=CeustersAMIA2006FINAL.pdf</a:t>
            </a:r>
            <a:endParaRPr lang="en-US" altLang="en-US" sz="1200" b="0" dirty="0">
              <a:solidFill>
                <a:schemeClr val="bg1"/>
              </a:solidFill>
            </a:endParaRPr>
          </a:p>
        </p:txBody>
      </p:sp>
      <p:grpSp>
        <p:nvGrpSpPr>
          <p:cNvPr id="10245" name="Group 7"/>
          <p:cNvGrpSpPr>
            <a:grpSpLocks/>
          </p:cNvGrpSpPr>
          <p:nvPr/>
        </p:nvGrpSpPr>
        <p:grpSpPr bwMode="auto">
          <a:xfrm>
            <a:off x="177800" y="1752600"/>
            <a:ext cx="8742363" cy="1366838"/>
            <a:chOff x="177283" y="2057400"/>
            <a:chExt cx="8742782" cy="1366935"/>
          </a:xfrm>
        </p:grpSpPr>
        <p:pic>
          <p:nvPicPr>
            <p:cNvPr id="10246" name="Picture 29" descr="ske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2446999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pPr eaLnBrk="1" hangingPunct="1"/>
            <a:r>
              <a:rPr lang="en-US" altLang="en-US" sz="2800" smtClean="0"/>
              <a:t>RCC8/MC14 &amp; video as 2D+T representation of 3D+T</a:t>
            </a:r>
          </a:p>
        </p:txBody>
      </p:sp>
      <p:sp>
        <p:nvSpPr>
          <p:cNvPr id="63491" name="Rectangle 4"/>
          <p:cNvSpPr>
            <a:spLocks noChangeArrowheads="1"/>
          </p:cNvSpPr>
          <p:nvPr/>
        </p:nvSpPr>
        <p:spPr bwMode="auto">
          <a:xfrm>
            <a:off x="2743200" y="2286000"/>
            <a:ext cx="1524000" cy="2057400"/>
          </a:xfrm>
          <a:prstGeom prst="rect">
            <a:avLst/>
          </a:prstGeom>
          <a:solidFill>
            <a:srgbClr val="FF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376261" name="Rectangle 5"/>
          <p:cNvSpPr>
            <a:spLocks noChangeArrowheads="1"/>
          </p:cNvSpPr>
          <p:nvPr/>
        </p:nvSpPr>
        <p:spPr bwMode="auto">
          <a:xfrm>
            <a:off x="990600" y="2971800"/>
            <a:ext cx="914400" cy="6858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493" name="Text Box 6"/>
          <p:cNvSpPr txBox="1">
            <a:spLocks noChangeArrowheads="1"/>
          </p:cNvSpPr>
          <p:nvPr/>
        </p:nvSpPr>
        <p:spPr bwMode="auto">
          <a:xfrm>
            <a:off x="838200" y="4495800"/>
            <a:ext cx="7642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man entering building: the first-order view</a:t>
            </a:r>
          </a:p>
        </p:txBody>
      </p:sp>
    </p:spTree>
    <p:extLst>
      <p:ext uri="{BB962C8B-B14F-4D97-AF65-F5344CB8AC3E}">
        <p14:creationId xmlns:p14="http://schemas.microsoft.com/office/powerpoint/2010/main" val="4219752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3.33333E-6 L 0.24167 0.00556 " pathEditMode="relative" rAng="0" ptsTypes="AA">
                                      <p:cBhvr>
                                        <p:cTn id="6" dur="2000" fill="hold"/>
                                        <p:tgtEl>
                                          <p:spTgt spid="1376261"/>
                                        </p:tgtEl>
                                        <p:attrNameLst>
                                          <p:attrName>ppt_x</p:attrName>
                                          <p:attrName>ppt_y</p:attrName>
                                        </p:attrNameLst>
                                      </p:cBhvr>
                                      <p:rCtr x="12083"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6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pPr eaLnBrk="1" hangingPunct="1"/>
            <a:r>
              <a:rPr lang="en-US" altLang="en-US" sz="2800" smtClean="0"/>
              <a:t>RCC8/MC14 &amp; video as 2D+T representation of 3D+T</a:t>
            </a:r>
          </a:p>
        </p:txBody>
      </p:sp>
      <p:sp>
        <p:nvSpPr>
          <p:cNvPr id="1378308" name="Rectangle 4"/>
          <p:cNvSpPr>
            <a:spLocks noChangeArrowheads="1"/>
          </p:cNvSpPr>
          <p:nvPr/>
        </p:nvSpPr>
        <p:spPr bwMode="auto">
          <a:xfrm>
            <a:off x="990600" y="2971800"/>
            <a:ext cx="914400" cy="6858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16" name="Text Box 6"/>
          <p:cNvSpPr txBox="1">
            <a:spLocks noChangeArrowheads="1"/>
          </p:cNvSpPr>
          <p:nvPr/>
        </p:nvSpPr>
        <p:spPr bwMode="auto">
          <a:xfrm>
            <a:off x="1290638" y="4495800"/>
            <a:ext cx="67389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man entering building: the video view</a:t>
            </a:r>
          </a:p>
        </p:txBody>
      </p:sp>
      <p:sp>
        <p:nvSpPr>
          <p:cNvPr id="64517" name="Rectangle 3"/>
          <p:cNvSpPr>
            <a:spLocks noChangeArrowheads="1"/>
          </p:cNvSpPr>
          <p:nvPr/>
        </p:nvSpPr>
        <p:spPr bwMode="auto">
          <a:xfrm>
            <a:off x="2743200" y="2286000"/>
            <a:ext cx="1524000" cy="2057400"/>
          </a:xfrm>
          <a:prstGeom prst="rect">
            <a:avLst/>
          </a:prstGeom>
          <a:solidFill>
            <a:srgbClr val="B453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968368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afterEffect">
                                  <p:stCondLst>
                                    <p:cond delay="0"/>
                                  </p:stCondLst>
                                  <p:childTnLst>
                                    <p:animMotion origin="layout" path="M -3.33333E-6 -3.33333E-6 L 0.24167 0.00556 " pathEditMode="relative" rAng="0" ptsTypes="AA">
                                      <p:cBhvr>
                                        <p:cTn id="6" dur="2000" fill="hold"/>
                                        <p:tgtEl>
                                          <p:spTgt spid="1378308"/>
                                        </p:tgtEl>
                                        <p:attrNameLst>
                                          <p:attrName>ppt_x</p:attrName>
                                          <p:attrName>ppt_y</p:attrName>
                                        </p:attrNameLst>
                                      </p:cBhvr>
                                      <p:rCtr x="12083"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p:txBody>
          <a:bodyPr/>
          <a:lstStyle/>
          <a:p>
            <a:pPr eaLnBrk="1" hangingPunct="1"/>
            <a:r>
              <a:rPr lang="en-US" altLang="en-US" sz="2800" smtClean="0"/>
              <a:t>RCC8/MC14 &amp; video as 2D+T representation of 3D+T</a:t>
            </a:r>
          </a:p>
        </p:txBody>
      </p:sp>
      <p:sp>
        <p:nvSpPr>
          <p:cNvPr id="65542" name="Rectangle 6"/>
          <p:cNvSpPr>
            <a:spLocks noGrp="1" noChangeArrowheads="1"/>
          </p:cNvSpPr>
          <p:nvPr>
            <p:ph idx="1"/>
          </p:nvPr>
        </p:nvSpPr>
        <p:spPr>
          <a:xfrm>
            <a:off x="228600" y="5075238"/>
            <a:ext cx="8686800" cy="1554162"/>
          </a:xfrm>
        </p:spPr>
        <p:txBody>
          <a:bodyPr/>
          <a:lstStyle/>
          <a:p>
            <a:pPr eaLnBrk="1" hangingPunct="1">
              <a:lnSpc>
                <a:spcPct val="90000"/>
              </a:lnSpc>
            </a:pPr>
            <a:r>
              <a:rPr lang="en-US" altLang="en-US" dirty="0" smtClean="0"/>
              <a:t>Requires additional mapping from the motion of manifolds in the video to the corresponding motion of the corresponding entities in reality</a:t>
            </a:r>
          </a:p>
        </p:txBody>
      </p:sp>
      <p:sp>
        <p:nvSpPr>
          <p:cNvPr id="1380355" name="Rectangle 3"/>
          <p:cNvSpPr>
            <a:spLocks noChangeArrowheads="1"/>
          </p:cNvSpPr>
          <p:nvPr/>
        </p:nvSpPr>
        <p:spPr bwMode="auto">
          <a:xfrm>
            <a:off x="990600" y="2971800"/>
            <a:ext cx="914400" cy="6858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5540" name="Text Box 4"/>
          <p:cNvSpPr txBox="1">
            <a:spLocks noChangeArrowheads="1"/>
          </p:cNvSpPr>
          <p:nvPr/>
        </p:nvSpPr>
        <p:spPr bwMode="auto">
          <a:xfrm>
            <a:off x="1455738" y="4495800"/>
            <a:ext cx="64150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egg crashing on wall: the video view</a:t>
            </a:r>
          </a:p>
        </p:txBody>
      </p:sp>
      <p:sp>
        <p:nvSpPr>
          <p:cNvPr id="65541" name="Rectangle 5"/>
          <p:cNvSpPr>
            <a:spLocks noChangeArrowheads="1"/>
          </p:cNvSpPr>
          <p:nvPr/>
        </p:nvSpPr>
        <p:spPr bwMode="auto">
          <a:xfrm>
            <a:off x="2743200" y="2286000"/>
            <a:ext cx="1524000" cy="2057400"/>
          </a:xfrm>
          <a:prstGeom prst="rect">
            <a:avLst/>
          </a:prstGeom>
          <a:solidFill>
            <a:srgbClr val="B453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373686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3.33333E-6 L 0.24167 0.00556 " pathEditMode="relative" rAng="0" ptsTypes="AA">
                                      <p:cBhvr>
                                        <p:cTn id="6" dur="2000" fill="hold"/>
                                        <p:tgtEl>
                                          <p:spTgt spid="1380355"/>
                                        </p:tgtEl>
                                        <p:attrNameLst>
                                          <p:attrName>ppt_x</p:attrName>
                                          <p:attrName>ppt_y</p:attrName>
                                        </p:attrNameLst>
                                      </p:cBhvr>
                                      <p:rCtr x="12083"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035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Human physiology (L1)</a:t>
            </a:r>
          </a:p>
        </p:txBody>
      </p:sp>
      <p:sp>
        <p:nvSpPr>
          <p:cNvPr id="66563" name="Content Placeholder 2"/>
          <p:cNvSpPr>
            <a:spLocks noGrp="1"/>
          </p:cNvSpPr>
          <p:nvPr>
            <p:ph idx="1"/>
          </p:nvPr>
        </p:nvSpPr>
        <p:spPr/>
        <p:txBody>
          <a:bodyPr/>
          <a:lstStyle/>
          <a:p>
            <a:r>
              <a:rPr lang="en-US" altLang="en-US" sz="2400" smtClean="0"/>
              <a:t>c1 member-of Canonically-Limbed Human Being at t, then:</a:t>
            </a:r>
          </a:p>
        </p:txBody>
      </p:sp>
      <p:sp>
        <p:nvSpPr>
          <p:cNvPr id="5" name="Content Placeholder 2"/>
          <p:cNvSpPr txBox="1">
            <a:spLocks/>
          </p:cNvSpPr>
          <p:nvPr/>
        </p:nvSpPr>
        <p:spPr bwMode="auto">
          <a:xfrm>
            <a:off x="152399" y="2514600"/>
            <a:ext cx="6096001" cy="4114800"/>
          </a:xfrm>
          <a:prstGeom prst="rect">
            <a:avLst/>
          </a:prstGeom>
          <a:noFill/>
          <a:ln w="9525">
            <a:noFill/>
            <a:miter lim="800000"/>
            <a:headEnd/>
            <a:tailEnd/>
          </a:ln>
        </p:spPr>
        <p:txBody>
          <a:bodyPr/>
          <a:lstStyle/>
          <a:p>
            <a:pPr lvl="1" indent="-223838" algn="l" eaLnBrk="0" hangingPunct="0">
              <a:spcBef>
                <a:spcPct val="20000"/>
              </a:spcBef>
              <a:buFontTx/>
              <a:buChar char="–"/>
              <a:defRPr/>
            </a:pPr>
            <a:r>
              <a:rPr lang="en-US" sz="2000" b="0" kern="0" dirty="0">
                <a:solidFill>
                  <a:srgbClr val="EBE6FC"/>
                </a:solidFill>
                <a:latin typeface="+mj-lt"/>
              </a:rPr>
              <a:t>sdc1 inheres-in c1 at t</a:t>
            </a:r>
          </a:p>
          <a:p>
            <a:pPr lvl="1" indent="-223838" algn="l" eaLnBrk="0" hangingPunct="0">
              <a:spcBef>
                <a:spcPct val="20000"/>
              </a:spcBef>
              <a:buFontTx/>
              <a:buChar char="–"/>
              <a:defRPr/>
            </a:pPr>
            <a:r>
              <a:rPr lang="en-US" sz="2000" b="0" kern="0" dirty="0">
                <a:solidFill>
                  <a:srgbClr val="EBE6FC"/>
                </a:solidFill>
                <a:latin typeface="+mj-lt"/>
              </a:rPr>
              <a:t>sdc1 instance-of Disposition-to-Walk at t</a:t>
            </a:r>
          </a:p>
          <a:p>
            <a:pPr lvl="1" indent="-223838" algn="l" eaLnBrk="0" hangingPunct="0">
              <a:spcBef>
                <a:spcPct val="20000"/>
              </a:spcBef>
              <a:buFontTx/>
              <a:buChar char="–"/>
              <a:defRPr/>
            </a:pPr>
            <a:r>
              <a:rPr lang="en-US" sz="2000" b="0" kern="0" dirty="0">
                <a:solidFill>
                  <a:srgbClr val="EBE6FC"/>
                </a:solidFill>
              </a:rPr>
              <a:t>sdc2 inheres-in c1 at t</a:t>
            </a:r>
          </a:p>
          <a:p>
            <a:pPr lvl="1" indent="-223838" algn="l" eaLnBrk="0" hangingPunct="0">
              <a:spcBef>
                <a:spcPct val="20000"/>
              </a:spcBef>
              <a:buFontTx/>
              <a:buChar char="–"/>
              <a:defRPr/>
            </a:pPr>
            <a:r>
              <a:rPr lang="en-US" sz="2000" b="0" kern="0" dirty="0">
                <a:solidFill>
                  <a:srgbClr val="EBE6FC"/>
                </a:solidFill>
              </a:rPr>
              <a:t>sdc2 instance-of Disposition-to-Run at t</a:t>
            </a:r>
          </a:p>
          <a:p>
            <a:pPr lvl="1" indent="-223838" algn="l" eaLnBrk="0" hangingPunct="0">
              <a:spcBef>
                <a:spcPct val="20000"/>
              </a:spcBef>
              <a:buFontTx/>
              <a:buChar char="–"/>
              <a:defRPr/>
            </a:pPr>
            <a:r>
              <a:rPr lang="en-US" sz="2000" b="0" kern="0" dirty="0">
                <a:solidFill>
                  <a:srgbClr val="EBE6FC"/>
                </a:solidFill>
              </a:rPr>
              <a:t>…</a:t>
            </a:r>
          </a:p>
          <a:p>
            <a:pPr lvl="1" indent="-223838" algn="l" eaLnBrk="0" hangingPunct="0">
              <a:spcBef>
                <a:spcPct val="20000"/>
              </a:spcBef>
              <a:buFontTx/>
              <a:buChar char="–"/>
              <a:defRPr/>
            </a:pPr>
            <a:endParaRPr lang="en-US" sz="2000" b="0" kern="0" dirty="0">
              <a:solidFill>
                <a:srgbClr val="EBE6FC"/>
              </a:solidFill>
              <a:latin typeface="+mj-lt"/>
            </a:endParaRPr>
          </a:p>
        </p:txBody>
      </p:sp>
      <p:grpSp>
        <p:nvGrpSpPr>
          <p:cNvPr id="66565" name="Group 100"/>
          <p:cNvGrpSpPr>
            <a:grpSpLocks/>
          </p:cNvGrpSpPr>
          <p:nvPr/>
        </p:nvGrpSpPr>
        <p:grpSpPr bwMode="auto">
          <a:xfrm>
            <a:off x="152400" y="4419600"/>
            <a:ext cx="8839200" cy="1873250"/>
            <a:chOff x="152400" y="4679950"/>
            <a:chExt cx="8839200" cy="1873250"/>
          </a:xfrm>
        </p:grpSpPr>
        <p:grpSp>
          <p:nvGrpSpPr>
            <p:cNvPr id="66570" name="Group 555"/>
            <p:cNvGrpSpPr>
              <a:grpSpLocks/>
            </p:cNvGrpSpPr>
            <p:nvPr/>
          </p:nvGrpSpPr>
          <p:grpSpPr bwMode="auto">
            <a:xfrm>
              <a:off x="152400" y="4679950"/>
              <a:ext cx="8839200" cy="1873250"/>
              <a:chOff x="96" y="1344"/>
              <a:chExt cx="5568" cy="1180"/>
            </a:xfrm>
          </p:grpSpPr>
          <p:sp>
            <p:nvSpPr>
              <p:cNvPr id="66595" name="Rectangle 116"/>
              <p:cNvSpPr>
                <a:spLocks noChangeArrowheads="1"/>
              </p:cNvSpPr>
              <p:nvPr/>
            </p:nvSpPr>
            <p:spPr bwMode="auto">
              <a:xfrm>
                <a:off x="5177" y="2264"/>
                <a:ext cx="4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endParaRPr lang="en-US" altLang="en-US" sz="1800" b="0">
                  <a:solidFill>
                    <a:schemeClr val="bg1"/>
                  </a:solidFill>
                </a:endParaRPr>
              </a:p>
            </p:txBody>
          </p:sp>
          <p:sp>
            <p:nvSpPr>
              <p:cNvPr id="66596" name="Rectangle 115"/>
              <p:cNvSpPr>
                <a:spLocks noChangeArrowheads="1"/>
              </p:cNvSpPr>
              <p:nvPr/>
            </p:nvSpPr>
            <p:spPr bwMode="auto">
              <a:xfrm>
                <a:off x="4736" y="2264"/>
                <a:ext cx="44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throw</a:t>
                </a:r>
                <a:endParaRPr lang="en-GB" altLang="en-US" sz="1800" b="0">
                  <a:solidFill>
                    <a:schemeClr val="bg1"/>
                  </a:solidFill>
                </a:endParaRPr>
              </a:p>
            </p:txBody>
          </p:sp>
          <p:sp>
            <p:nvSpPr>
              <p:cNvPr id="66597" name="Rectangle 114"/>
              <p:cNvSpPr>
                <a:spLocks noChangeArrowheads="1"/>
              </p:cNvSpPr>
              <p:nvPr/>
            </p:nvSpPr>
            <p:spPr bwMode="auto">
              <a:xfrm>
                <a:off x="4098" y="2264"/>
                <a:ext cx="63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replace</a:t>
                </a:r>
                <a:endParaRPr lang="en-GB" altLang="en-US" sz="1800" b="0">
                  <a:solidFill>
                    <a:schemeClr val="bg1"/>
                  </a:solidFill>
                </a:endParaRPr>
              </a:p>
            </p:txBody>
          </p:sp>
          <p:sp>
            <p:nvSpPr>
              <p:cNvPr id="66598" name="Rectangle 113"/>
              <p:cNvSpPr>
                <a:spLocks noChangeArrowheads="1"/>
              </p:cNvSpPr>
              <p:nvPr/>
            </p:nvSpPr>
            <p:spPr bwMode="auto">
              <a:xfrm>
                <a:off x="3536" y="2264"/>
                <a:ext cx="56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pick up</a:t>
                </a:r>
                <a:endParaRPr lang="en-GB" altLang="en-US" sz="1800" b="0">
                  <a:solidFill>
                    <a:schemeClr val="bg1"/>
                  </a:solidFill>
                </a:endParaRPr>
              </a:p>
            </p:txBody>
          </p:sp>
          <p:sp>
            <p:nvSpPr>
              <p:cNvPr id="66599" name="Rectangle 112"/>
              <p:cNvSpPr>
                <a:spLocks noChangeArrowheads="1"/>
              </p:cNvSpPr>
              <p:nvPr/>
            </p:nvSpPr>
            <p:spPr bwMode="auto">
              <a:xfrm>
                <a:off x="2978" y="2264"/>
                <a:ext cx="55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leave</a:t>
                </a:r>
                <a:endParaRPr lang="en-GB" altLang="en-US" sz="1800" b="0">
                  <a:solidFill>
                    <a:schemeClr val="bg1"/>
                  </a:solidFill>
                </a:endParaRPr>
              </a:p>
            </p:txBody>
          </p:sp>
          <p:sp>
            <p:nvSpPr>
              <p:cNvPr id="66600" name="Rectangle 111"/>
              <p:cNvSpPr>
                <a:spLocks noChangeArrowheads="1"/>
              </p:cNvSpPr>
              <p:nvPr/>
            </p:nvSpPr>
            <p:spPr bwMode="auto">
              <a:xfrm>
                <a:off x="2422" y="2264"/>
                <a:ext cx="556"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have</a:t>
                </a:r>
                <a:endParaRPr lang="en-GB" altLang="en-US" sz="1800" b="0">
                  <a:solidFill>
                    <a:schemeClr val="bg1"/>
                  </a:solidFill>
                </a:endParaRPr>
              </a:p>
            </p:txBody>
          </p:sp>
          <p:sp>
            <p:nvSpPr>
              <p:cNvPr id="66601" name="Rectangle 110"/>
              <p:cNvSpPr>
                <a:spLocks noChangeArrowheads="1"/>
              </p:cNvSpPr>
              <p:nvPr/>
            </p:nvSpPr>
            <p:spPr bwMode="auto">
              <a:xfrm>
                <a:off x="1920" y="2264"/>
                <a:ext cx="50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get</a:t>
                </a:r>
                <a:endParaRPr lang="en-GB" altLang="en-US" sz="1800" b="0">
                  <a:solidFill>
                    <a:schemeClr val="bg1"/>
                  </a:solidFill>
                </a:endParaRPr>
              </a:p>
            </p:txBody>
          </p:sp>
          <p:sp>
            <p:nvSpPr>
              <p:cNvPr id="66602" name="Rectangle 109"/>
              <p:cNvSpPr>
                <a:spLocks noChangeArrowheads="1"/>
              </p:cNvSpPr>
              <p:nvPr/>
            </p:nvSpPr>
            <p:spPr bwMode="auto">
              <a:xfrm>
                <a:off x="1260" y="2264"/>
                <a:ext cx="66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exit</a:t>
                </a:r>
                <a:endParaRPr lang="en-GB" altLang="en-US" sz="1800" b="0">
                  <a:solidFill>
                    <a:schemeClr val="bg1"/>
                  </a:solidFill>
                </a:endParaRPr>
              </a:p>
            </p:txBody>
          </p:sp>
          <p:sp>
            <p:nvSpPr>
              <p:cNvPr id="66603" name="Rectangle 108"/>
              <p:cNvSpPr>
                <a:spLocks noChangeArrowheads="1"/>
              </p:cNvSpPr>
              <p:nvPr/>
            </p:nvSpPr>
            <p:spPr bwMode="auto">
              <a:xfrm>
                <a:off x="690" y="2264"/>
                <a:ext cx="57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collide</a:t>
                </a:r>
                <a:endParaRPr lang="en-GB" altLang="en-US" sz="1800" b="0">
                  <a:solidFill>
                    <a:schemeClr val="bg1"/>
                  </a:solidFill>
                </a:endParaRPr>
              </a:p>
            </p:txBody>
          </p:sp>
          <p:sp>
            <p:nvSpPr>
              <p:cNvPr id="66604" name="Rectangle 107"/>
              <p:cNvSpPr>
                <a:spLocks noChangeArrowheads="1"/>
              </p:cNvSpPr>
              <p:nvPr/>
            </p:nvSpPr>
            <p:spPr bwMode="auto">
              <a:xfrm>
                <a:off x="96" y="2264"/>
                <a:ext cx="59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bury</a:t>
                </a:r>
                <a:endParaRPr lang="en-GB" altLang="en-US" sz="1800" b="0">
                  <a:solidFill>
                    <a:schemeClr val="bg1"/>
                  </a:solidFill>
                </a:endParaRPr>
              </a:p>
            </p:txBody>
          </p:sp>
          <p:sp>
            <p:nvSpPr>
              <p:cNvPr id="66605" name="Rectangle 106"/>
              <p:cNvSpPr>
                <a:spLocks noChangeArrowheads="1"/>
              </p:cNvSpPr>
              <p:nvPr/>
            </p:nvSpPr>
            <p:spPr bwMode="auto">
              <a:xfrm>
                <a:off x="5177" y="2034"/>
                <a:ext cx="4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endParaRPr lang="en-US" altLang="en-US" sz="1800" b="0">
                  <a:solidFill>
                    <a:schemeClr val="bg1"/>
                  </a:solidFill>
                </a:endParaRPr>
              </a:p>
            </p:txBody>
          </p:sp>
          <p:sp>
            <p:nvSpPr>
              <p:cNvPr id="66606" name="Rectangle 105"/>
              <p:cNvSpPr>
                <a:spLocks noChangeArrowheads="1"/>
              </p:cNvSpPr>
              <p:nvPr/>
            </p:nvSpPr>
            <p:spPr bwMode="auto">
              <a:xfrm>
                <a:off x="4736" y="2034"/>
                <a:ext cx="4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take</a:t>
                </a:r>
                <a:endParaRPr lang="en-GB" altLang="en-US" sz="1800" b="0">
                  <a:solidFill>
                    <a:schemeClr val="bg1"/>
                  </a:solidFill>
                </a:endParaRPr>
              </a:p>
            </p:txBody>
          </p:sp>
          <p:sp>
            <p:nvSpPr>
              <p:cNvPr id="66607" name="Rectangle 104"/>
              <p:cNvSpPr>
                <a:spLocks noChangeArrowheads="1"/>
              </p:cNvSpPr>
              <p:nvPr/>
            </p:nvSpPr>
            <p:spPr bwMode="auto">
              <a:xfrm>
                <a:off x="4098" y="2034"/>
                <a:ext cx="6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receive</a:t>
                </a:r>
                <a:endParaRPr lang="en-GB" altLang="en-US" sz="1800" b="0">
                  <a:solidFill>
                    <a:schemeClr val="bg1"/>
                  </a:solidFill>
                </a:endParaRPr>
              </a:p>
            </p:txBody>
          </p:sp>
          <p:sp>
            <p:nvSpPr>
              <p:cNvPr id="66608" name="Rectangle 103"/>
              <p:cNvSpPr>
                <a:spLocks noChangeArrowheads="1"/>
              </p:cNvSpPr>
              <p:nvPr/>
            </p:nvSpPr>
            <p:spPr bwMode="auto">
              <a:xfrm>
                <a:off x="3536" y="2034"/>
                <a:ext cx="5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pass</a:t>
                </a:r>
                <a:endParaRPr lang="en-GB" altLang="en-US" sz="1800" b="0">
                  <a:solidFill>
                    <a:schemeClr val="bg1"/>
                  </a:solidFill>
                </a:endParaRPr>
              </a:p>
            </p:txBody>
          </p:sp>
          <p:sp>
            <p:nvSpPr>
              <p:cNvPr id="66609" name="Rectangle 102"/>
              <p:cNvSpPr>
                <a:spLocks noChangeArrowheads="1"/>
              </p:cNvSpPr>
              <p:nvPr/>
            </p:nvSpPr>
            <p:spPr bwMode="auto">
              <a:xfrm>
                <a:off x="2978" y="2034"/>
                <a:ext cx="5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jump</a:t>
                </a:r>
                <a:endParaRPr lang="en-GB" altLang="en-US" sz="1800" b="0">
                  <a:solidFill>
                    <a:schemeClr val="bg1"/>
                  </a:solidFill>
                </a:endParaRPr>
              </a:p>
            </p:txBody>
          </p:sp>
          <p:sp>
            <p:nvSpPr>
              <p:cNvPr id="66610" name="Rectangle 101"/>
              <p:cNvSpPr>
                <a:spLocks noChangeArrowheads="1"/>
              </p:cNvSpPr>
              <p:nvPr/>
            </p:nvSpPr>
            <p:spPr bwMode="auto">
              <a:xfrm>
                <a:off x="2422" y="2034"/>
                <a:ext cx="5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haul</a:t>
                </a:r>
                <a:endParaRPr lang="en-GB" altLang="en-US" sz="1800" b="0">
                  <a:solidFill>
                    <a:schemeClr val="bg1"/>
                  </a:solidFill>
                </a:endParaRPr>
              </a:p>
            </p:txBody>
          </p:sp>
          <p:sp>
            <p:nvSpPr>
              <p:cNvPr id="66611" name="Rectangle 100"/>
              <p:cNvSpPr>
                <a:spLocks noChangeArrowheads="1"/>
              </p:cNvSpPr>
              <p:nvPr/>
            </p:nvSpPr>
            <p:spPr bwMode="auto">
              <a:xfrm>
                <a:off x="1920" y="2034"/>
                <a:ext cx="50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follow</a:t>
                </a:r>
                <a:endParaRPr lang="en-GB" altLang="en-US" sz="1800" b="0">
                  <a:solidFill>
                    <a:schemeClr val="bg1"/>
                  </a:solidFill>
                </a:endParaRPr>
              </a:p>
            </p:txBody>
          </p:sp>
          <p:sp>
            <p:nvSpPr>
              <p:cNvPr id="66612" name="Rectangle 99"/>
              <p:cNvSpPr>
                <a:spLocks noChangeArrowheads="1"/>
              </p:cNvSpPr>
              <p:nvPr/>
            </p:nvSpPr>
            <p:spPr bwMode="auto">
              <a:xfrm>
                <a:off x="1260" y="2034"/>
                <a:ext cx="6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exchange</a:t>
                </a:r>
                <a:endParaRPr lang="en-GB" altLang="en-US" sz="1800" b="0">
                  <a:solidFill>
                    <a:schemeClr val="bg1"/>
                  </a:solidFill>
                </a:endParaRPr>
              </a:p>
            </p:txBody>
          </p:sp>
          <p:sp>
            <p:nvSpPr>
              <p:cNvPr id="66613" name="Rectangle 98"/>
              <p:cNvSpPr>
                <a:spLocks noChangeArrowheads="1"/>
              </p:cNvSpPr>
              <p:nvPr/>
            </p:nvSpPr>
            <p:spPr bwMode="auto">
              <a:xfrm>
                <a:off x="690" y="2034"/>
                <a:ext cx="5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close</a:t>
                </a:r>
                <a:endParaRPr lang="en-GB" altLang="en-US" sz="1800" b="0">
                  <a:solidFill>
                    <a:schemeClr val="bg1"/>
                  </a:solidFill>
                </a:endParaRPr>
              </a:p>
            </p:txBody>
          </p:sp>
          <p:sp>
            <p:nvSpPr>
              <p:cNvPr id="66614" name="Rectangle 97"/>
              <p:cNvSpPr>
                <a:spLocks noChangeArrowheads="1"/>
              </p:cNvSpPr>
              <p:nvPr/>
            </p:nvSpPr>
            <p:spPr bwMode="auto">
              <a:xfrm>
                <a:off x="96" y="2034"/>
                <a:ext cx="5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bounce</a:t>
                </a:r>
                <a:endParaRPr lang="en-GB" altLang="en-US" sz="1800" b="0">
                  <a:solidFill>
                    <a:schemeClr val="bg1"/>
                  </a:solidFill>
                </a:endParaRPr>
              </a:p>
            </p:txBody>
          </p:sp>
          <p:sp>
            <p:nvSpPr>
              <p:cNvPr id="66615" name="Rectangle 96"/>
              <p:cNvSpPr>
                <a:spLocks noChangeArrowheads="1"/>
              </p:cNvSpPr>
              <p:nvPr/>
            </p:nvSpPr>
            <p:spPr bwMode="auto">
              <a:xfrm>
                <a:off x="5177" y="1804"/>
                <a:ext cx="4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walk</a:t>
                </a:r>
                <a:endParaRPr lang="en-GB" altLang="en-US" sz="1800" b="0">
                  <a:solidFill>
                    <a:schemeClr val="bg1"/>
                  </a:solidFill>
                </a:endParaRPr>
              </a:p>
            </p:txBody>
          </p:sp>
          <p:sp>
            <p:nvSpPr>
              <p:cNvPr id="66616" name="Rectangle 95"/>
              <p:cNvSpPr>
                <a:spLocks noChangeArrowheads="1"/>
              </p:cNvSpPr>
              <p:nvPr/>
            </p:nvSpPr>
            <p:spPr bwMode="auto">
              <a:xfrm>
                <a:off x="4736" y="1804"/>
                <a:ext cx="4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stop</a:t>
                </a:r>
                <a:endParaRPr lang="en-GB" altLang="en-US" sz="1800" b="0">
                  <a:solidFill>
                    <a:schemeClr val="bg1"/>
                  </a:solidFill>
                </a:endParaRPr>
              </a:p>
            </p:txBody>
          </p:sp>
          <p:sp>
            <p:nvSpPr>
              <p:cNvPr id="66617" name="Rectangle 94"/>
              <p:cNvSpPr>
                <a:spLocks noChangeArrowheads="1"/>
              </p:cNvSpPr>
              <p:nvPr/>
            </p:nvSpPr>
            <p:spPr bwMode="auto">
              <a:xfrm>
                <a:off x="4098" y="1804"/>
                <a:ext cx="6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raise</a:t>
                </a:r>
                <a:endParaRPr lang="en-GB" altLang="en-US" sz="1800" b="0">
                  <a:solidFill>
                    <a:schemeClr val="bg1"/>
                  </a:solidFill>
                </a:endParaRPr>
              </a:p>
            </p:txBody>
          </p:sp>
          <p:sp>
            <p:nvSpPr>
              <p:cNvPr id="66618" name="Rectangle 93"/>
              <p:cNvSpPr>
                <a:spLocks noChangeArrowheads="1"/>
              </p:cNvSpPr>
              <p:nvPr/>
            </p:nvSpPr>
            <p:spPr bwMode="auto">
              <a:xfrm>
                <a:off x="3536" y="1804"/>
                <a:ext cx="5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open</a:t>
                </a:r>
                <a:endParaRPr lang="en-GB" altLang="en-US" sz="1800" b="0">
                  <a:solidFill>
                    <a:schemeClr val="bg1"/>
                  </a:solidFill>
                </a:endParaRPr>
              </a:p>
            </p:txBody>
          </p:sp>
          <p:sp>
            <p:nvSpPr>
              <p:cNvPr id="66619" name="Rectangle 92"/>
              <p:cNvSpPr>
                <a:spLocks noChangeArrowheads="1"/>
              </p:cNvSpPr>
              <p:nvPr/>
            </p:nvSpPr>
            <p:spPr bwMode="auto">
              <a:xfrm>
                <a:off x="2978" y="1804"/>
                <a:ext cx="5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kick</a:t>
                </a:r>
                <a:endParaRPr lang="en-GB" altLang="en-US" sz="1800" b="0">
                  <a:solidFill>
                    <a:schemeClr val="bg1"/>
                  </a:solidFill>
                </a:endParaRPr>
              </a:p>
            </p:txBody>
          </p:sp>
          <p:sp>
            <p:nvSpPr>
              <p:cNvPr id="66620" name="Rectangle 91"/>
              <p:cNvSpPr>
                <a:spLocks noChangeArrowheads="1"/>
              </p:cNvSpPr>
              <p:nvPr/>
            </p:nvSpPr>
            <p:spPr bwMode="auto">
              <a:xfrm>
                <a:off x="2422" y="1804"/>
                <a:ext cx="5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hand</a:t>
                </a:r>
                <a:endParaRPr lang="en-GB" altLang="en-US" sz="1800" b="0">
                  <a:solidFill>
                    <a:schemeClr val="bg1"/>
                  </a:solidFill>
                </a:endParaRPr>
              </a:p>
            </p:txBody>
          </p:sp>
          <p:sp>
            <p:nvSpPr>
              <p:cNvPr id="66621" name="Rectangle 90"/>
              <p:cNvSpPr>
                <a:spLocks noChangeArrowheads="1"/>
              </p:cNvSpPr>
              <p:nvPr/>
            </p:nvSpPr>
            <p:spPr bwMode="auto">
              <a:xfrm>
                <a:off x="1920" y="1804"/>
                <a:ext cx="50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fly</a:t>
                </a:r>
                <a:endParaRPr lang="en-GB" altLang="en-US" sz="1800" b="0">
                  <a:solidFill>
                    <a:schemeClr val="bg1"/>
                  </a:solidFill>
                </a:endParaRPr>
              </a:p>
            </p:txBody>
          </p:sp>
          <p:sp>
            <p:nvSpPr>
              <p:cNvPr id="66622" name="Rectangle 89"/>
              <p:cNvSpPr>
                <a:spLocks noChangeArrowheads="1"/>
              </p:cNvSpPr>
              <p:nvPr/>
            </p:nvSpPr>
            <p:spPr bwMode="auto">
              <a:xfrm>
                <a:off x="1260" y="1804"/>
                <a:ext cx="6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enter</a:t>
                </a:r>
                <a:endParaRPr lang="en-GB" altLang="en-US" sz="1800" b="0">
                  <a:solidFill>
                    <a:schemeClr val="bg1"/>
                  </a:solidFill>
                </a:endParaRPr>
              </a:p>
            </p:txBody>
          </p:sp>
          <p:sp>
            <p:nvSpPr>
              <p:cNvPr id="66623" name="Rectangle 88"/>
              <p:cNvSpPr>
                <a:spLocks noChangeArrowheads="1"/>
              </p:cNvSpPr>
              <p:nvPr/>
            </p:nvSpPr>
            <p:spPr bwMode="auto">
              <a:xfrm>
                <a:off x="690" y="1804"/>
                <a:ext cx="5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chase</a:t>
                </a:r>
                <a:endParaRPr lang="en-GB" altLang="en-US" sz="1800" b="0">
                  <a:solidFill>
                    <a:schemeClr val="bg1"/>
                  </a:solidFill>
                </a:endParaRPr>
              </a:p>
            </p:txBody>
          </p:sp>
          <p:sp>
            <p:nvSpPr>
              <p:cNvPr id="66624" name="Rectangle 87"/>
              <p:cNvSpPr>
                <a:spLocks noChangeArrowheads="1"/>
              </p:cNvSpPr>
              <p:nvPr/>
            </p:nvSpPr>
            <p:spPr bwMode="auto">
              <a:xfrm>
                <a:off x="96" y="1804"/>
                <a:ext cx="5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attach</a:t>
                </a:r>
                <a:endParaRPr lang="en-GB" altLang="en-US" sz="1800" b="0">
                  <a:solidFill>
                    <a:schemeClr val="bg1"/>
                  </a:solidFill>
                </a:endParaRPr>
              </a:p>
            </p:txBody>
          </p:sp>
          <p:sp>
            <p:nvSpPr>
              <p:cNvPr id="66625" name="Rectangle 86"/>
              <p:cNvSpPr>
                <a:spLocks noChangeArrowheads="1"/>
              </p:cNvSpPr>
              <p:nvPr/>
            </p:nvSpPr>
            <p:spPr bwMode="auto">
              <a:xfrm>
                <a:off x="5177" y="1574"/>
                <a:ext cx="4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turn</a:t>
                </a:r>
                <a:endParaRPr lang="en-GB" altLang="en-US" sz="1800" b="0">
                  <a:solidFill>
                    <a:schemeClr val="bg1"/>
                  </a:solidFill>
                </a:endParaRPr>
              </a:p>
            </p:txBody>
          </p:sp>
          <p:sp>
            <p:nvSpPr>
              <p:cNvPr id="66626" name="Rectangle 85"/>
              <p:cNvSpPr>
                <a:spLocks noChangeArrowheads="1"/>
              </p:cNvSpPr>
              <p:nvPr/>
            </p:nvSpPr>
            <p:spPr bwMode="auto">
              <a:xfrm>
                <a:off x="4736" y="1574"/>
                <a:ext cx="4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snatch</a:t>
                </a:r>
                <a:endParaRPr lang="en-GB" altLang="en-US" sz="1800" b="0">
                  <a:solidFill>
                    <a:schemeClr val="bg1"/>
                  </a:solidFill>
                </a:endParaRPr>
              </a:p>
            </p:txBody>
          </p:sp>
          <p:sp>
            <p:nvSpPr>
              <p:cNvPr id="66627" name="Rectangle 84"/>
              <p:cNvSpPr>
                <a:spLocks noChangeArrowheads="1"/>
              </p:cNvSpPr>
              <p:nvPr/>
            </p:nvSpPr>
            <p:spPr bwMode="auto">
              <a:xfrm>
                <a:off x="4098" y="1574"/>
                <a:ext cx="6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put down</a:t>
                </a:r>
                <a:endParaRPr lang="en-GB" altLang="en-US" sz="1800" b="0">
                  <a:solidFill>
                    <a:schemeClr val="bg1"/>
                  </a:solidFill>
                </a:endParaRPr>
              </a:p>
            </p:txBody>
          </p:sp>
          <p:sp>
            <p:nvSpPr>
              <p:cNvPr id="66628" name="Rectangle 83"/>
              <p:cNvSpPr>
                <a:spLocks noChangeArrowheads="1"/>
              </p:cNvSpPr>
              <p:nvPr/>
            </p:nvSpPr>
            <p:spPr bwMode="auto">
              <a:xfrm>
                <a:off x="3536" y="1574"/>
                <a:ext cx="5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move</a:t>
                </a:r>
                <a:endParaRPr lang="en-GB" altLang="en-US" sz="1800" b="0">
                  <a:solidFill>
                    <a:schemeClr val="bg1"/>
                  </a:solidFill>
                </a:endParaRPr>
              </a:p>
            </p:txBody>
          </p:sp>
          <p:sp>
            <p:nvSpPr>
              <p:cNvPr id="66629" name="Rectangle 82"/>
              <p:cNvSpPr>
                <a:spLocks noChangeArrowheads="1"/>
              </p:cNvSpPr>
              <p:nvPr/>
            </p:nvSpPr>
            <p:spPr bwMode="auto">
              <a:xfrm>
                <a:off x="2978" y="1574"/>
                <a:ext cx="5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hold</a:t>
                </a:r>
                <a:endParaRPr lang="en-GB" altLang="en-US" sz="1800" b="0">
                  <a:solidFill>
                    <a:schemeClr val="bg1"/>
                  </a:solidFill>
                </a:endParaRPr>
              </a:p>
            </p:txBody>
          </p:sp>
          <p:sp>
            <p:nvSpPr>
              <p:cNvPr id="66630" name="Rectangle 81"/>
              <p:cNvSpPr>
                <a:spLocks noChangeArrowheads="1"/>
              </p:cNvSpPr>
              <p:nvPr/>
            </p:nvSpPr>
            <p:spPr bwMode="auto">
              <a:xfrm>
                <a:off x="2422" y="1574"/>
                <a:ext cx="5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go</a:t>
                </a:r>
                <a:endParaRPr lang="en-GB" altLang="en-US" sz="1800" b="0">
                  <a:solidFill>
                    <a:schemeClr val="bg1"/>
                  </a:solidFill>
                </a:endParaRPr>
              </a:p>
            </p:txBody>
          </p:sp>
          <p:sp>
            <p:nvSpPr>
              <p:cNvPr id="66631" name="Rectangle 80"/>
              <p:cNvSpPr>
                <a:spLocks noChangeArrowheads="1"/>
              </p:cNvSpPr>
              <p:nvPr/>
            </p:nvSpPr>
            <p:spPr bwMode="auto">
              <a:xfrm>
                <a:off x="1920" y="1574"/>
                <a:ext cx="50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flee</a:t>
                </a:r>
                <a:endParaRPr lang="en-GB" altLang="en-US" sz="1800" b="0">
                  <a:solidFill>
                    <a:schemeClr val="bg1"/>
                  </a:solidFill>
                </a:endParaRPr>
              </a:p>
            </p:txBody>
          </p:sp>
          <p:sp>
            <p:nvSpPr>
              <p:cNvPr id="66632" name="Rectangle 79"/>
              <p:cNvSpPr>
                <a:spLocks noChangeArrowheads="1"/>
              </p:cNvSpPr>
              <p:nvPr/>
            </p:nvSpPr>
            <p:spPr bwMode="auto">
              <a:xfrm>
                <a:off x="1260" y="1574"/>
                <a:ext cx="6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drop</a:t>
                </a:r>
                <a:endParaRPr lang="en-GB" altLang="en-US" sz="1800" b="0">
                  <a:solidFill>
                    <a:schemeClr val="bg1"/>
                  </a:solidFill>
                </a:endParaRPr>
              </a:p>
            </p:txBody>
          </p:sp>
          <p:sp>
            <p:nvSpPr>
              <p:cNvPr id="66633" name="Rectangle 78"/>
              <p:cNvSpPr>
                <a:spLocks noChangeArrowheads="1"/>
              </p:cNvSpPr>
              <p:nvPr/>
            </p:nvSpPr>
            <p:spPr bwMode="auto">
              <a:xfrm>
                <a:off x="690" y="1574"/>
                <a:ext cx="5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catch</a:t>
                </a:r>
                <a:endParaRPr lang="en-GB" altLang="en-US" sz="1800" b="0">
                  <a:solidFill>
                    <a:schemeClr val="bg1"/>
                  </a:solidFill>
                </a:endParaRPr>
              </a:p>
            </p:txBody>
          </p:sp>
          <p:sp>
            <p:nvSpPr>
              <p:cNvPr id="66634" name="Rectangle 77"/>
              <p:cNvSpPr>
                <a:spLocks noChangeArrowheads="1"/>
              </p:cNvSpPr>
              <p:nvPr/>
            </p:nvSpPr>
            <p:spPr bwMode="auto">
              <a:xfrm>
                <a:off x="96" y="1574"/>
                <a:ext cx="5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arrive</a:t>
                </a:r>
                <a:endParaRPr lang="en-GB" altLang="en-US" sz="1800" b="0">
                  <a:solidFill>
                    <a:schemeClr val="bg1"/>
                  </a:solidFill>
                </a:endParaRPr>
              </a:p>
            </p:txBody>
          </p:sp>
          <p:sp>
            <p:nvSpPr>
              <p:cNvPr id="66635" name="Rectangle 76"/>
              <p:cNvSpPr>
                <a:spLocks noChangeArrowheads="1"/>
              </p:cNvSpPr>
              <p:nvPr/>
            </p:nvSpPr>
            <p:spPr bwMode="auto">
              <a:xfrm>
                <a:off x="5177" y="1344"/>
                <a:ext cx="4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touch</a:t>
                </a:r>
                <a:endParaRPr lang="en-GB" altLang="en-US" sz="1800" b="0">
                  <a:solidFill>
                    <a:schemeClr val="bg1"/>
                  </a:solidFill>
                </a:endParaRPr>
              </a:p>
            </p:txBody>
          </p:sp>
          <p:sp>
            <p:nvSpPr>
              <p:cNvPr id="66636" name="Rectangle 75"/>
              <p:cNvSpPr>
                <a:spLocks noChangeArrowheads="1"/>
              </p:cNvSpPr>
              <p:nvPr/>
            </p:nvSpPr>
            <p:spPr bwMode="auto">
              <a:xfrm>
                <a:off x="4736" y="1344"/>
                <a:ext cx="4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run</a:t>
                </a:r>
                <a:endParaRPr lang="en-GB" altLang="en-US" sz="1800" b="0">
                  <a:solidFill>
                    <a:schemeClr val="bg1"/>
                  </a:solidFill>
                </a:endParaRPr>
              </a:p>
            </p:txBody>
          </p:sp>
          <p:sp>
            <p:nvSpPr>
              <p:cNvPr id="66637" name="Rectangle 74"/>
              <p:cNvSpPr>
                <a:spLocks noChangeArrowheads="1"/>
              </p:cNvSpPr>
              <p:nvPr/>
            </p:nvSpPr>
            <p:spPr bwMode="auto">
              <a:xfrm>
                <a:off x="4098" y="1344"/>
                <a:ext cx="6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push</a:t>
                </a:r>
                <a:endParaRPr lang="en-GB" altLang="en-US" sz="1800" b="0">
                  <a:solidFill>
                    <a:schemeClr val="bg1"/>
                  </a:solidFill>
                </a:endParaRPr>
              </a:p>
            </p:txBody>
          </p:sp>
          <p:sp>
            <p:nvSpPr>
              <p:cNvPr id="66638" name="Rectangle 73"/>
              <p:cNvSpPr>
                <a:spLocks noChangeArrowheads="1"/>
              </p:cNvSpPr>
              <p:nvPr/>
            </p:nvSpPr>
            <p:spPr bwMode="auto">
              <a:xfrm>
                <a:off x="3536" y="1344"/>
                <a:ext cx="5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lift</a:t>
                </a:r>
                <a:endParaRPr lang="en-GB" altLang="en-US" sz="1800" b="0">
                  <a:solidFill>
                    <a:schemeClr val="bg1"/>
                  </a:solidFill>
                </a:endParaRPr>
              </a:p>
            </p:txBody>
          </p:sp>
          <p:sp>
            <p:nvSpPr>
              <p:cNvPr id="66639" name="Rectangle 72"/>
              <p:cNvSpPr>
                <a:spLocks noChangeArrowheads="1"/>
              </p:cNvSpPr>
              <p:nvPr/>
            </p:nvSpPr>
            <p:spPr bwMode="auto">
              <a:xfrm>
                <a:off x="2978" y="1344"/>
                <a:ext cx="5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hit</a:t>
                </a:r>
                <a:endParaRPr lang="en-GB" altLang="en-US" sz="1800" b="0">
                  <a:solidFill>
                    <a:schemeClr val="bg1"/>
                  </a:solidFill>
                </a:endParaRPr>
              </a:p>
            </p:txBody>
          </p:sp>
          <p:sp>
            <p:nvSpPr>
              <p:cNvPr id="66640" name="Rectangle 71"/>
              <p:cNvSpPr>
                <a:spLocks noChangeArrowheads="1"/>
              </p:cNvSpPr>
              <p:nvPr/>
            </p:nvSpPr>
            <p:spPr bwMode="auto">
              <a:xfrm>
                <a:off x="2422" y="1344"/>
                <a:ext cx="5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give</a:t>
                </a:r>
                <a:endParaRPr lang="en-GB" altLang="en-US" sz="1800" b="0">
                  <a:solidFill>
                    <a:schemeClr val="bg1"/>
                  </a:solidFill>
                </a:endParaRPr>
              </a:p>
            </p:txBody>
          </p:sp>
          <p:sp>
            <p:nvSpPr>
              <p:cNvPr id="66641" name="Rectangle 70"/>
              <p:cNvSpPr>
                <a:spLocks noChangeArrowheads="1"/>
              </p:cNvSpPr>
              <p:nvPr/>
            </p:nvSpPr>
            <p:spPr bwMode="auto">
              <a:xfrm>
                <a:off x="1920" y="1344"/>
                <a:ext cx="50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fall</a:t>
                </a:r>
                <a:endParaRPr lang="en-GB" altLang="en-US" sz="1800" b="0">
                  <a:solidFill>
                    <a:schemeClr val="bg1"/>
                  </a:solidFill>
                </a:endParaRPr>
              </a:p>
            </p:txBody>
          </p:sp>
          <p:sp>
            <p:nvSpPr>
              <p:cNvPr id="66642" name="Rectangle 69"/>
              <p:cNvSpPr>
                <a:spLocks noChangeArrowheads="1"/>
              </p:cNvSpPr>
              <p:nvPr/>
            </p:nvSpPr>
            <p:spPr bwMode="auto">
              <a:xfrm>
                <a:off x="1260" y="1344"/>
                <a:ext cx="6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dig</a:t>
                </a:r>
                <a:endParaRPr lang="en-GB" altLang="en-US" sz="1800" b="0">
                  <a:solidFill>
                    <a:schemeClr val="bg1"/>
                  </a:solidFill>
                </a:endParaRPr>
              </a:p>
            </p:txBody>
          </p:sp>
          <p:sp>
            <p:nvSpPr>
              <p:cNvPr id="66643" name="Rectangle 68"/>
              <p:cNvSpPr>
                <a:spLocks noChangeArrowheads="1"/>
              </p:cNvSpPr>
              <p:nvPr/>
            </p:nvSpPr>
            <p:spPr bwMode="auto">
              <a:xfrm>
                <a:off x="690" y="1344"/>
                <a:ext cx="5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carry</a:t>
                </a:r>
                <a:endParaRPr lang="en-GB" altLang="en-US" sz="1800" b="0">
                  <a:solidFill>
                    <a:schemeClr val="bg1"/>
                  </a:solidFill>
                </a:endParaRPr>
              </a:p>
            </p:txBody>
          </p:sp>
          <p:sp>
            <p:nvSpPr>
              <p:cNvPr id="66644" name="Rectangle 67"/>
              <p:cNvSpPr>
                <a:spLocks noChangeArrowheads="1"/>
              </p:cNvSpPr>
              <p:nvPr/>
            </p:nvSpPr>
            <p:spPr bwMode="auto">
              <a:xfrm>
                <a:off x="96" y="1344"/>
                <a:ext cx="5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nchorCtr="1"/>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GB" altLang="en-US" sz="1800" b="0">
                    <a:solidFill>
                      <a:schemeClr val="bg1"/>
                    </a:solidFill>
                    <a:cs typeface="Times New Roman" panose="02020603050405020304" pitchFamily="18" charset="0"/>
                  </a:rPr>
                  <a:t>approach</a:t>
                </a:r>
                <a:endParaRPr lang="en-GB" altLang="en-US" sz="1800" b="0">
                  <a:solidFill>
                    <a:schemeClr val="bg1"/>
                  </a:solidFill>
                </a:endParaRPr>
              </a:p>
            </p:txBody>
          </p:sp>
          <p:sp>
            <p:nvSpPr>
              <p:cNvPr id="66645" name="Line 123"/>
              <p:cNvSpPr>
                <a:spLocks noChangeShapeType="1"/>
              </p:cNvSpPr>
              <p:nvPr/>
            </p:nvSpPr>
            <p:spPr bwMode="auto">
              <a:xfrm>
                <a:off x="96" y="1574"/>
                <a:ext cx="556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46" name="Line 125"/>
              <p:cNvSpPr>
                <a:spLocks noChangeShapeType="1"/>
              </p:cNvSpPr>
              <p:nvPr/>
            </p:nvSpPr>
            <p:spPr bwMode="auto">
              <a:xfrm>
                <a:off x="690"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47" name="Line 128"/>
              <p:cNvSpPr>
                <a:spLocks noChangeShapeType="1"/>
              </p:cNvSpPr>
              <p:nvPr/>
            </p:nvSpPr>
            <p:spPr bwMode="auto">
              <a:xfrm>
                <a:off x="1260"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48" name="Line 131"/>
              <p:cNvSpPr>
                <a:spLocks noChangeShapeType="1"/>
              </p:cNvSpPr>
              <p:nvPr/>
            </p:nvSpPr>
            <p:spPr bwMode="auto">
              <a:xfrm>
                <a:off x="1920"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49" name="Line 134"/>
              <p:cNvSpPr>
                <a:spLocks noChangeShapeType="1"/>
              </p:cNvSpPr>
              <p:nvPr/>
            </p:nvSpPr>
            <p:spPr bwMode="auto">
              <a:xfrm>
                <a:off x="2422"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50" name="Line 137"/>
              <p:cNvSpPr>
                <a:spLocks noChangeShapeType="1"/>
              </p:cNvSpPr>
              <p:nvPr/>
            </p:nvSpPr>
            <p:spPr bwMode="auto">
              <a:xfrm>
                <a:off x="2978"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51" name="Line 140"/>
              <p:cNvSpPr>
                <a:spLocks noChangeShapeType="1"/>
              </p:cNvSpPr>
              <p:nvPr/>
            </p:nvSpPr>
            <p:spPr bwMode="auto">
              <a:xfrm>
                <a:off x="3536"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52" name="Line 143"/>
              <p:cNvSpPr>
                <a:spLocks noChangeShapeType="1"/>
              </p:cNvSpPr>
              <p:nvPr/>
            </p:nvSpPr>
            <p:spPr bwMode="auto">
              <a:xfrm>
                <a:off x="4098"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53" name="Line 146"/>
              <p:cNvSpPr>
                <a:spLocks noChangeShapeType="1"/>
              </p:cNvSpPr>
              <p:nvPr/>
            </p:nvSpPr>
            <p:spPr bwMode="auto">
              <a:xfrm>
                <a:off x="4736"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54" name="Line 149"/>
              <p:cNvSpPr>
                <a:spLocks noChangeShapeType="1"/>
              </p:cNvSpPr>
              <p:nvPr/>
            </p:nvSpPr>
            <p:spPr bwMode="auto">
              <a:xfrm>
                <a:off x="5177" y="1344"/>
                <a:ext cx="0" cy="118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55" name="Line 153"/>
              <p:cNvSpPr>
                <a:spLocks noChangeShapeType="1"/>
              </p:cNvSpPr>
              <p:nvPr/>
            </p:nvSpPr>
            <p:spPr bwMode="auto">
              <a:xfrm>
                <a:off x="96" y="1804"/>
                <a:ext cx="556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56" name="Line 201"/>
              <p:cNvSpPr>
                <a:spLocks noChangeShapeType="1"/>
              </p:cNvSpPr>
              <p:nvPr/>
            </p:nvSpPr>
            <p:spPr bwMode="auto">
              <a:xfrm>
                <a:off x="96" y="2034"/>
                <a:ext cx="556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57" name="Line 249"/>
              <p:cNvSpPr>
                <a:spLocks noChangeShapeType="1"/>
              </p:cNvSpPr>
              <p:nvPr/>
            </p:nvSpPr>
            <p:spPr bwMode="auto">
              <a:xfrm>
                <a:off x="96" y="2264"/>
                <a:ext cx="556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58" name="Line 117"/>
              <p:cNvSpPr>
                <a:spLocks noChangeShapeType="1"/>
              </p:cNvSpPr>
              <p:nvPr/>
            </p:nvSpPr>
            <p:spPr bwMode="auto">
              <a:xfrm>
                <a:off x="96" y="1344"/>
                <a:ext cx="5568" cy="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59" name="Line 119"/>
              <p:cNvSpPr>
                <a:spLocks noChangeShapeType="1"/>
              </p:cNvSpPr>
              <p:nvPr/>
            </p:nvSpPr>
            <p:spPr bwMode="auto">
              <a:xfrm>
                <a:off x="96" y="1344"/>
                <a:ext cx="0" cy="118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60" name="Line 120"/>
              <p:cNvSpPr>
                <a:spLocks noChangeShapeType="1"/>
              </p:cNvSpPr>
              <p:nvPr/>
            </p:nvSpPr>
            <p:spPr bwMode="auto">
              <a:xfrm>
                <a:off x="5664" y="1344"/>
                <a:ext cx="0" cy="118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sp>
            <p:nvSpPr>
              <p:cNvPr id="66661" name="Line 118"/>
              <p:cNvSpPr>
                <a:spLocks noChangeShapeType="1"/>
              </p:cNvSpPr>
              <p:nvPr/>
            </p:nvSpPr>
            <p:spPr bwMode="auto">
              <a:xfrm>
                <a:off x="96" y="2524"/>
                <a:ext cx="5568" cy="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lIns="45720" rIns="45720" anchor="ctr" anchorCtr="1"/>
              <a:lstStyle/>
              <a:p>
                <a:endParaRPr lang="en-US"/>
              </a:p>
            </p:txBody>
          </p:sp>
        </p:grpSp>
        <p:sp>
          <p:nvSpPr>
            <p:cNvPr id="66571" name="Rectangle 73"/>
            <p:cNvSpPr>
              <a:spLocks noChangeArrowheads="1"/>
            </p:cNvSpPr>
            <p:nvPr/>
          </p:nvSpPr>
          <p:spPr bwMode="auto">
            <a:xfrm>
              <a:off x="3067456" y="5410200"/>
              <a:ext cx="762000" cy="371272"/>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72" name="Rectangle 74"/>
            <p:cNvSpPr>
              <a:spLocks noChangeArrowheads="1"/>
            </p:cNvSpPr>
            <p:nvPr/>
          </p:nvSpPr>
          <p:spPr bwMode="auto">
            <a:xfrm>
              <a:off x="7524344" y="5410200"/>
              <a:ext cx="705256"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73" name="Rectangle 75"/>
            <p:cNvSpPr>
              <a:spLocks noChangeArrowheads="1"/>
            </p:cNvSpPr>
            <p:nvPr/>
          </p:nvSpPr>
          <p:spPr bwMode="auto">
            <a:xfrm>
              <a:off x="152400" y="4724400"/>
              <a:ext cx="914400" cy="2950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74" name="Rectangle 76"/>
            <p:cNvSpPr>
              <a:spLocks noChangeArrowheads="1"/>
            </p:cNvSpPr>
            <p:nvPr/>
          </p:nvSpPr>
          <p:spPr bwMode="auto">
            <a:xfrm>
              <a:off x="1066800" y="4724400"/>
              <a:ext cx="914400" cy="2950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75" name="Rectangle 77"/>
            <p:cNvSpPr>
              <a:spLocks noChangeArrowheads="1"/>
            </p:cNvSpPr>
            <p:nvPr/>
          </p:nvSpPr>
          <p:spPr bwMode="auto">
            <a:xfrm>
              <a:off x="1981200" y="4724400"/>
              <a:ext cx="1066800" cy="2950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76" name="Rectangle 78"/>
            <p:cNvSpPr>
              <a:spLocks noChangeArrowheads="1"/>
            </p:cNvSpPr>
            <p:nvPr/>
          </p:nvSpPr>
          <p:spPr bwMode="auto">
            <a:xfrm>
              <a:off x="3886200" y="4724400"/>
              <a:ext cx="838200" cy="2950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77" name="Rectangle 80"/>
            <p:cNvSpPr>
              <a:spLocks noChangeArrowheads="1"/>
            </p:cNvSpPr>
            <p:nvPr/>
          </p:nvSpPr>
          <p:spPr bwMode="auto">
            <a:xfrm>
              <a:off x="162128" y="5085944"/>
              <a:ext cx="914400" cy="2950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78" name="Rectangle 81"/>
            <p:cNvSpPr>
              <a:spLocks noChangeArrowheads="1"/>
            </p:cNvSpPr>
            <p:nvPr/>
          </p:nvSpPr>
          <p:spPr bwMode="auto">
            <a:xfrm>
              <a:off x="1086256" y="5077840"/>
              <a:ext cx="914400" cy="2950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79" name="Rectangle 82"/>
            <p:cNvSpPr>
              <a:spLocks noChangeArrowheads="1"/>
            </p:cNvSpPr>
            <p:nvPr/>
          </p:nvSpPr>
          <p:spPr bwMode="auto">
            <a:xfrm>
              <a:off x="1981200" y="5085944"/>
              <a:ext cx="1066800" cy="2950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80" name="Rectangle 83"/>
            <p:cNvSpPr>
              <a:spLocks noChangeArrowheads="1"/>
            </p:cNvSpPr>
            <p:nvPr/>
          </p:nvSpPr>
          <p:spPr bwMode="auto">
            <a:xfrm>
              <a:off x="6553200" y="5105400"/>
              <a:ext cx="914400" cy="2950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81" name="Rectangle 84"/>
            <p:cNvSpPr>
              <a:spLocks noChangeArrowheads="1"/>
            </p:cNvSpPr>
            <p:nvPr/>
          </p:nvSpPr>
          <p:spPr bwMode="auto">
            <a:xfrm>
              <a:off x="7543800" y="5105400"/>
              <a:ext cx="685800" cy="2950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82" name="Rectangle 85"/>
            <p:cNvSpPr>
              <a:spLocks noChangeArrowheads="1"/>
            </p:cNvSpPr>
            <p:nvPr/>
          </p:nvSpPr>
          <p:spPr bwMode="auto">
            <a:xfrm>
              <a:off x="179960" y="5410200"/>
              <a:ext cx="9144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83" name="Rectangle 86"/>
            <p:cNvSpPr>
              <a:spLocks noChangeArrowheads="1"/>
            </p:cNvSpPr>
            <p:nvPr/>
          </p:nvSpPr>
          <p:spPr bwMode="auto">
            <a:xfrm>
              <a:off x="152400" y="6162472"/>
              <a:ext cx="9144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84" name="Rectangle 87"/>
            <p:cNvSpPr>
              <a:spLocks noChangeArrowheads="1"/>
            </p:cNvSpPr>
            <p:nvPr/>
          </p:nvSpPr>
          <p:spPr bwMode="auto">
            <a:xfrm>
              <a:off x="1076528" y="6162472"/>
              <a:ext cx="9144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85" name="Rectangle 88"/>
            <p:cNvSpPr>
              <a:spLocks noChangeArrowheads="1"/>
            </p:cNvSpPr>
            <p:nvPr/>
          </p:nvSpPr>
          <p:spPr bwMode="auto">
            <a:xfrm>
              <a:off x="1981200" y="6162472"/>
              <a:ext cx="10668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86" name="Rectangle 89"/>
            <p:cNvSpPr>
              <a:spLocks noChangeArrowheads="1"/>
            </p:cNvSpPr>
            <p:nvPr/>
          </p:nvSpPr>
          <p:spPr bwMode="auto">
            <a:xfrm>
              <a:off x="2007136" y="5791200"/>
              <a:ext cx="10668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87" name="Rectangle 90"/>
            <p:cNvSpPr>
              <a:spLocks noChangeArrowheads="1"/>
            </p:cNvSpPr>
            <p:nvPr/>
          </p:nvSpPr>
          <p:spPr bwMode="auto">
            <a:xfrm>
              <a:off x="1981200" y="5410200"/>
              <a:ext cx="10668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88" name="Rectangle 91"/>
            <p:cNvSpPr>
              <a:spLocks noChangeArrowheads="1"/>
            </p:cNvSpPr>
            <p:nvPr/>
          </p:nvSpPr>
          <p:spPr bwMode="auto">
            <a:xfrm>
              <a:off x="3048000" y="6172200"/>
              <a:ext cx="7620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89" name="Rectangle 92"/>
            <p:cNvSpPr>
              <a:spLocks noChangeArrowheads="1"/>
            </p:cNvSpPr>
            <p:nvPr/>
          </p:nvSpPr>
          <p:spPr bwMode="auto">
            <a:xfrm>
              <a:off x="3059352" y="5791200"/>
              <a:ext cx="762000" cy="381000"/>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90" name="Rectangle 93"/>
            <p:cNvSpPr>
              <a:spLocks noChangeArrowheads="1"/>
            </p:cNvSpPr>
            <p:nvPr/>
          </p:nvSpPr>
          <p:spPr bwMode="auto">
            <a:xfrm>
              <a:off x="4724400" y="6172200"/>
              <a:ext cx="9144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91" name="Rectangle 94"/>
            <p:cNvSpPr>
              <a:spLocks noChangeArrowheads="1"/>
            </p:cNvSpPr>
            <p:nvPr/>
          </p:nvSpPr>
          <p:spPr bwMode="auto">
            <a:xfrm>
              <a:off x="5638800" y="6172200"/>
              <a:ext cx="8382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92" name="Rectangle 95"/>
            <p:cNvSpPr>
              <a:spLocks noChangeArrowheads="1"/>
            </p:cNvSpPr>
            <p:nvPr/>
          </p:nvSpPr>
          <p:spPr bwMode="auto">
            <a:xfrm>
              <a:off x="6553200" y="6172200"/>
              <a:ext cx="9144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93" name="Rectangle 96"/>
            <p:cNvSpPr>
              <a:spLocks noChangeArrowheads="1"/>
            </p:cNvSpPr>
            <p:nvPr/>
          </p:nvSpPr>
          <p:spPr bwMode="auto">
            <a:xfrm>
              <a:off x="7543800" y="6172200"/>
              <a:ext cx="6858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94" name="Rectangle 97"/>
            <p:cNvSpPr>
              <a:spLocks noChangeArrowheads="1"/>
            </p:cNvSpPr>
            <p:nvPr/>
          </p:nvSpPr>
          <p:spPr bwMode="auto">
            <a:xfrm>
              <a:off x="6533744" y="5791200"/>
              <a:ext cx="990600" cy="371272"/>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66566" name="Rectangle 98"/>
          <p:cNvSpPr>
            <a:spLocks noChangeArrowheads="1"/>
          </p:cNvSpPr>
          <p:nvPr/>
        </p:nvSpPr>
        <p:spPr bwMode="auto">
          <a:xfrm>
            <a:off x="4572000" y="6477000"/>
            <a:ext cx="914400" cy="295275"/>
          </a:xfrm>
          <a:prstGeom prst="rect">
            <a:avLst/>
          </a:prstGeom>
          <a:solidFill>
            <a:srgbClr val="FFC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67" name="Rectangle 99"/>
          <p:cNvSpPr>
            <a:spLocks noChangeArrowheads="1"/>
          </p:cNvSpPr>
          <p:nvPr/>
        </p:nvSpPr>
        <p:spPr bwMode="auto">
          <a:xfrm>
            <a:off x="457200" y="6400800"/>
            <a:ext cx="762000" cy="3714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6568" name="TextBox 101"/>
          <p:cNvSpPr txBox="1">
            <a:spLocks noChangeArrowheads="1"/>
          </p:cNvSpPr>
          <p:nvPr/>
        </p:nvSpPr>
        <p:spPr bwMode="auto">
          <a:xfrm>
            <a:off x="1219200" y="6408738"/>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b="0">
                <a:solidFill>
                  <a:schemeClr val="bg1"/>
                </a:solidFill>
              </a:rPr>
              <a:t>impossible</a:t>
            </a:r>
          </a:p>
        </p:txBody>
      </p:sp>
      <p:sp>
        <p:nvSpPr>
          <p:cNvPr id="66569" name="TextBox 102"/>
          <p:cNvSpPr txBox="1">
            <a:spLocks noChangeArrowheads="1"/>
          </p:cNvSpPr>
          <p:nvPr/>
        </p:nvSpPr>
        <p:spPr bwMode="auto">
          <a:xfrm>
            <a:off x="5562600" y="64008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b="0" dirty="0">
                <a:solidFill>
                  <a:schemeClr val="bg1"/>
                </a:solidFill>
              </a:rPr>
              <a:t>under certain circumstances</a:t>
            </a:r>
          </a:p>
        </p:txBody>
      </p:sp>
    </p:spTree>
    <p:extLst>
      <p:ext uri="{BB962C8B-B14F-4D97-AF65-F5344CB8AC3E}">
        <p14:creationId xmlns:p14="http://schemas.microsoft.com/office/powerpoint/2010/main" val="7588315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Human physiology (L1)</a:t>
            </a:r>
          </a:p>
        </p:txBody>
      </p:sp>
      <p:sp>
        <p:nvSpPr>
          <p:cNvPr id="67587" name="Content Placeholder 2"/>
          <p:cNvSpPr>
            <a:spLocks noGrp="1"/>
          </p:cNvSpPr>
          <p:nvPr>
            <p:ph idx="1"/>
          </p:nvPr>
        </p:nvSpPr>
        <p:spPr/>
        <p:txBody>
          <a:bodyPr/>
          <a:lstStyle/>
          <a:p>
            <a:r>
              <a:rPr lang="en-US" altLang="en-US" sz="2400" smtClean="0"/>
              <a:t>o1 member-of Canonical-Human-Walking, then:</a:t>
            </a:r>
          </a:p>
        </p:txBody>
      </p:sp>
      <p:sp>
        <p:nvSpPr>
          <p:cNvPr id="5" name="Content Placeholder 2"/>
          <p:cNvSpPr txBox="1">
            <a:spLocks/>
          </p:cNvSpPr>
          <p:nvPr/>
        </p:nvSpPr>
        <p:spPr bwMode="auto">
          <a:xfrm>
            <a:off x="152400" y="2286000"/>
            <a:ext cx="4572000" cy="4114800"/>
          </a:xfrm>
          <a:prstGeom prst="rect">
            <a:avLst/>
          </a:prstGeom>
          <a:noFill/>
          <a:ln w="9525">
            <a:noFill/>
            <a:miter lim="800000"/>
            <a:headEnd/>
            <a:tailEnd/>
          </a:ln>
        </p:spPr>
        <p:txBody>
          <a:bodyPr/>
          <a:lstStyle/>
          <a:p>
            <a:pPr lvl="1" indent="-223838" algn="l" eaLnBrk="0" hangingPunct="0">
              <a:spcBef>
                <a:spcPct val="20000"/>
              </a:spcBef>
              <a:buFontTx/>
              <a:buChar char="–"/>
              <a:defRPr/>
            </a:pPr>
            <a:r>
              <a:rPr lang="en-US" sz="2000" b="0" kern="0" dirty="0">
                <a:solidFill>
                  <a:srgbClr val="EBE6FC"/>
                </a:solidFill>
                <a:latin typeface="+mj-lt"/>
              </a:rPr>
              <a:t>o1 realization-of sdc1</a:t>
            </a:r>
          </a:p>
          <a:p>
            <a:pPr lvl="1" indent="-223838" algn="l" eaLnBrk="0" hangingPunct="0">
              <a:spcBef>
                <a:spcPct val="20000"/>
              </a:spcBef>
              <a:buFontTx/>
              <a:buChar char="–"/>
              <a:defRPr/>
            </a:pPr>
            <a:r>
              <a:rPr lang="en-US" sz="2000" b="0" kern="0" dirty="0">
                <a:solidFill>
                  <a:srgbClr val="EBE6FC"/>
                </a:solidFill>
                <a:latin typeface="+mj-lt"/>
              </a:rPr>
              <a:t>sdc1 instance-of Disposition-to-Walk at t</a:t>
            </a:r>
          </a:p>
          <a:p>
            <a:pPr lvl="1" indent="-223838" algn="l" eaLnBrk="0" hangingPunct="0">
              <a:spcBef>
                <a:spcPct val="20000"/>
              </a:spcBef>
              <a:buFontTx/>
              <a:buChar char="–"/>
              <a:defRPr/>
            </a:pPr>
            <a:r>
              <a:rPr lang="en-US" sz="2000" b="0" kern="0" dirty="0">
                <a:solidFill>
                  <a:srgbClr val="EBE6FC"/>
                </a:solidFill>
              </a:rPr>
              <a:t>sdc1 inheres-in c1 at t</a:t>
            </a:r>
          </a:p>
          <a:p>
            <a:pPr lvl="1" indent="-223838" algn="l" eaLnBrk="0" hangingPunct="0">
              <a:spcBef>
                <a:spcPct val="20000"/>
              </a:spcBef>
              <a:buFontTx/>
              <a:buChar char="–"/>
              <a:defRPr/>
            </a:pPr>
            <a:r>
              <a:rPr lang="en-US" sz="2000" b="0" kern="0" dirty="0">
                <a:solidFill>
                  <a:srgbClr val="EBE6FC"/>
                </a:solidFill>
              </a:rPr>
              <a:t>c1 instance-of Canonically-Limbed Human Being at t</a:t>
            </a:r>
          </a:p>
          <a:p>
            <a:pPr lvl="1" indent="-223838" algn="l" eaLnBrk="0" hangingPunct="0">
              <a:spcBef>
                <a:spcPct val="20000"/>
              </a:spcBef>
              <a:buFontTx/>
              <a:buChar char="–"/>
              <a:defRPr/>
            </a:pPr>
            <a:r>
              <a:rPr lang="en-US" sz="2000" b="0" kern="0" dirty="0">
                <a:solidFill>
                  <a:srgbClr val="EBE6FC"/>
                </a:solidFill>
              </a:rPr>
              <a:t>o1 has-agent c1 at t</a:t>
            </a:r>
          </a:p>
          <a:p>
            <a:pPr lvl="1" indent="-223838" algn="l" eaLnBrk="0" hangingPunct="0">
              <a:spcBef>
                <a:spcPct val="20000"/>
              </a:spcBef>
              <a:buFontTx/>
              <a:buChar char="–"/>
              <a:defRPr/>
            </a:pPr>
            <a:r>
              <a:rPr lang="en-US" sz="2000" b="0" kern="0" dirty="0">
                <a:solidFill>
                  <a:srgbClr val="EBE6FC"/>
                </a:solidFill>
              </a:rPr>
              <a:t>o1 has-part o2</a:t>
            </a:r>
          </a:p>
          <a:p>
            <a:pPr lvl="1" indent="-223838" algn="l" eaLnBrk="0" hangingPunct="0">
              <a:spcBef>
                <a:spcPct val="20000"/>
              </a:spcBef>
              <a:buFontTx/>
              <a:buChar char="–"/>
              <a:defRPr/>
            </a:pPr>
            <a:r>
              <a:rPr lang="en-US" sz="2000" b="0" kern="0" dirty="0">
                <a:solidFill>
                  <a:srgbClr val="EBE6FC"/>
                </a:solidFill>
              </a:rPr>
              <a:t>o2 instance-of Walking Leg Motion</a:t>
            </a:r>
          </a:p>
          <a:p>
            <a:pPr lvl="1" indent="-223838" algn="l" eaLnBrk="0" hangingPunct="0">
              <a:spcBef>
                <a:spcPct val="20000"/>
              </a:spcBef>
              <a:buFontTx/>
              <a:buChar char="–"/>
              <a:defRPr/>
            </a:pPr>
            <a:r>
              <a:rPr lang="en-US" sz="2000" b="0" kern="0" dirty="0">
                <a:solidFill>
                  <a:srgbClr val="EBE6FC"/>
                </a:solidFill>
              </a:rPr>
              <a:t>o2 has-agent c2 at t</a:t>
            </a:r>
          </a:p>
          <a:p>
            <a:pPr lvl="1" indent="-223838" algn="l" eaLnBrk="0" hangingPunct="0">
              <a:spcBef>
                <a:spcPct val="20000"/>
              </a:spcBef>
              <a:buFontTx/>
              <a:buChar char="–"/>
              <a:defRPr/>
            </a:pPr>
            <a:r>
              <a:rPr lang="en-US" sz="2000" b="0" kern="0" dirty="0">
                <a:solidFill>
                  <a:srgbClr val="EBE6FC"/>
                </a:solidFill>
              </a:rPr>
              <a:t>c2 part-of c1 at t</a:t>
            </a:r>
          </a:p>
          <a:p>
            <a:pPr lvl="1" indent="-223838" algn="l" eaLnBrk="0" hangingPunct="0">
              <a:spcBef>
                <a:spcPct val="20000"/>
              </a:spcBef>
              <a:buFontTx/>
              <a:buChar char="–"/>
              <a:defRPr/>
            </a:pPr>
            <a:r>
              <a:rPr lang="en-US" sz="2000" b="0" kern="0" dirty="0">
                <a:solidFill>
                  <a:srgbClr val="EBE6FC"/>
                </a:solidFill>
              </a:rPr>
              <a:t>c2 instance-of Left Lower Limb at t</a:t>
            </a:r>
          </a:p>
          <a:p>
            <a:pPr lvl="1" indent="-223838" algn="l" eaLnBrk="0" hangingPunct="0">
              <a:spcBef>
                <a:spcPct val="20000"/>
              </a:spcBef>
              <a:buFontTx/>
              <a:buChar char="–"/>
              <a:defRPr/>
            </a:pPr>
            <a:endParaRPr lang="en-US" sz="2000" b="0" kern="0" dirty="0">
              <a:solidFill>
                <a:srgbClr val="EBE6FC"/>
              </a:solidFill>
              <a:latin typeface="+mj-lt"/>
            </a:endParaRPr>
          </a:p>
        </p:txBody>
      </p:sp>
      <p:sp>
        <p:nvSpPr>
          <p:cNvPr id="6" name="Content Placeholder 2"/>
          <p:cNvSpPr txBox="1">
            <a:spLocks/>
          </p:cNvSpPr>
          <p:nvPr/>
        </p:nvSpPr>
        <p:spPr bwMode="auto">
          <a:xfrm>
            <a:off x="4572000" y="2286000"/>
            <a:ext cx="4572000" cy="3429000"/>
          </a:xfrm>
          <a:prstGeom prst="rect">
            <a:avLst/>
          </a:prstGeom>
          <a:noFill/>
          <a:ln w="9525">
            <a:noFill/>
            <a:miter lim="800000"/>
            <a:headEnd/>
            <a:tailEnd/>
          </a:ln>
        </p:spPr>
        <p:txBody>
          <a:bodyPr/>
          <a:lstStyle/>
          <a:p>
            <a:pPr lvl="1" indent="-223838" algn="l" eaLnBrk="0" hangingPunct="0">
              <a:spcBef>
                <a:spcPct val="20000"/>
              </a:spcBef>
              <a:buFontTx/>
              <a:buChar char="–"/>
              <a:defRPr/>
            </a:pPr>
            <a:r>
              <a:rPr lang="en-US" sz="2000" b="0" kern="0" dirty="0">
                <a:solidFill>
                  <a:srgbClr val="EBE6FC"/>
                </a:solidFill>
              </a:rPr>
              <a:t>o3 instance-of Walking Leg Motion</a:t>
            </a:r>
          </a:p>
          <a:p>
            <a:pPr lvl="1" indent="-223838" algn="l" eaLnBrk="0" hangingPunct="0">
              <a:spcBef>
                <a:spcPct val="20000"/>
              </a:spcBef>
              <a:buFontTx/>
              <a:buChar char="–"/>
              <a:defRPr/>
            </a:pPr>
            <a:r>
              <a:rPr lang="en-US" sz="2000" b="0" kern="0" dirty="0">
                <a:solidFill>
                  <a:srgbClr val="EBE6FC"/>
                </a:solidFill>
              </a:rPr>
              <a:t>o3 has-agent c3 at t</a:t>
            </a:r>
          </a:p>
          <a:p>
            <a:pPr lvl="1" indent="-223838" algn="l" eaLnBrk="0" hangingPunct="0">
              <a:spcBef>
                <a:spcPct val="20000"/>
              </a:spcBef>
              <a:buFontTx/>
              <a:buChar char="–"/>
              <a:defRPr/>
            </a:pPr>
            <a:r>
              <a:rPr lang="en-US" sz="2000" b="0" kern="0" dirty="0">
                <a:solidFill>
                  <a:srgbClr val="EBE6FC"/>
                </a:solidFill>
              </a:rPr>
              <a:t>c3 part-of c1 at t</a:t>
            </a:r>
          </a:p>
          <a:p>
            <a:pPr lvl="1" indent="-223838" algn="l" eaLnBrk="0" hangingPunct="0">
              <a:spcBef>
                <a:spcPct val="20000"/>
              </a:spcBef>
              <a:buFontTx/>
              <a:buChar char="–"/>
              <a:defRPr/>
            </a:pPr>
            <a:r>
              <a:rPr lang="en-US" sz="2000" b="0" kern="0" dirty="0">
                <a:solidFill>
                  <a:srgbClr val="EBE6FC"/>
                </a:solidFill>
              </a:rPr>
              <a:t>c3 instance-of Right Lower Limb at t</a:t>
            </a:r>
          </a:p>
          <a:p>
            <a:pPr lvl="1" indent="-223838" algn="l" eaLnBrk="0" hangingPunct="0">
              <a:spcBef>
                <a:spcPct val="20000"/>
              </a:spcBef>
              <a:buFontTx/>
              <a:buChar char="–"/>
              <a:defRPr/>
            </a:pPr>
            <a:r>
              <a:rPr lang="en-US" sz="2000" b="0" kern="0" dirty="0">
                <a:solidFill>
                  <a:srgbClr val="EBE6FC"/>
                </a:solidFill>
              </a:rPr>
              <a:t>c1 located-in r1 at t0</a:t>
            </a:r>
          </a:p>
          <a:p>
            <a:pPr lvl="1" indent="-223838" algn="l" eaLnBrk="0" hangingPunct="0">
              <a:spcBef>
                <a:spcPct val="20000"/>
              </a:spcBef>
              <a:buFontTx/>
              <a:buChar char="–"/>
              <a:defRPr/>
            </a:pPr>
            <a:r>
              <a:rPr lang="en-US" sz="2000" b="0" kern="0" dirty="0">
                <a:solidFill>
                  <a:srgbClr val="EBE6FC"/>
                </a:solidFill>
              </a:rPr>
              <a:t>t0 earlier t</a:t>
            </a:r>
          </a:p>
          <a:p>
            <a:pPr lvl="1" indent="-223838" algn="l" eaLnBrk="0" hangingPunct="0">
              <a:spcBef>
                <a:spcPct val="20000"/>
              </a:spcBef>
              <a:buFontTx/>
              <a:buChar char="–"/>
              <a:defRPr/>
            </a:pPr>
            <a:r>
              <a:rPr lang="en-US" sz="2000" b="0" kern="0" dirty="0">
                <a:solidFill>
                  <a:srgbClr val="EBE6FC"/>
                </a:solidFill>
              </a:rPr>
              <a:t>c1 located-in r2 at t1</a:t>
            </a:r>
          </a:p>
          <a:p>
            <a:pPr lvl="1" indent="-223838" algn="l" eaLnBrk="0" hangingPunct="0">
              <a:spcBef>
                <a:spcPct val="20000"/>
              </a:spcBef>
              <a:buFontTx/>
              <a:buChar char="–"/>
              <a:defRPr/>
            </a:pPr>
            <a:r>
              <a:rPr lang="en-US" sz="2000" b="0" kern="0" dirty="0">
                <a:solidFill>
                  <a:srgbClr val="EBE6FC"/>
                </a:solidFill>
              </a:rPr>
              <a:t>t earlier t1</a:t>
            </a:r>
          </a:p>
          <a:p>
            <a:pPr lvl="1" indent="-223838" algn="l" eaLnBrk="0" hangingPunct="0">
              <a:spcBef>
                <a:spcPct val="20000"/>
              </a:spcBef>
              <a:buFontTx/>
              <a:buChar char="–"/>
              <a:defRPr/>
            </a:pPr>
            <a:r>
              <a:rPr lang="en-US" sz="2000" b="0" kern="0" dirty="0">
                <a:solidFill>
                  <a:srgbClr val="EBE6FC"/>
                </a:solidFill>
              </a:rPr>
              <a:t>…</a:t>
            </a:r>
          </a:p>
          <a:p>
            <a:pPr lvl="1" indent="-223838" algn="l" eaLnBrk="0" hangingPunct="0">
              <a:spcBef>
                <a:spcPct val="20000"/>
              </a:spcBef>
              <a:buFontTx/>
              <a:buChar char="–"/>
              <a:defRPr/>
            </a:pPr>
            <a:endParaRPr lang="en-US" sz="2000" b="0" kern="0" dirty="0">
              <a:solidFill>
                <a:srgbClr val="EBE6FC"/>
              </a:solidFill>
              <a:latin typeface="+mj-lt"/>
            </a:endParaRPr>
          </a:p>
        </p:txBody>
      </p:sp>
      <p:sp>
        <p:nvSpPr>
          <p:cNvPr id="7" name="TextBox 6"/>
          <p:cNvSpPr txBox="1">
            <a:spLocks noChangeArrowheads="1"/>
          </p:cNvSpPr>
          <p:nvPr/>
        </p:nvSpPr>
        <p:spPr bwMode="auto">
          <a:xfrm>
            <a:off x="4876800" y="6324600"/>
            <a:ext cx="4098925" cy="338138"/>
          </a:xfrm>
          <a:prstGeom prst="rect">
            <a:avLst/>
          </a:prstGeom>
          <a:solidFill>
            <a:srgbClr val="FFFF00"/>
          </a:solidFill>
          <a:ln>
            <a:noFill/>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0000"/>
                </a:solidFill>
              </a:rPr>
              <a:t>But: elliptical work-out, walking in circle, …</a:t>
            </a:r>
          </a:p>
        </p:txBody>
      </p:sp>
    </p:spTree>
    <p:extLst>
      <p:ext uri="{BB962C8B-B14F-4D97-AF65-F5344CB8AC3E}">
        <p14:creationId xmlns:p14="http://schemas.microsoft.com/office/powerpoint/2010/main" val="2454525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Elements of ontology-based reasoning</a:t>
            </a:r>
          </a:p>
        </p:txBody>
      </p:sp>
      <p:sp>
        <p:nvSpPr>
          <p:cNvPr id="68611" name="Content Placeholder 2"/>
          <p:cNvSpPr>
            <a:spLocks noGrp="1"/>
          </p:cNvSpPr>
          <p:nvPr>
            <p:ph idx="1"/>
          </p:nvPr>
        </p:nvSpPr>
        <p:spPr/>
        <p:txBody>
          <a:bodyPr/>
          <a:lstStyle/>
          <a:p>
            <a:r>
              <a:rPr lang="en-US" altLang="en-US" smtClean="0"/>
              <a:t>Projection of RCC and MCC in L3 to portions of reality in L1:</a:t>
            </a:r>
          </a:p>
          <a:p>
            <a:pPr lvl="1"/>
            <a:r>
              <a:rPr lang="en-US" altLang="en-US" smtClean="0"/>
              <a:t>EC  		</a:t>
            </a:r>
            <a:r>
              <a:rPr lang="en-US" altLang="en-US" smtClean="0">
                <a:sym typeface="Wingdings" panose="05000000000000000000" pitchFamily="2" charset="2"/>
              </a:rPr>
              <a:t> adjacent-to</a:t>
            </a:r>
          </a:p>
          <a:p>
            <a:pPr lvl="1"/>
            <a:r>
              <a:rPr lang="en-US" altLang="en-US" smtClean="0">
                <a:sym typeface="Wingdings" panose="05000000000000000000" pitchFamily="2" charset="2"/>
              </a:rPr>
              <a:t>shrink</a:t>
            </a:r>
            <a:r>
              <a:rPr lang="en-US" altLang="en-US" smtClean="0"/>
              <a:t> 		</a:t>
            </a:r>
            <a:r>
              <a:rPr lang="en-US" altLang="en-US" smtClean="0">
                <a:sym typeface="Wingdings" panose="05000000000000000000" pitchFamily="2" charset="2"/>
              </a:rPr>
              <a:t> shrinking</a:t>
            </a:r>
          </a:p>
          <a:p>
            <a:pPr lvl="1">
              <a:buFontTx/>
              <a:buNone/>
            </a:pPr>
            <a:r>
              <a:rPr lang="en-US" altLang="en-US" smtClean="0">
                <a:sym typeface="Wingdings" panose="05000000000000000000" pitchFamily="2" charset="2"/>
              </a:rPr>
              <a:t>	 			 moving away from camera</a:t>
            </a:r>
          </a:p>
          <a:p>
            <a:pPr lvl="1"/>
            <a:r>
              <a:rPr lang="en-US" altLang="en-US" smtClean="0"/>
              <a:t>hit		</a:t>
            </a:r>
            <a:r>
              <a:rPr lang="en-US" altLang="en-US" smtClean="0">
                <a:sym typeface="Wingdings" panose="05000000000000000000" pitchFamily="2" charset="2"/>
              </a:rPr>
              <a:t> approach in front or behind object</a:t>
            </a:r>
          </a:p>
          <a:p>
            <a:pPr lvl="1"/>
            <a:r>
              <a:rPr lang="en-US" altLang="en-US" smtClean="0"/>
              <a:t>hit &lt; shrink	</a:t>
            </a:r>
            <a:r>
              <a:rPr lang="en-US" altLang="en-US" smtClean="0">
                <a:sym typeface="Wingdings" panose="05000000000000000000" pitchFamily="2" charset="2"/>
              </a:rPr>
              <a:t> ‘shrinking’ object passed behind</a:t>
            </a:r>
          </a:p>
          <a:p>
            <a:pPr lvl="1"/>
            <a:r>
              <a:rPr lang="en-US" altLang="en-US" smtClean="0">
                <a:sym typeface="Wingdings" panose="05000000000000000000" pitchFamily="2" charset="2"/>
              </a:rPr>
              <a:t>…</a:t>
            </a:r>
          </a:p>
          <a:p>
            <a:r>
              <a:rPr lang="en-US" altLang="en-US" smtClean="0">
                <a:sym typeface="Wingdings" panose="05000000000000000000" pitchFamily="2" charset="2"/>
              </a:rPr>
              <a:t>Human in the loop</a:t>
            </a:r>
            <a:endParaRPr lang="en-US" altLang="en-US" smtClean="0"/>
          </a:p>
        </p:txBody>
      </p:sp>
    </p:spTree>
    <p:extLst>
      <p:ext uri="{BB962C8B-B14F-4D97-AF65-F5344CB8AC3E}">
        <p14:creationId xmlns:p14="http://schemas.microsoft.com/office/powerpoint/2010/main" val="588844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z="2400" smtClean="0"/>
              <a:t>IF: input(rel3(</a:t>
            </a:r>
            <a:r>
              <a:rPr lang="en-US" altLang="en-US" sz="2400" smtClean="0">
                <a:solidFill>
                  <a:srgbClr val="FF0000"/>
                </a:solidFill>
              </a:rPr>
              <a:t>p(0)</a:t>
            </a:r>
            <a:r>
              <a:rPr lang="en-US" altLang="en-US" sz="2400" smtClean="0"/>
              <a:t>, instanceOf,    canonicalHumanWalking))</a:t>
            </a:r>
          </a:p>
        </p:txBody>
      </p:sp>
      <p:sp>
        <p:nvSpPr>
          <p:cNvPr id="69635" name="Content Placeholder 3"/>
          <p:cNvSpPr>
            <a:spLocks noGrp="1"/>
          </p:cNvSpPr>
          <p:nvPr>
            <p:ph idx="1"/>
          </p:nvPr>
        </p:nvSpPr>
        <p:spPr/>
        <p:txBody>
          <a:bodyPr/>
          <a:lstStyle/>
          <a:p>
            <a:r>
              <a:rPr lang="en-US" altLang="en-US" sz="1400" smtClean="0"/>
              <a:t>entity(</a:t>
            </a:r>
            <a:r>
              <a:rPr lang="en-US" altLang="en-US" sz="1400" smtClean="0">
                <a:solidFill>
                  <a:srgbClr val="FF0000"/>
                </a:solidFill>
              </a:rPr>
              <a:t>p(0)</a:t>
            </a:r>
            <a:r>
              <a:rPr lang="en-US" altLang="en-US" sz="1400" smtClean="0"/>
              <a:t>,   hasExistencePeriod,   p(1))</a:t>
            </a:r>
          </a:p>
          <a:p>
            <a:r>
              <a:rPr lang="en-US" altLang="en-US" sz="1400" smtClean="0"/>
              <a:t>entity(p(1),   hasFirstInstant,   p(2))</a:t>
            </a:r>
          </a:p>
          <a:p>
            <a:r>
              <a:rPr lang="en-US" altLang="en-US" sz="1400" smtClean="0"/>
              <a:t>entity(p(1),   hasLastInstant,   p(3))</a:t>
            </a:r>
          </a:p>
          <a:p>
            <a:r>
              <a:rPr lang="en-US" altLang="en-US" sz="1400" smtClean="0"/>
              <a:t>entity(</a:t>
            </a:r>
            <a:r>
              <a:rPr lang="en-US" altLang="en-US" sz="1400" smtClean="0">
                <a:solidFill>
                  <a:srgbClr val="FF0000"/>
                </a:solidFill>
              </a:rPr>
              <a:t>p(0)</a:t>
            </a:r>
            <a:r>
              <a:rPr lang="en-US" altLang="en-US" sz="1400" smtClean="0"/>
              <a:t>,   hasFourDregion,   p(4))</a:t>
            </a:r>
          </a:p>
          <a:p>
            <a:r>
              <a:rPr lang="en-US" altLang="en-US" sz="1400" smtClean="0"/>
              <a:t>entity(</a:t>
            </a:r>
            <a:r>
              <a:rPr lang="en-US" altLang="en-US" sz="1400" smtClean="0">
                <a:solidFill>
                  <a:srgbClr val="FF0000"/>
                </a:solidFill>
              </a:rPr>
              <a:t>p(0)</a:t>
            </a:r>
            <a:r>
              <a:rPr lang="en-US" altLang="en-US" sz="1400" smtClean="0"/>
              <a:t>,   isAlong,   p(5))</a:t>
            </a:r>
          </a:p>
          <a:p>
            <a:r>
              <a:rPr lang="en-US" altLang="en-US" sz="1400" smtClean="0"/>
              <a:t>entity(</a:t>
            </a:r>
            <a:r>
              <a:rPr lang="en-US" altLang="en-US" sz="1400" smtClean="0">
                <a:solidFill>
                  <a:srgbClr val="FF0000"/>
                </a:solidFill>
              </a:rPr>
              <a:t>p(0)</a:t>
            </a:r>
            <a:r>
              <a:rPr lang="en-US" altLang="en-US" sz="1400" smtClean="0"/>
              <a:t>,   hasAgent,   p(6))</a:t>
            </a:r>
          </a:p>
          <a:p>
            <a:r>
              <a:rPr lang="en-US" altLang="en-US" sz="1400" smtClean="0"/>
              <a:t>entity(p(6),   hasHistory,   p(7))</a:t>
            </a:r>
          </a:p>
          <a:p>
            <a:r>
              <a:rPr lang="en-US" altLang="en-US" sz="1400" smtClean="0"/>
              <a:t>entity(p(7),   hasFourDregion,   p(8))</a:t>
            </a:r>
          </a:p>
          <a:p>
            <a:r>
              <a:rPr lang="en-US" altLang="en-US" sz="1400" smtClean="0"/>
              <a:t>entity(p(6),   hasExistencePeriod,   p(9))</a:t>
            </a:r>
          </a:p>
          <a:p>
            <a:r>
              <a:rPr lang="en-US" altLang="en-US" sz="1400" smtClean="0"/>
              <a:t>entity(p(7),   hasExistencePeriod,   p(10))</a:t>
            </a:r>
          </a:p>
          <a:p>
            <a:r>
              <a:rPr lang="en-US" altLang="en-US" sz="1400" smtClean="0"/>
              <a:t>entity(p(10),   hasFirstInstant,   p(11))</a:t>
            </a:r>
          </a:p>
          <a:p>
            <a:r>
              <a:rPr lang="en-US" altLang="en-US" sz="1400" smtClean="0"/>
              <a:t>entity(p(10),   hasLastInstant,   p(12))</a:t>
            </a:r>
          </a:p>
          <a:p>
            <a:r>
              <a:rPr lang="en-US" altLang="en-US" sz="1400" smtClean="0"/>
              <a:t>entity(p(6),   hasShape,   p(13))</a:t>
            </a:r>
          </a:p>
          <a:p>
            <a:r>
              <a:rPr lang="en-US" altLang="en-US" sz="1400" smtClean="0"/>
              <a:t>entity(p(6),   hasLeftLowerLimb,   p(14))</a:t>
            </a:r>
          </a:p>
          <a:p>
            <a:r>
              <a:rPr lang="en-US" altLang="en-US" sz="1400" smtClean="0"/>
              <a:t>entity(p(6),   hasRightLowerLimb,   p(15))</a:t>
            </a:r>
          </a:p>
          <a:p>
            <a:r>
              <a:rPr lang="en-US" altLang="en-US" sz="1400" smtClean="0"/>
              <a:t>entity(</a:t>
            </a:r>
            <a:r>
              <a:rPr lang="en-US" altLang="en-US" sz="1400" smtClean="0">
                <a:solidFill>
                  <a:srgbClr val="FF0000"/>
                </a:solidFill>
              </a:rPr>
              <a:t>p(0)</a:t>
            </a:r>
            <a:r>
              <a:rPr lang="en-US" altLang="en-US" sz="1400" smtClean="0"/>
              <a:t>,   firstFullCanonicalHumanWalkingSwing,   p(16))</a:t>
            </a:r>
          </a:p>
          <a:p>
            <a:r>
              <a:rPr lang="en-US" altLang="en-US" sz="1400" smtClean="0"/>
              <a:t>entity(p(16),   hasExistencePeriod,   p(17))</a:t>
            </a:r>
          </a:p>
        </p:txBody>
      </p:sp>
      <p:sp>
        <p:nvSpPr>
          <p:cNvPr id="69636" name="Content Placeholder 4"/>
          <p:cNvSpPr>
            <a:spLocks noGrp="1"/>
          </p:cNvSpPr>
          <p:nvPr>
            <p:ph sz="half" idx="4294967295"/>
          </p:nvPr>
        </p:nvSpPr>
        <p:spPr>
          <a:xfrm>
            <a:off x="5257800" y="1676400"/>
            <a:ext cx="3810000" cy="4724400"/>
          </a:xfrm>
          <a:prstGeom prst="rect">
            <a:avLst/>
          </a:prstGeom>
        </p:spPr>
        <p:txBody>
          <a:bodyPr/>
          <a:lstStyle/>
          <a:p>
            <a:r>
              <a:rPr lang="en-US" altLang="en-US" sz="1400" dirty="0" smtClean="0"/>
              <a:t>entity(p(17),   </a:t>
            </a:r>
            <a:r>
              <a:rPr lang="en-US" altLang="en-US" sz="1400" dirty="0" err="1" smtClean="0"/>
              <a:t>hasFirstInstant</a:t>
            </a:r>
            <a:r>
              <a:rPr lang="en-US" altLang="en-US" sz="1400" dirty="0" smtClean="0"/>
              <a:t>,   p(18))</a:t>
            </a:r>
          </a:p>
          <a:p>
            <a:r>
              <a:rPr lang="en-US" altLang="en-US" sz="1400" dirty="0" smtClean="0"/>
              <a:t>entity(p(17),   </a:t>
            </a:r>
            <a:r>
              <a:rPr lang="en-US" altLang="en-US" sz="1400" dirty="0" err="1" smtClean="0"/>
              <a:t>hasLastInstant</a:t>
            </a:r>
            <a:r>
              <a:rPr lang="en-US" altLang="en-US" sz="1400" dirty="0" smtClean="0"/>
              <a:t>,   p(19))</a:t>
            </a:r>
          </a:p>
          <a:p>
            <a:r>
              <a:rPr lang="en-US" altLang="en-US" sz="1400" dirty="0" smtClean="0"/>
              <a:t>entity(p(16),   </a:t>
            </a:r>
            <a:r>
              <a:rPr lang="en-US" altLang="en-US" sz="1400" dirty="0" err="1" smtClean="0"/>
              <a:t>hasFourDregion</a:t>
            </a:r>
            <a:r>
              <a:rPr lang="en-US" altLang="en-US" sz="1400" dirty="0" smtClean="0"/>
              <a:t>,   p(20))</a:t>
            </a:r>
          </a:p>
          <a:p>
            <a:r>
              <a:rPr lang="en-US" altLang="en-US" sz="1400" dirty="0" smtClean="0"/>
              <a:t>entity(p(15),   </a:t>
            </a:r>
            <a:r>
              <a:rPr lang="en-US" altLang="en-US" sz="1400" dirty="0" err="1" smtClean="0"/>
              <a:t>hasHistory</a:t>
            </a:r>
            <a:r>
              <a:rPr lang="en-US" altLang="en-US" sz="1400" dirty="0" smtClean="0"/>
              <a:t>,   p(21))</a:t>
            </a:r>
          </a:p>
          <a:p>
            <a:r>
              <a:rPr lang="en-US" altLang="en-US" sz="1400" dirty="0" smtClean="0"/>
              <a:t>entity(p(21),   </a:t>
            </a:r>
            <a:r>
              <a:rPr lang="en-US" altLang="en-US" sz="1400" dirty="0" err="1" smtClean="0"/>
              <a:t>hasFourDregion</a:t>
            </a:r>
            <a:r>
              <a:rPr lang="en-US" altLang="en-US" sz="1400" dirty="0" smtClean="0"/>
              <a:t>,   p(22))</a:t>
            </a:r>
          </a:p>
          <a:p>
            <a:r>
              <a:rPr lang="en-US" altLang="en-US" sz="1400" dirty="0" smtClean="0"/>
              <a:t>entity(p(15),   </a:t>
            </a:r>
            <a:r>
              <a:rPr lang="en-US" altLang="en-US" sz="1400" dirty="0" err="1" smtClean="0"/>
              <a:t>hasExistencePeriod</a:t>
            </a:r>
            <a:r>
              <a:rPr lang="en-US" altLang="en-US" sz="1400" dirty="0" smtClean="0"/>
              <a:t>,   p(23))</a:t>
            </a:r>
          </a:p>
          <a:p>
            <a:r>
              <a:rPr lang="en-US" altLang="en-US" sz="1400" dirty="0" smtClean="0"/>
              <a:t>entity(p(21),   </a:t>
            </a:r>
            <a:r>
              <a:rPr lang="en-US" altLang="en-US" sz="1400" dirty="0" err="1" smtClean="0"/>
              <a:t>hasExistencePeriod</a:t>
            </a:r>
            <a:r>
              <a:rPr lang="en-US" altLang="en-US" sz="1400" dirty="0" smtClean="0"/>
              <a:t>,   p(24))</a:t>
            </a:r>
          </a:p>
          <a:p>
            <a:r>
              <a:rPr lang="en-US" altLang="en-US" sz="1400" dirty="0" smtClean="0"/>
              <a:t>entity(p(24),   </a:t>
            </a:r>
            <a:r>
              <a:rPr lang="en-US" altLang="en-US" sz="1400" dirty="0" err="1" smtClean="0"/>
              <a:t>hasFirstInstant</a:t>
            </a:r>
            <a:r>
              <a:rPr lang="en-US" altLang="en-US" sz="1400" dirty="0" smtClean="0"/>
              <a:t>,   p(25))</a:t>
            </a:r>
          </a:p>
          <a:p>
            <a:r>
              <a:rPr lang="en-US" altLang="en-US" sz="1400" dirty="0" smtClean="0"/>
              <a:t>entity(p(24),   </a:t>
            </a:r>
            <a:r>
              <a:rPr lang="en-US" altLang="en-US" sz="1400" dirty="0" err="1" smtClean="0"/>
              <a:t>hasLastInstant</a:t>
            </a:r>
            <a:r>
              <a:rPr lang="en-US" altLang="en-US" sz="1400" dirty="0" smtClean="0"/>
              <a:t>,   p(26))</a:t>
            </a:r>
          </a:p>
          <a:p>
            <a:r>
              <a:rPr lang="en-US" altLang="en-US" sz="1400" dirty="0" smtClean="0"/>
              <a:t>entity(p(15),   </a:t>
            </a:r>
            <a:r>
              <a:rPr lang="en-US" altLang="en-US" sz="1400" dirty="0" err="1" smtClean="0"/>
              <a:t>hasShape</a:t>
            </a:r>
            <a:r>
              <a:rPr lang="en-US" altLang="en-US" sz="1400" dirty="0" smtClean="0"/>
              <a:t>,   p(27))</a:t>
            </a:r>
          </a:p>
          <a:p>
            <a:r>
              <a:rPr lang="en-US" altLang="en-US" sz="1400" dirty="0" smtClean="0"/>
              <a:t>entity(p(14),   </a:t>
            </a:r>
            <a:r>
              <a:rPr lang="en-US" altLang="en-US" sz="1400" dirty="0" err="1" smtClean="0"/>
              <a:t>hasHistory</a:t>
            </a:r>
            <a:r>
              <a:rPr lang="en-US" altLang="en-US" sz="1400" dirty="0" smtClean="0"/>
              <a:t>,   p(28))</a:t>
            </a:r>
          </a:p>
          <a:p>
            <a:r>
              <a:rPr lang="en-US" altLang="en-US" sz="1400" dirty="0" smtClean="0"/>
              <a:t>entity(p(28),   </a:t>
            </a:r>
            <a:r>
              <a:rPr lang="en-US" altLang="en-US" sz="1400" dirty="0" err="1" smtClean="0"/>
              <a:t>hasFourDregion</a:t>
            </a:r>
            <a:r>
              <a:rPr lang="en-US" altLang="en-US" sz="1400" dirty="0" smtClean="0"/>
              <a:t>,   p(29))</a:t>
            </a:r>
          </a:p>
          <a:p>
            <a:r>
              <a:rPr lang="en-US" altLang="en-US" sz="1400" dirty="0" smtClean="0"/>
              <a:t>entity(p(14),   </a:t>
            </a:r>
            <a:r>
              <a:rPr lang="en-US" altLang="en-US" sz="1400" dirty="0" err="1" smtClean="0"/>
              <a:t>hasExistencePeriod</a:t>
            </a:r>
            <a:r>
              <a:rPr lang="en-US" altLang="en-US" sz="1400" dirty="0" smtClean="0"/>
              <a:t>,   p(30))</a:t>
            </a:r>
          </a:p>
          <a:p>
            <a:r>
              <a:rPr lang="en-US" altLang="en-US" sz="1400" dirty="0" smtClean="0"/>
              <a:t>entity(p(28),   </a:t>
            </a:r>
            <a:r>
              <a:rPr lang="en-US" altLang="en-US" sz="1400" dirty="0" err="1" smtClean="0"/>
              <a:t>hasExistencePeriod</a:t>
            </a:r>
            <a:r>
              <a:rPr lang="en-US" altLang="en-US" sz="1400" dirty="0" smtClean="0"/>
              <a:t>,   p(31))</a:t>
            </a:r>
          </a:p>
          <a:p>
            <a:r>
              <a:rPr lang="en-US" altLang="en-US" sz="1400" dirty="0" smtClean="0"/>
              <a:t>entity(p(31),   </a:t>
            </a:r>
            <a:r>
              <a:rPr lang="en-US" altLang="en-US" sz="1400" dirty="0" err="1" smtClean="0"/>
              <a:t>hasFirstInstant</a:t>
            </a:r>
            <a:r>
              <a:rPr lang="en-US" altLang="en-US" sz="1400" dirty="0" smtClean="0"/>
              <a:t>,   p(32))</a:t>
            </a:r>
          </a:p>
          <a:p>
            <a:r>
              <a:rPr lang="en-US" altLang="en-US" sz="1400" dirty="0" smtClean="0"/>
              <a:t>entity(p(31),   </a:t>
            </a:r>
            <a:r>
              <a:rPr lang="en-US" altLang="en-US" sz="1400" dirty="0" err="1" smtClean="0"/>
              <a:t>hasLastInstant</a:t>
            </a:r>
            <a:r>
              <a:rPr lang="en-US" altLang="en-US" sz="1400" dirty="0" smtClean="0"/>
              <a:t>,   p(33))</a:t>
            </a:r>
          </a:p>
          <a:p>
            <a:r>
              <a:rPr lang="en-US" altLang="en-US" sz="1400" dirty="0" smtClean="0"/>
              <a:t>entity(p(14),   </a:t>
            </a:r>
            <a:r>
              <a:rPr lang="en-US" altLang="en-US" sz="1400" dirty="0" err="1" smtClean="0"/>
              <a:t>hasShape</a:t>
            </a:r>
            <a:r>
              <a:rPr lang="en-US" altLang="en-US" sz="1400" dirty="0" smtClean="0"/>
              <a:t>,   p(34))</a:t>
            </a:r>
          </a:p>
          <a:p>
            <a:r>
              <a:rPr lang="en-US" altLang="en-US" sz="1400" dirty="0" smtClean="0"/>
              <a:t>entity(p(6),   </a:t>
            </a:r>
            <a:r>
              <a:rPr lang="en-US" altLang="en-US" sz="1400" dirty="0" err="1" smtClean="0"/>
              <a:t>hasLife</a:t>
            </a:r>
            <a:r>
              <a:rPr lang="en-US" altLang="en-US" sz="1400" dirty="0" smtClean="0"/>
              <a:t>,   p(35))</a:t>
            </a:r>
          </a:p>
          <a:p>
            <a:endParaRPr lang="en-US" altLang="en-US" dirty="0" smtClean="0"/>
          </a:p>
        </p:txBody>
      </p:sp>
      <p:sp>
        <p:nvSpPr>
          <p:cNvPr id="69637" name="TextBox 5"/>
          <p:cNvSpPr txBox="1">
            <a:spLocks noChangeArrowheads="1"/>
          </p:cNvSpPr>
          <p:nvPr/>
        </p:nvSpPr>
        <p:spPr bwMode="auto">
          <a:xfrm>
            <a:off x="457200" y="6448425"/>
            <a:ext cx="4233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1"/>
                </a:solidFill>
                <a:sym typeface="Wingdings" panose="05000000000000000000" pitchFamily="2" charset="2"/>
              </a:rPr>
              <a:t> at least 35 other particulars must exist</a:t>
            </a:r>
            <a:endParaRPr lang="en-US" altLang="en-US" sz="1800">
              <a:solidFill>
                <a:schemeClr val="accent1"/>
              </a:solidFill>
            </a:endParaRPr>
          </a:p>
        </p:txBody>
      </p:sp>
    </p:spTree>
    <p:extLst>
      <p:ext uri="{BB962C8B-B14F-4D97-AF65-F5344CB8AC3E}">
        <p14:creationId xmlns:p14="http://schemas.microsoft.com/office/powerpoint/2010/main" val="15886663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Short-cuts: aggregate detection</a:t>
            </a:r>
          </a:p>
        </p:txBody>
      </p:sp>
      <p:pic>
        <p:nvPicPr>
          <p:cNvPr id="706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1966913"/>
            <a:ext cx="7996238"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0660" name="Rectangle 6"/>
          <p:cNvSpPr>
            <a:spLocks noChangeArrowheads="1"/>
          </p:cNvSpPr>
          <p:nvPr/>
        </p:nvSpPr>
        <p:spPr bwMode="auto">
          <a:xfrm>
            <a:off x="0" y="6230938"/>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100" b="0">
                <a:solidFill>
                  <a:schemeClr val="bg1"/>
                </a:solidFill>
              </a:rPr>
              <a:t>P. Das, C. Xu, R. F. Doell, and J. J. Corso, </a:t>
            </a:r>
          </a:p>
          <a:p>
            <a:pPr algn="r" eaLnBrk="1" hangingPunct="1"/>
            <a:r>
              <a:rPr lang="en-US" altLang="en-US" sz="1100" b="0">
                <a:solidFill>
                  <a:schemeClr val="bg1"/>
                </a:solidFill>
              </a:rPr>
              <a:t>“A thousand frames in just a few words: Lingual description of videos through latent topics and sparse object stitching,” </a:t>
            </a:r>
          </a:p>
          <a:p>
            <a:pPr algn="r" eaLnBrk="1" hangingPunct="1"/>
            <a:r>
              <a:rPr lang="en-US" altLang="en-US" sz="1100" b="0">
                <a:solidFill>
                  <a:schemeClr val="bg1"/>
                </a:solidFill>
              </a:rPr>
              <a:t>in Proceedings of IEEE Conference on Computer Vision and Pattern Recognition, 2013.</a:t>
            </a:r>
          </a:p>
        </p:txBody>
      </p:sp>
    </p:spTree>
    <p:extLst>
      <p:ext uri="{BB962C8B-B14F-4D97-AF65-F5344CB8AC3E}">
        <p14:creationId xmlns:p14="http://schemas.microsoft.com/office/powerpoint/2010/main" val="12702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228600" y="1276350"/>
            <a:ext cx="8686800" cy="647700"/>
          </a:xfrm>
        </p:spPr>
        <p:txBody>
          <a:bodyPr/>
          <a:lstStyle/>
          <a:p>
            <a:r>
              <a:rPr lang="en-US" altLang="en-US" smtClean="0"/>
              <a:t>UB Vision Lab’s VOICE system (2013)</a:t>
            </a:r>
          </a:p>
        </p:txBody>
      </p:sp>
      <p:pic>
        <p:nvPicPr>
          <p:cNvPr id="6" name="VoiceDemo.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1073150" y="2052638"/>
            <a:ext cx="7102475" cy="3995737"/>
          </a:xfrm>
        </p:spPr>
      </p:pic>
      <p:sp>
        <p:nvSpPr>
          <p:cNvPr id="71684" name="Rectangle 6"/>
          <p:cNvSpPr>
            <a:spLocks noChangeArrowheads="1"/>
          </p:cNvSpPr>
          <p:nvPr/>
        </p:nvSpPr>
        <p:spPr bwMode="auto">
          <a:xfrm>
            <a:off x="0" y="6081713"/>
            <a:ext cx="9144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b="0">
                <a:solidFill>
                  <a:schemeClr val="bg1"/>
                </a:solidFill>
              </a:rPr>
              <a:t>P. Das, C. Xu, R. F. Doell, and J. J. Corso, </a:t>
            </a:r>
          </a:p>
          <a:p>
            <a:pPr algn="r" eaLnBrk="1" hangingPunct="1"/>
            <a:r>
              <a:rPr lang="en-US" altLang="en-US" sz="1400" b="0">
                <a:solidFill>
                  <a:schemeClr val="bg1"/>
                </a:solidFill>
              </a:rPr>
              <a:t>“A thousand frames in just a few words: Lingual description of videos through latent topics and sparse object stitching,” </a:t>
            </a:r>
          </a:p>
          <a:p>
            <a:pPr algn="r" eaLnBrk="1" hangingPunct="1"/>
            <a:r>
              <a:rPr lang="en-US" altLang="en-US" sz="1400" b="0">
                <a:solidFill>
                  <a:schemeClr val="bg1"/>
                </a:solidFill>
              </a:rPr>
              <a:t>in Proceedings of IEEE Conference on Computer Vision and Pattern Recognition, 2013.</a:t>
            </a:r>
          </a:p>
        </p:txBody>
      </p:sp>
    </p:spTree>
    <p:extLst>
      <p:ext uri="{BB962C8B-B14F-4D97-AF65-F5344CB8AC3E}">
        <p14:creationId xmlns:p14="http://schemas.microsoft.com/office/powerpoint/2010/main" val="3217566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24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28600" y="1276350"/>
            <a:ext cx="8686800" cy="647700"/>
          </a:xfrm>
        </p:spPr>
        <p:txBody>
          <a:bodyPr/>
          <a:lstStyle/>
          <a:p>
            <a:r>
              <a:rPr lang="en-US" altLang="en-US" smtClean="0"/>
              <a:t>Questions?</a:t>
            </a:r>
          </a:p>
        </p:txBody>
      </p:sp>
    </p:spTree>
    <p:extLst>
      <p:ext uri="{BB962C8B-B14F-4D97-AF65-F5344CB8AC3E}">
        <p14:creationId xmlns:p14="http://schemas.microsoft.com/office/powerpoint/2010/main" val="1604524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smtClean="0">
                <a:solidFill>
                  <a:srgbClr val="FFFF00"/>
                </a:solidFill>
              </a:rPr>
              <a:t>Referents</a:t>
            </a:r>
          </a:p>
          <a:p>
            <a:pPr marL="401638" lvl="1" indent="-233363"/>
            <a:r>
              <a:rPr lang="en-US" altLang="en-US" sz="1600" smtClean="0"/>
              <a:t>are (meta-) physically the way they are,</a:t>
            </a:r>
          </a:p>
          <a:p>
            <a:pPr marL="401638" lvl="1" indent="-233363"/>
            <a:r>
              <a:rPr lang="en-US" altLang="en-US" sz="1600" smtClean="0"/>
              <a:t>relate to each other in an objective way,</a:t>
            </a:r>
          </a:p>
          <a:p>
            <a:pPr marL="401638" lvl="1" indent="-233363"/>
            <a:r>
              <a:rPr lang="en-US" altLang="en-US" sz="1600" smtClean="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smtClean="0">
                <a:solidFill>
                  <a:srgbClr val="FFFF00"/>
                </a:solidFill>
              </a:rPr>
              <a:t>References</a:t>
            </a:r>
          </a:p>
          <a:p>
            <a:pPr marL="457200" lvl="1" indent="-223838"/>
            <a:r>
              <a:rPr lang="en-US" altLang="en-US" sz="1600" smtClean="0"/>
              <a:t>follow, ideally, the syntactic-semantic conventions of some representation language,</a:t>
            </a:r>
          </a:p>
          <a:p>
            <a:pPr marL="457200" lvl="1" indent="-223838"/>
            <a:r>
              <a:rPr lang="en-US" altLang="en-US" sz="1600" smtClean="0"/>
              <a:t>are restricted by the expressivity of that language,</a:t>
            </a:r>
          </a:p>
          <a:p>
            <a:pPr marL="457200" lvl="1" indent="-223838"/>
            <a:r>
              <a:rPr lang="en-US" altLang="en-US" sz="1600" smtClean="0"/>
              <a:t>reference collections need to come, for correct interpretation, with documentation outside the representation.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‘laws of nature’.</a:t>
            </a:r>
          </a:p>
        </p:txBody>
      </p:sp>
      <p:sp>
        <p:nvSpPr>
          <p:cNvPr id="10" name="TextBox 9"/>
          <p:cNvSpPr txBox="1">
            <a:spLocks noChangeArrowheads="1"/>
          </p:cNvSpPr>
          <p:nvPr/>
        </p:nvSpPr>
        <p:spPr bwMode="auto">
          <a:xfrm>
            <a:off x="161925" y="6261100"/>
            <a:ext cx="8867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 what is real                L2: beliefs                 L3: representations</a:t>
            </a:r>
          </a:p>
        </p:txBody>
      </p:sp>
    </p:spTree>
    <p:extLst>
      <p:ext uri="{BB962C8B-B14F-4D97-AF65-F5344CB8AC3E}">
        <p14:creationId xmlns:p14="http://schemas.microsoft.com/office/powerpoint/2010/main" val="3738861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130425"/>
            <a:ext cx="8153400" cy="1470025"/>
          </a:xfrm>
        </p:spPr>
        <p:txBody>
          <a:bodyPr/>
          <a:lstStyle/>
          <a:p>
            <a:r>
              <a:rPr lang="en-US" dirty="0"/>
              <a:t>Referent Tracking:</a:t>
            </a:r>
            <a:br>
              <a:rPr lang="en-US" dirty="0"/>
            </a:br>
            <a:r>
              <a:rPr lang="en-US" dirty="0"/>
              <a:t>Use of Ontologies in Tracking Systems</a:t>
            </a:r>
            <a:br>
              <a:rPr lang="en-US" dirty="0"/>
            </a:br>
            <a:endParaRPr lang="en-US" dirty="0"/>
          </a:p>
        </p:txBody>
      </p:sp>
      <p:sp>
        <p:nvSpPr>
          <p:cNvPr id="5" name="Subtitle 4"/>
          <p:cNvSpPr>
            <a:spLocks noGrp="1"/>
          </p:cNvSpPr>
          <p:nvPr>
            <p:ph type="subTitle" idx="1"/>
          </p:nvPr>
        </p:nvSpPr>
        <p:spPr/>
        <p:txBody>
          <a:bodyPr/>
          <a:lstStyle/>
          <a:p>
            <a:r>
              <a:rPr lang="en-US" dirty="0"/>
              <a:t>Part </a:t>
            </a:r>
            <a:r>
              <a:rPr lang="en-US" dirty="0" smtClean="0"/>
              <a:t>3</a:t>
            </a:r>
            <a:r>
              <a:rPr lang="en-US" dirty="0"/>
              <a:t/>
            </a:r>
            <a:br>
              <a:rPr lang="en-US" dirty="0"/>
            </a:br>
            <a:r>
              <a:rPr lang="en-US" dirty="0"/>
              <a:t>RT and Data descriptions</a:t>
            </a:r>
          </a:p>
        </p:txBody>
      </p:sp>
    </p:spTree>
    <p:extLst>
      <p:ext uri="{BB962C8B-B14F-4D97-AF65-F5344CB8AC3E}">
        <p14:creationId xmlns:p14="http://schemas.microsoft.com/office/powerpoint/2010/main" val="39996931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A colleague shares his research data set</a:t>
            </a:r>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06600"/>
            <a:ext cx="81264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783438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A closer look</a:t>
            </a:r>
          </a:p>
        </p:txBody>
      </p:sp>
      <p:sp>
        <p:nvSpPr>
          <p:cNvPr id="3" name="Content Placeholder 2"/>
          <p:cNvSpPr>
            <a:spLocks noGrp="1"/>
          </p:cNvSpPr>
          <p:nvPr>
            <p:ph idx="1"/>
          </p:nvPr>
        </p:nvSpPr>
        <p:spPr>
          <a:xfrm>
            <a:off x="3886200" y="2016124"/>
            <a:ext cx="5029200" cy="4613275"/>
          </a:xfrm>
        </p:spPr>
        <p:txBody>
          <a:bodyPr/>
          <a:lstStyle/>
          <a:p>
            <a:r>
              <a:rPr lang="en-US" altLang="en-US" dirty="0" smtClean="0"/>
              <a:t>What are you going to ask him right away?</a:t>
            </a:r>
          </a:p>
          <a:p>
            <a:r>
              <a:rPr lang="en-US" altLang="en-US" b="1" i="1" dirty="0" smtClean="0"/>
              <a:t>What do these various values stand for and how do they relate to each other?</a:t>
            </a:r>
          </a:p>
          <a:p>
            <a:pPr lvl="1"/>
            <a:r>
              <a:rPr lang="en-US" altLang="en-US" sz="2400" b="1" dirty="0" smtClean="0"/>
              <a:t>Might this mean that patient #5057 had only once sex at the age of 39?</a:t>
            </a:r>
          </a:p>
        </p:txBody>
      </p:sp>
      <p:pic>
        <p:nvPicPr>
          <p:cNvPr id="757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016125"/>
            <a:ext cx="2855913"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9"/>
          <p:cNvGrpSpPr>
            <a:grpSpLocks/>
          </p:cNvGrpSpPr>
          <p:nvPr/>
        </p:nvGrpSpPr>
        <p:grpSpPr bwMode="auto">
          <a:xfrm>
            <a:off x="587375" y="5084763"/>
            <a:ext cx="3154363" cy="233362"/>
            <a:chOff x="251927" y="5085184"/>
            <a:chExt cx="3489649" cy="233265"/>
          </a:xfrm>
        </p:grpSpPr>
        <p:sp>
          <p:nvSpPr>
            <p:cNvPr id="75783" name="Rectangle 6"/>
            <p:cNvSpPr>
              <a:spLocks noChangeArrowheads="1"/>
            </p:cNvSpPr>
            <p:nvPr/>
          </p:nvSpPr>
          <p:spPr bwMode="auto">
            <a:xfrm>
              <a:off x="251927" y="5085184"/>
              <a:ext cx="1311199" cy="23326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75784" name="Straight Arrow Connector 8"/>
            <p:cNvCxnSpPr>
              <a:cxnSpLocks noChangeShapeType="1"/>
              <a:stCxn id="75783" idx="3"/>
            </p:cNvCxnSpPr>
            <p:nvPr/>
          </p:nvCxnSpPr>
          <p:spPr bwMode="auto">
            <a:xfrm flipV="1">
              <a:off x="1563126" y="5187821"/>
              <a:ext cx="2178450" cy="13996"/>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3498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Step 1: ‘meaning’ of values in data collections</a:t>
            </a: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76808"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a:t>
              </a:r>
              <a:r>
                <a:rPr lang="en-US" alt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altLang="en-US" sz="2200" b="0">
                  <a:solidFill>
                    <a:schemeClr val="bg1"/>
                  </a:solidFill>
                </a:rPr>
                <a:t>’</a:t>
              </a:r>
            </a:p>
          </p:txBody>
        </p:sp>
        <p:grpSp>
          <p:nvGrpSpPr>
            <p:cNvPr id="76809" name="Group 20"/>
            <p:cNvGrpSpPr>
              <a:grpSpLocks/>
            </p:cNvGrpSpPr>
            <p:nvPr/>
          </p:nvGrpSpPr>
          <p:grpSpPr bwMode="auto">
            <a:xfrm>
              <a:off x="295275" y="2047875"/>
              <a:ext cx="8696325" cy="3924300"/>
              <a:chOff x="295275" y="2047875"/>
              <a:chExt cx="8696325" cy="3924300"/>
            </a:xfrm>
          </p:grpSpPr>
          <p:sp>
            <p:nvSpPr>
              <p:cNvPr id="76810"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100">
                    <a:solidFill>
                      <a:schemeClr val="bg1"/>
                    </a:solidFill>
                  </a:rPr>
                  <a:t>1</a:t>
                </a:r>
              </a:p>
            </p:txBody>
          </p:sp>
          <p:sp>
            <p:nvSpPr>
              <p:cNvPr id="76811"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2"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3"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4"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5"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6"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meaning</a:t>
            </a:r>
          </a:p>
        </p:txBody>
      </p:sp>
    </p:spTree>
    <p:extLst>
      <p:ext uri="{BB962C8B-B14F-4D97-AF65-F5344CB8AC3E}">
        <p14:creationId xmlns:p14="http://schemas.microsoft.com/office/powerpoint/2010/main" val="2010877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Step 2 (1): list the entities denoted</a:t>
            </a:r>
          </a:p>
        </p:txBody>
      </p:sp>
      <p:sp>
        <p:nvSpPr>
          <p:cNvPr id="77827" name="Content Placeholder 2"/>
          <p:cNvSpPr>
            <a:spLocks noGrp="1"/>
          </p:cNvSpPr>
          <p:nvPr>
            <p:ph idx="1"/>
          </p:nvPr>
        </p:nvSpPr>
        <p:spPr>
          <a:xfrm>
            <a:off x="228600" y="1676400"/>
            <a:ext cx="4572000" cy="4953000"/>
          </a:xfrm>
        </p:spPr>
        <p:txBody>
          <a:bodyPr/>
          <a:lstStyle/>
          <a:p>
            <a:r>
              <a:rPr lang="en-US" altLang="en-US" i="1" dirty="0" smtClean="0">
                <a:solidFill>
                  <a:srgbClr val="00CC99"/>
                </a:solidFill>
              </a:rPr>
              <a:t>1(</a:t>
            </a:r>
            <a:r>
              <a:rPr lang="en-US" altLang="en-US" i="1" dirty="0" smtClean="0">
                <a:solidFill>
                  <a:schemeClr val="bg1"/>
                </a:solidFill>
              </a:rPr>
              <a:t>The patient</a:t>
            </a:r>
            <a:r>
              <a:rPr lang="en-US" altLang="en-US" i="1" dirty="0" smtClean="0">
                <a:solidFill>
                  <a:srgbClr val="00CC99"/>
                </a:solidFill>
              </a:rPr>
              <a:t>)</a:t>
            </a:r>
            <a:r>
              <a:rPr lang="en-US" altLang="en-US" i="1" dirty="0" smtClean="0">
                <a:solidFill>
                  <a:schemeClr val="bg1"/>
                </a:solidFill>
              </a:rPr>
              <a:t> with </a:t>
            </a:r>
            <a:r>
              <a:rPr lang="en-US" altLang="en-US" i="1" dirty="0" smtClean="0">
                <a:solidFill>
                  <a:srgbClr val="C00000"/>
                </a:solidFill>
              </a:rPr>
              <a:t>2(</a:t>
            </a:r>
            <a:r>
              <a:rPr lang="en-US" altLang="en-US" i="1" dirty="0" smtClean="0">
                <a:solidFill>
                  <a:schemeClr val="bg1"/>
                </a:solidFill>
              </a:rPr>
              <a:t>patient identifier ‘PtID4’</a:t>
            </a:r>
            <a:r>
              <a:rPr lang="en-US" altLang="en-US" i="1" dirty="0" smtClean="0">
                <a:solidFill>
                  <a:srgbClr val="C00000"/>
                </a:solidFill>
              </a:rPr>
              <a:t>)</a:t>
            </a:r>
            <a:r>
              <a:rPr lang="en-US" altLang="en-US" i="1" dirty="0" smtClean="0">
                <a:solidFill>
                  <a:schemeClr val="bg1"/>
                </a:solidFill>
              </a:rPr>
              <a:t> </a:t>
            </a:r>
            <a:r>
              <a:rPr lang="en-US" altLang="en-US" i="1" dirty="0" smtClean="0">
                <a:solidFill>
                  <a:srgbClr val="FFC000"/>
                </a:solidFill>
              </a:rPr>
              <a:t>3(</a:t>
            </a:r>
            <a:r>
              <a:rPr lang="en-US" altLang="en-US" i="1" dirty="0" smtClean="0">
                <a:solidFill>
                  <a:schemeClr val="bg1"/>
                </a:solidFill>
              </a:rPr>
              <a:t>is stated</a:t>
            </a:r>
            <a:r>
              <a:rPr lang="en-US" altLang="en-US" i="1" dirty="0" smtClean="0">
                <a:solidFill>
                  <a:srgbClr val="FFC000"/>
                </a:solidFill>
              </a:rPr>
              <a:t>)</a:t>
            </a:r>
            <a:r>
              <a:rPr lang="en-US" altLang="en-US" i="1" dirty="0" smtClean="0">
                <a:solidFill>
                  <a:schemeClr val="bg1"/>
                </a:solidFill>
              </a:rPr>
              <a:t> </a:t>
            </a:r>
            <a:r>
              <a:rPr lang="en-US" altLang="en-US" i="1" dirty="0" smtClean="0">
                <a:solidFill>
                  <a:srgbClr val="7030A0"/>
                </a:solidFill>
              </a:rPr>
              <a:t>4(</a:t>
            </a:r>
            <a:r>
              <a:rPr lang="en-US" altLang="en-US" i="1" dirty="0" smtClean="0">
                <a:solidFill>
                  <a:schemeClr val="bg1"/>
                </a:solidFill>
              </a:rPr>
              <a:t>to have had</a:t>
            </a:r>
            <a:r>
              <a:rPr lang="en-US" altLang="en-US" i="1" dirty="0" smtClean="0">
                <a:solidFill>
                  <a:srgbClr val="7030A0"/>
                </a:solidFill>
              </a:rPr>
              <a:t>)</a:t>
            </a:r>
            <a:r>
              <a:rPr lang="en-US" altLang="en-US" i="1" dirty="0" smtClean="0">
                <a:solidFill>
                  <a:schemeClr val="bg1"/>
                </a:solidFill>
              </a:rPr>
              <a:t> a </a:t>
            </a:r>
            <a:r>
              <a:rPr lang="en-US" altLang="en-US" i="1" dirty="0" smtClean="0">
                <a:solidFill>
                  <a:srgbClr val="96B3C6"/>
                </a:solidFill>
              </a:rPr>
              <a:t>5(</a:t>
            </a:r>
            <a:r>
              <a:rPr lang="en-US" altLang="en-US" i="1" dirty="0" smtClean="0">
                <a:solidFill>
                  <a:schemeClr val="bg1"/>
                </a:solidFill>
              </a:rPr>
              <a:t>panoramic X-ray</a:t>
            </a:r>
            <a:r>
              <a:rPr lang="en-US" altLang="en-US" i="1" dirty="0" smtClean="0">
                <a:solidFill>
                  <a:srgbClr val="96B3C6"/>
                </a:solidFill>
              </a:rPr>
              <a:t>)</a:t>
            </a:r>
            <a:r>
              <a:rPr lang="en-US" altLang="en-US" i="1" dirty="0" smtClean="0">
                <a:solidFill>
                  <a:schemeClr val="bg1"/>
                </a:solidFill>
              </a:rPr>
              <a:t> of </a:t>
            </a:r>
            <a:r>
              <a:rPr lang="en-US" altLang="en-US" i="1" dirty="0" smtClean="0">
                <a:solidFill>
                  <a:srgbClr val="00FF00"/>
                </a:solidFill>
              </a:rPr>
              <a:t>6(</a:t>
            </a:r>
            <a:r>
              <a:rPr lang="en-US" altLang="en-US" i="1" dirty="0" smtClean="0">
                <a:solidFill>
                  <a:schemeClr val="bg1"/>
                </a:solidFill>
              </a:rPr>
              <a:t>the mouth</a:t>
            </a:r>
            <a:r>
              <a:rPr lang="en-US" altLang="en-US" i="1" dirty="0" smtClean="0">
                <a:solidFill>
                  <a:srgbClr val="00FF00"/>
                </a:solidFill>
              </a:rPr>
              <a:t>)</a:t>
            </a:r>
            <a:r>
              <a:rPr lang="en-US" altLang="en-US" i="1" dirty="0" smtClean="0">
                <a:solidFill>
                  <a:schemeClr val="bg1"/>
                </a:solidFill>
              </a:rPr>
              <a:t> which </a:t>
            </a:r>
            <a:r>
              <a:rPr lang="en-US" altLang="en-US" i="1" dirty="0" smtClean="0">
                <a:solidFill>
                  <a:srgbClr val="FF0000"/>
                </a:solidFill>
              </a:rPr>
              <a:t>7(</a:t>
            </a:r>
            <a:r>
              <a:rPr lang="en-US" altLang="en-US" i="1" dirty="0" smtClean="0">
                <a:solidFill>
                  <a:schemeClr val="bg1"/>
                </a:solidFill>
              </a:rPr>
              <a:t>is interpreted</a:t>
            </a:r>
            <a:r>
              <a:rPr lang="en-US" altLang="en-US" i="1" dirty="0" smtClean="0">
                <a:solidFill>
                  <a:srgbClr val="FF0000"/>
                </a:solidFill>
              </a:rPr>
              <a:t>)</a:t>
            </a:r>
            <a:r>
              <a:rPr lang="en-US" altLang="en-US" i="1" dirty="0" smtClean="0">
                <a:solidFill>
                  <a:schemeClr val="bg1"/>
                </a:solidFill>
              </a:rPr>
              <a:t> to </a:t>
            </a:r>
            <a:r>
              <a:rPr lang="en-US" altLang="en-US" i="1" dirty="0" smtClean="0">
                <a:solidFill>
                  <a:srgbClr val="FFFF00"/>
                </a:solidFill>
              </a:rPr>
              <a:t>8(</a:t>
            </a:r>
            <a:r>
              <a:rPr lang="en-US" altLang="en-US" i="1" dirty="0" smtClean="0">
                <a:solidFill>
                  <a:schemeClr val="bg1"/>
                </a:solidFill>
              </a:rPr>
              <a:t>show</a:t>
            </a:r>
            <a:r>
              <a:rPr lang="en-US" altLang="en-US" i="1" dirty="0" smtClean="0">
                <a:solidFill>
                  <a:srgbClr val="FFFF00"/>
                </a:solidFill>
              </a:rPr>
              <a:t>)</a:t>
            </a:r>
            <a:r>
              <a:rPr lang="en-US" altLang="en-US" i="1" dirty="0" smtClean="0">
                <a:solidFill>
                  <a:schemeClr val="bg1"/>
                </a:solidFill>
              </a:rPr>
              <a:t> </a:t>
            </a:r>
            <a:r>
              <a:rPr lang="en-US" altLang="en-US" i="1" dirty="0" smtClean="0">
                <a:solidFill>
                  <a:srgbClr val="7030A0"/>
                </a:solidFill>
              </a:rPr>
              <a:t>9(</a:t>
            </a:r>
            <a:r>
              <a:rPr lang="en-US" altLang="en-US" i="1" dirty="0" smtClean="0">
                <a:solidFill>
                  <a:schemeClr val="bg1"/>
                </a:solidFill>
              </a:rPr>
              <a:t>subcortical sclerosis of </a:t>
            </a:r>
            <a:r>
              <a:rPr lang="en-US" altLang="en-US" i="1" dirty="0" smtClean="0">
                <a:solidFill>
                  <a:srgbClr val="00B0F0"/>
                </a:solidFill>
              </a:rPr>
              <a:t>10(</a:t>
            </a:r>
            <a:r>
              <a:rPr lang="en-US" altLang="en-US" i="1" dirty="0" smtClean="0">
                <a:solidFill>
                  <a:schemeClr val="bg1"/>
                </a:solidFill>
              </a:rPr>
              <a:t>that patient’s condylar head of the </a:t>
            </a:r>
            <a:r>
              <a:rPr lang="en-US" altLang="en-US" i="1" dirty="0" smtClean="0">
                <a:solidFill>
                  <a:srgbClr val="FFFF00"/>
                </a:solidFill>
              </a:rPr>
              <a:t>11(</a:t>
            </a:r>
            <a:r>
              <a:rPr lang="en-US" altLang="en-US" i="1" dirty="0" smtClean="0">
                <a:solidFill>
                  <a:schemeClr val="bg1"/>
                </a:solidFill>
              </a:rPr>
              <a:t>right temporomandibular joint</a:t>
            </a:r>
            <a:r>
              <a:rPr lang="en-US" altLang="en-US" i="1" dirty="0" smtClean="0">
                <a:solidFill>
                  <a:srgbClr val="FFFF00"/>
                </a:solidFill>
              </a:rPr>
              <a:t>)</a:t>
            </a:r>
            <a:r>
              <a:rPr lang="en-US" altLang="en-US" i="1" dirty="0" smtClean="0">
                <a:solidFill>
                  <a:srgbClr val="00B0F0"/>
                </a:solidFill>
              </a:rPr>
              <a:t>)</a:t>
            </a:r>
            <a:r>
              <a:rPr lang="en-US" altLang="en-US" i="1" dirty="0" smtClean="0">
                <a:solidFill>
                  <a:srgbClr val="7030A0"/>
                </a:solidFill>
              </a:rPr>
              <a:t>)</a:t>
            </a:r>
            <a:r>
              <a:rPr lang="en-US" altLang="en-US" dirty="0" smtClean="0">
                <a:solidFill>
                  <a:schemeClr val="bg1"/>
                </a:solidFill>
              </a:rPr>
              <a:t>’</a:t>
            </a:r>
            <a:endParaRPr lang="en-US" alt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63640540"/>
              </p:ext>
            </p:extLst>
          </p:nvPr>
        </p:nvGraphicFramePr>
        <p:xfrm>
          <a:off x="5048250" y="1752600"/>
          <a:ext cx="3582988" cy="3555048"/>
        </p:xfrm>
        <a:graphic>
          <a:graphicData uri="http://schemas.openxmlformats.org/drawingml/2006/table">
            <a:tbl>
              <a:tblPr/>
              <a:tblGrid>
                <a:gridCol w="2705380"/>
                <a:gridCol w="877608"/>
              </a:tblGrid>
              <a:tr h="435875">
                <a:tc>
                  <a:txBody>
                    <a:bodyPr/>
                    <a:lstStyle/>
                    <a:p>
                      <a:pPr algn="ctr" fontAlgn="b"/>
                      <a:r>
                        <a:rPr lang="en-US" sz="1400" b="0" i="0" u="none" strike="noStrike" dirty="0">
                          <a:solidFill>
                            <a:schemeClr val="bg1"/>
                          </a:solidFill>
                          <a:latin typeface="Calibri"/>
                        </a:rPr>
                        <a:t>CLASS</a:t>
                      </a:r>
                    </a:p>
                  </a:txBody>
                  <a:tcPr marL="9234" marR="9234" marT="9234" marB="0">
                    <a:lnL>
                      <a:noFill/>
                    </a:lnL>
                    <a:lnR>
                      <a:noFill/>
                    </a:lnR>
                    <a:lnT>
                      <a:noFill/>
                    </a:lnT>
                    <a:lnB>
                      <a:noFill/>
                    </a:lnB>
                  </a:tcPr>
                </a:tc>
                <a:tc>
                  <a:txBody>
                    <a:bodyPr/>
                    <a:lstStyle/>
                    <a:p>
                      <a:pPr algn="ctr" fontAlgn="b"/>
                      <a:r>
                        <a:rPr lang="en-US" sz="1400" b="0" i="0" u="none" strike="noStrike" dirty="0">
                          <a:solidFill>
                            <a:schemeClr val="bg1"/>
                          </a:solidFill>
                          <a:latin typeface="Calibri"/>
                        </a:rPr>
                        <a:t>INSTANCE IDENTIFIER</a:t>
                      </a:r>
                    </a:p>
                  </a:txBody>
                  <a:tcPr marL="9234" marR="9234" marT="9234" marB="0">
                    <a:lnL>
                      <a:noFill/>
                    </a:lnL>
                    <a:lnR>
                      <a:noFill/>
                    </a:lnR>
                    <a:lnT>
                      <a:noFill/>
                    </a:lnT>
                    <a:lnB>
                      <a:noFill/>
                    </a:lnB>
                  </a:tcPr>
                </a:tc>
              </a:tr>
              <a:tr h="283503">
                <a:tc>
                  <a:txBody>
                    <a:bodyPr/>
                    <a:lstStyle/>
                    <a:p>
                      <a:pPr algn="l" fontAlgn="t"/>
                      <a:r>
                        <a:rPr lang="en-US" sz="1800" b="0" i="0" u="none" strike="noStrike" dirty="0">
                          <a:solidFill>
                            <a:srgbClr val="006100"/>
                          </a:solidFill>
                          <a:latin typeface="Calibri"/>
                        </a:rPr>
                        <a:t>person</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006100"/>
                          </a:solidFill>
                          <a:latin typeface="Calibri"/>
                        </a:rPr>
                        <a:t>IUI-1</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C00000"/>
                          </a:solidFill>
                          <a:latin typeface="Calibri"/>
                        </a:rPr>
                        <a:t>patient identifier</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C00000"/>
                          </a:solidFill>
                          <a:latin typeface="Calibri"/>
                        </a:rPr>
                        <a:t>IUI-2</a:t>
                      </a:r>
                    </a:p>
                  </a:txBody>
                  <a:tcPr marL="9234" marR="9234" marT="9234" marB="0">
                    <a:lnL>
                      <a:noFill/>
                    </a:lnL>
                    <a:lnR>
                      <a:noFill/>
                    </a:lnR>
                    <a:lnT>
                      <a:noFill/>
                    </a:lnT>
                    <a:lnB>
                      <a:noFill/>
                    </a:lnB>
                    <a:noFill/>
                  </a:tcPr>
                </a:tc>
              </a:tr>
              <a:tr h="283503">
                <a:tc>
                  <a:txBody>
                    <a:bodyPr/>
                    <a:lstStyle/>
                    <a:p>
                      <a:pPr algn="l" fontAlgn="t"/>
                      <a:r>
                        <a:rPr lang="en-US" sz="1800" b="0" i="0" u="none" strike="noStrike" dirty="0" smtClean="0">
                          <a:solidFill>
                            <a:srgbClr val="FFC000"/>
                          </a:solidFill>
                          <a:latin typeface="Calibri"/>
                        </a:rPr>
                        <a:t>assertion</a:t>
                      </a:r>
                      <a:endParaRPr lang="en-US" sz="1800" b="0" i="0" u="none" strike="noStrike" dirty="0">
                        <a:solidFill>
                          <a:srgbClr val="FFC000"/>
                        </a:solidFill>
                        <a:latin typeface="Calibri"/>
                      </a:endParaRPr>
                    </a:p>
                  </a:txBody>
                  <a:tcPr marL="9234" marR="9234" marT="9234" marB="0">
                    <a:lnL>
                      <a:noFill/>
                    </a:lnL>
                    <a:lnR>
                      <a:noFill/>
                    </a:lnR>
                    <a:lnT>
                      <a:noFill/>
                    </a:lnT>
                    <a:lnB>
                      <a:noFill/>
                    </a:lnB>
                    <a:noFill/>
                  </a:tcPr>
                </a:tc>
                <a:tc>
                  <a:txBody>
                    <a:bodyPr/>
                    <a:lstStyle/>
                    <a:p>
                      <a:pPr algn="l" fontAlgn="t"/>
                      <a:r>
                        <a:rPr lang="en-US" sz="1800" b="0" i="0" u="none" strike="noStrike" dirty="0">
                          <a:solidFill>
                            <a:srgbClr val="FFC000"/>
                          </a:solidFill>
                          <a:latin typeface="Calibri"/>
                        </a:rPr>
                        <a:t>IUI-3</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7030A0"/>
                          </a:solidFill>
                          <a:latin typeface="Calibri"/>
                        </a:rPr>
                        <a:t>technically investigating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7030A0"/>
                          </a:solidFill>
                          <a:latin typeface="Calibri"/>
                        </a:rPr>
                        <a:t>IUI-4</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96B3C6"/>
                          </a:solidFill>
                          <a:latin typeface="Calibri"/>
                        </a:rPr>
                        <a:t>panoramic X-ray</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96B3C6"/>
                          </a:solidFill>
                          <a:latin typeface="Calibri"/>
                        </a:rPr>
                        <a:t>IUI-5</a:t>
                      </a:r>
                    </a:p>
                  </a:txBody>
                  <a:tcPr marL="9234" marR="9234" marT="9234" marB="0">
                    <a:lnL>
                      <a:noFill/>
                    </a:lnL>
                    <a:lnR>
                      <a:noFill/>
                    </a:lnR>
                    <a:lnT>
                      <a:noFill/>
                    </a:lnT>
                    <a:lnB>
                      <a:noFill/>
                    </a:lnB>
                    <a:noFill/>
                  </a:tcPr>
                </a:tc>
              </a:tr>
              <a:tr h="283503">
                <a:tc>
                  <a:txBody>
                    <a:bodyPr/>
                    <a:lstStyle/>
                    <a:p>
                      <a:pPr algn="l" fontAlgn="t"/>
                      <a:r>
                        <a:rPr lang="en-US" sz="1800" b="0" i="0" u="none" strike="noStrike" dirty="0" smtClean="0">
                          <a:solidFill>
                            <a:srgbClr val="00FF00"/>
                          </a:solidFill>
                          <a:latin typeface="Calibri"/>
                        </a:rPr>
                        <a:t>mouth</a:t>
                      </a:r>
                      <a:endParaRPr lang="en-US" sz="1800" b="0" i="0" u="none" strike="noStrike" dirty="0">
                        <a:solidFill>
                          <a:srgbClr val="00FF00"/>
                        </a:solidFill>
                        <a:latin typeface="Calibri"/>
                      </a:endParaRPr>
                    </a:p>
                  </a:txBody>
                  <a:tcPr marL="9234" marR="9234" marT="9234" marB="0">
                    <a:lnL>
                      <a:noFill/>
                    </a:lnL>
                    <a:lnR>
                      <a:noFill/>
                    </a:lnR>
                    <a:lnT>
                      <a:noFill/>
                    </a:lnT>
                    <a:lnB>
                      <a:noFill/>
                    </a:lnB>
                    <a:noFill/>
                  </a:tcPr>
                </a:tc>
                <a:tc>
                  <a:txBody>
                    <a:bodyPr/>
                    <a:lstStyle/>
                    <a:p>
                      <a:pPr algn="l" fontAlgn="t"/>
                      <a:r>
                        <a:rPr lang="en-US" sz="1800" b="0" i="0" u="none" strike="noStrike" dirty="0">
                          <a:solidFill>
                            <a:srgbClr val="00FF00"/>
                          </a:solidFill>
                          <a:latin typeface="Calibri"/>
                        </a:rPr>
                        <a:t>IUI-6</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0000"/>
                          </a:solidFill>
                          <a:latin typeface="Calibri"/>
                        </a:rPr>
                        <a:t>interpreting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0000"/>
                          </a:solidFill>
                          <a:latin typeface="Calibri"/>
                        </a:rPr>
                        <a:t>IUI-7</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FF00"/>
                          </a:solidFill>
                          <a:latin typeface="Calibri"/>
                        </a:rPr>
                        <a:t>seeing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FF00"/>
                          </a:solidFill>
                          <a:latin typeface="Calibri"/>
                        </a:rPr>
                        <a:t>IUI-8</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7030A0"/>
                          </a:solidFill>
                          <a:latin typeface="Calibri"/>
                        </a:rPr>
                        <a:t>diagnosis</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7030A0"/>
                          </a:solidFill>
                          <a:latin typeface="Calibri"/>
                        </a:rPr>
                        <a:t>IUI-9</a:t>
                      </a:r>
                    </a:p>
                  </a:txBody>
                  <a:tcPr marL="9234" marR="9234" marT="9234" marB="0">
                    <a:lnL>
                      <a:noFill/>
                    </a:lnL>
                    <a:lnR>
                      <a:noFill/>
                    </a:lnR>
                    <a:lnT>
                      <a:noFill/>
                    </a:lnT>
                    <a:lnB>
                      <a:noFill/>
                    </a:lnB>
                    <a:noFill/>
                  </a:tcPr>
                </a:tc>
              </a:tr>
              <a:tr h="283503">
                <a:tc>
                  <a:txBody>
                    <a:bodyPr/>
                    <a:lstStyle/>
                    <a:p>
                      <a:pPr algn="l" fontAlgn="t"/>
                      <a:r>
                        <a:rPr lang="en-US" sz="1800" b="0" i="0" u="none" strike="noStrike">
                          <a:solidFill>
                            <a:srgbClr val="00B0F0"/>
                          </a:solidFill>
                          <a:latin typeface="Calibri"/>
                        </a:rPr>
                        <a:t>condylar head of right TMJ</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00B0F0"/>
                          </a:solidFill>
                          <a:latin typeface="Calibri"/>
                        </a:rPr>
                        <a:t>IUI-10</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FF00"/>
                          </a:solidFill>
                          <a:latin typeface="Calibri"/>
                        </a:rPr>
                        <a:t>right TMJ</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FF00"/>
                          </a:solidFill>
                          <a:latin typeface="Calibri"/>
                        </a:rPr>
                        <a:t>IUI-11</a:t>
                      </a:r>
                    </a:p>
                  </a:txBody>
                  <a:tcPr marL="9234" marR="9234" marT="9234" marB="0">
                    <a:lnL>
                      <a:noFill/>
                    </a:lnL>
                    <a:lnR>
                      <a:noFill/>
                    </a:lnR>
                    <a:lnT>
                      <a:noFill/>
                    </a:lnT>
                    <a:lnB>
                      <a:noFill/>
                    </a:lnB>
                    <a:noFill/>
                  </a:tcPr>
                </a:tc>
              </a:tr>
            </a:tbl>
          </a:graphicData>
        </a:graphic>
      </p:graphicFrame>
      <p:sp>
        <p:nvSpPr>
          <p:cNvPr id="77853" name="TextBox 5"/>
          <p:cNvSpPr txBox="1">
            <a:spLocks noChangeArrowheads="1"/>
          </p:cNvSpPr>
          <p:nvPr/>
        </p:nvSpPr>
        <p:spPr bwMode="auto">
          <a:xfrm>
            <a:off x="219075" y="6294438"/>
            <a:ext cx="858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1400" b="0">
                <a:solidFill>
                  <a:schemeClr val="bg1"/>
                </a:solidFill>
              </a:rPr>
              <a:t>notes: 	colors have no meaning here, just provide  easy reference,</a:t>
            </a:r>
          </a:p>
          <a:p>
            <a:pPr algn="l" eaLnBrk="1" hangingPunct="1"/>
            <a:r>
              <a:rPr lang="en-US" altLang="en-US" sz="1400" b="0">
                <a:solidFill>
                  <a:schemeClr val="bg1"/>
                </a:solidFill>
              </a:rPr>
              <a:t>	this first list can be different, any such differences being resolved in step 3</a:t>
            </a:r>
          </a:p>
        </p:txBody>
      </p:sp>
    </p:spTree>
    <p:extLst>
      <p:ext uri="{BB962C8B-B14F-4D97-AF65-F5344CB8AC3E}">
        <p14:creationId xmlns:p14="http://schemas.microsoft.com/office/powerpoint/2010/main" val="36126329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3000" smtClean="0"/>
              <a:t>Step 2 (2): provide </a:t>
            </a:r>
            <a:r>
              <a:rPr lang="en-US" altLang="en-US" sz="3000" i="1" smtClean="0"/>
              <a:t>directly referential </a:t>
            </a:r>
            <a:r>
              <a:rPr lang="en-US" altLang="en-US" sz="3000" smtClean="0"/>
              <a:t>descriptions</a:t>
            </a:r>
          </a:p>
        </p:txBody>
      </p:sp>
      <p:graphicFrame>
        <p:nvGraphicFramePr>
          <p:cNvPr id="8" name="Table 7"/>
          <p:cNvGraphicFramePr>
            <a:graphicFrameLocks noGrp="1"/>
          </p:cNvGraphicFramePr>
          <p:nvPr/>
        </p:nvGraphicFramePr>
        <p:xfrm>
          <a:off x="301625" y="2003425"/>
          <a:ext cx="8609013" cy="4547308"/>
        </p:xfrm>
        <a:graphic>
          <a:graphicData uri="http://schemas.openxmlformats.org/drawingml/2006/table">
            <a:tbl>
              <a:tblPr/>
              <a:tblGrid>
                <a:gridCol w="2786734"/>
                <a:gridCol w="1343603"/>
                <a:gridCol w="4478676"/>
              </a:tblGrid>
              <a:tr h="555633">
                <a:tc>
                  <a:txBody>
                    <a:bodyPr/>
                    <a:lstStyle/>
                    <a:p>
                      <a:pPr algn="ctr" fontAlgn="b"/>
                      <a:r>
                        <a:rPr lang="en-US" sz="1800" b="0" i="0" u="none" strike="noStrike" dirty="0">
                          <a:solidFill>
                            <a:schemeClr val="bg1"/>
                          </a:solidFill>
                          <a:latin typeface="Calibri"/>
                        </a:rPr>
                        <a:t>CLASS</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a:solidFill>
                            <a:schemeClr val="bg1"/>
                          </a:solidFill>
                          <a:latin typeface="Calibri"/>
                        </a:rPr>
                        <a:t>INSTANCE IDENTIFIER</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chemeClr val="bg1"/>
                          </a:solidFill>
                          <a:latin typeface="Calibri"/>
                        </a:rPr>
                        <a:t>DIRECTLY</a:t>
                      </a:r>
                      <a:r>
                        <a:rPr lang="en-US" sz="1800" b="0" i="0" u="none" strike="noStrike" baseline="0" dirty="0" smtClean="0">
                          <a:solidFill>
                            <a:schemeClr val="bg1"/>
                          </a:solidFill>
                          <a:latin typeface="Calibri"/>
                        </a:rPr>
                        <a:t> REFERENTIAL DESCRIPTIONS</a:t>
                      </a:r>
                      <a:endParaRPr lang="en-US" sz="1800" b="0" i="0" u="none" strike="noStrike" dirty="0">
                        <a:solidFill>
                          <a:schemeClr val="bg1"/>
                        </a:solidFill>
                        <a:latin typeface="Calibri"/>
                      </a:endParaRP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360">
                <a:tc>
                  <a:txBody>
                    <a:bodyPr/>
                    <a:lstStyle/>
                    <a:p>
                      <a:pPr algn="l" fontAlgn="t"/>
                      <a:r>
                        <a:rPr lang="en-US" sz="1800" b="0" i="0" u="none" strike="noStrike" dirty="0">
                          <a:solidFill>
                            <a:schemeClr val="bg1"/>
                          </a:solidFill>
                          <a:latin typeface="Calibri"/>
                        </a:rPr>
                        <a:t>person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person to whom IUI-2 is assigned</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dirty="0">
                          <a:solidFill>
                            <a:schemeClr val="bg1"/>
                          </a:solidFill>
                          <a:latin typeface="Calibri"/>
                        </a:rPr>
                        <a:t>patient identifier</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IUI-2</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patient identifier of IUI-1</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1104179">
                <a:tc>
                  <a:txBody>
                    <a:bodyPr/>
                    <a:lstStyle/>
                    <a:p>
                      <a:pPr algn="l" fontAlgn="t"/>
                      <a:r>
                        <a:rPr lang="en-US" sz="1800" b="0" i="0" u="none" strike="noStrike" dirty="0">
                          <a:solidFill>
                            <a:schemeClr val="bg1"/>
                          </a:solidFill>
                          <a:latin typeface="Calibri"/>
                        </a:rPr>
                        <a:t>assertion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dirty="0">
                          <a:solidFill>
                            <a:schemeClr val="bg1"/>
                          </a:solidFill>
                          <a:latin typeface="Calibri"/>
                        </a:rPr>
                        <a:t> 'the patient with patient identifier PtID4 has had a panoramic X-ray of the mouth which is interpreted to show </a:t>
                      </a:r>
                      <a:r>
                        <a:rPr lang="en-US" sz="1800" b="0" i="0" u="none" strike="noStrike" dirty="0" err="1">
                          <a:solidFill>
                            <a:schemeClr val="bg1"/>
                          </a:solidFill>
                          <a:latin typeface="Calibri"/>
                        </a:rPr>
                        <a:t>subcortical</a:t>
                      </a:r>
                      <a:r>
                        <a:rPr lang="en-US" sz="1800" b="0" i="0" u="none" strike="noStrike" dirty="0">
                          <a:solidFill>
                            <a:schemeClr val="bg1"/>
                          </a:solidFill>
                          <a:latin typeface="Calibri"/>
                        </a:rPr>
                        <a:t> sclerosis of that patient’s right </a:t>
                      </a:r>
                      <a:r>
                        <a:rPr lang="en-US" sz="1800" b="0" i="0" u="none" strike="noStrike" dirty="0" err="1">
                          <a:solidFill>
                            <a:schemeClr val="bg1"/>
                          </a:solidFill>
                          <a:latin typeface="Calibri"/>
                        </a:rPr>
                        <a:t>temporomandibular</a:t>
                      </a:r>
                      <a:r>
                        <a:rPr lang="en-US" sz="1800" b="0" i="0" u="none" strike="noStrike" dirty="0">
                          <a:solidFill>
                            <a:schemeClr val="bg1"/>
                          </a:solidFill>
                          <a:latin typeface="Calibri"/>
                        </a:rPr>
                        <a:t> joint'</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354551">
                <a:tc>
                  <a:txBody>
                    <a:bodyPr/>
                    <a:lstStyle/>
                    <a:p>
                      <a:pPr algn="l" fontAlgn="t"/>
                      <a:r>
                        <a:rPr lang="en-US" sz="1800" b="0" i="0" u="none" strike="noStrike">
                          <a:solidFill>
                            <a:schemeClr val="bg1"/>
                          </a:solidFill>
                          <a:latin typeface="Calibri"/>
                        </a:rPr>
                        <a:t>technically investigating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technically investigating of 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panoramic X-ray</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panoramic X-ray that resulted from 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mouth</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mouth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interpreting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interpreting of the signs exhibited by 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seeing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IUI-8</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seeing of IUI-5 which led to 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diagnosis</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IUI-9</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diagnosis expressed by means of 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condylar head of 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IUI-10</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a:t>
                      </a:r>
                      <a:r>
                        <a:rPr lang="en-US" sz="1800" b="0" i="0" u="none" strike="noStrike" dirty="0" err="1">
                          <a:solidFill>
                            <a:schemeClr val="bg1"/>
                          </a:solidFill>
                          <a:latin typeface="Calibri"/>
                        </a:rPr>
                        <a:t>condylar</a:t>
                      </a:r>
                      <a:r>
                        <a:rPr lang="en-US" sz="1800" b="0" i="0" u="none" strike="noStrike" dirty="0">
                          <a:solidFill>
                            <a:schemeClr val="bg1"/>
                          </a:solidFill>
                          <a:latin typeface="Calibri"/>
                        </a:rPr>
                        <a:t> head of 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IUI-11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2068882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2800" smtClean="0"/>
              <a:t>Step 3: identify further entities that ontologically must exist for each entity under scrutiny to exist.</a:t>
            </a:r>
          </a:p>
        </p:txBody>
      </p:sp>
      <p:graphicFrame>
        <p:nvGraphicFramePr>
          <p:cNvPr id="5" name="Table 4"/>
          <p:cNvGraphicFramePr>
            <a:graphicFrameLocks noGrp="1"/>
          </p:cNvGraphicFramePr>
          <p:nvPr>
            <p:extLst>
              <p:ext uri="{D42A27DB-BD31-4B8C-83A1-F6EECF244321}">
                <p14:modId xmlns:p14="http://schemas.microsoft.com/office/powerpoint/2010/main" val="357684431"/>
              </p:ext>
            </p:extLst>
          </p:nvPr>
        </p:nvGraphicFramePr>
        <p:xfrm>
          <a:off x="273050" y="1981200"/>
          <a:ext cx="8655050" cy="4361124"/>
        </p:xfrm>
        <a:graphic>
          <a:graphicData uri="http://schemas.openxmlformats.org/drawingml/2006/table">
            <a:tbl>
              <a:tblPr/>
              <a:tblGrid>
                <a:gridCol w="1788233"/>
                <a:gridCol w="783713"/>
                <a:gridCol w="6083104"/>
              </a:tblGrid>
              <a:tr h="334219">
                <a:tc>
                  <a:txBody>
                    <a:bodyPr/>
                    <a:lstStyle/>
                    <a:p>
                      <a:pPr algn="l" fontAlgn="t"/>
                      <a:r>
                        <a:rPr lang="en-US" sz="1800" b="0" i="0" u="none" strike="noStrike" dirty="0">
                          <a:solidFill>
                            <a:srgbClr val="9C0006"/>
                          </a:solidFill>
                          <a:latin typeface="Calibri"/>
                        </a:rPr>
                        <a:t>assigner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IUI-12</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assigner role played by the entity while it performed IUI-21</a:t>
                      </a:r>
                    </a:p>
                  </a:txBody>
                  <a:tcPr marL="7087" marR="7087" marT="7087" marB="0">
                    <a:lnL>
                      <a:noFill/>
                    </a:lnL>
                    <a:lnR>
                      <a:noFill/>
                    </a:lnR>
                    <a:lnT>
                      <a:noFill/>
                    </a:lnT>
                    <a:lnB>
                      <a:noFill/>
                    </a:lnB>
                    <a:solidFill>
                      <a:srgbClr val="FFC7CE"/>
                    </a:solidFill>
                  </a:tcPr>
                </a:tc>
              </a:tr>
              <a:tr h="298532">
                <a:tc>
                  <a:txBody>
                    <a:bodyPr/>
                    <a:lstStyle/>
                    <a:p>
                      <a:pPr algn="l" fontAlgn="t"/>
                      <a:r>
                        <a:rPr lang="en-US" sz="1800" b="0" i="0" u="none" strike="noStrike">
                          <a:solidFill>
                            <a:srgbClr val="9C0006"/>
                          </a:solidFill>
                          <a:latin typeface="Calibri"/>
                        </a:rPr>
                        <a:t>assigning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IUI-21</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assigning of IUI-2 to IUI-1 by the entity with role IUI-12</a:t>
                      </a:r>
                    </a:p>
                  </a:txBody>
                  <a:tcPr marL="7087" marR="7087" marT="7087" marB="0">
                    <a:lnL>
                      <a:noFill/>
                    </a:lnL>
                    <a:lnR>
                      <a:noFill/>
                    </a:lnR>
                    <a:lnT>
                      <a:noFill/>
                    </a:lnT>
                    <a:lnB>
                      <a:noFill/>
                    </a:lnB>
                    <a:solidFill>
                      <a:srgbClr val="FFC7CE"/>
                    </a:solidFill>
                  </a:tcPr>
                </a:tc>
              </a:tr>
              <a:tr h="307861">
                <a:tc>
                  <a:txBody>
                    <a:bodyPr/>
                    <a:lstStyle/>
                    <a:p>
                      <a:pPr algn="l" fontAlgn="t"/>
                      <a:r>
                        <a:rPr lang="en-US" sz="1800" b="0" i="0" u="none" strike="noStrike">
                          <a:solidFill>
                            <a:srgbClr val="9C0006"/>
                          </a:solidFill>
                          <a:latin typeface="Calibri"/>
                        </a:rPr>
                        <a:t>asserting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IUI-20</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asserting of IUI-3 by the entity with asserter role IUI-13</a:t>
                      </a:r>
                    </a:p>
                  </a:txBody>
                  <a:tcPr marL="7087" marR="7087" marT="7087" marB="0">
                    <a:lnL>
                      <a:noFill/>
                    </a:lnL>
                    <a:lnR>
                      <a:noFill/>
                    </a:lnR>
                    <a:lnT>
                      <a:noFill/>
                    </a:lnT>
                    <a:lnB>
                      <a:noFill/>
                    </a:lnB>
                    <a:solidFill>
                      <a:srgbClr val="FFC7CE"/>
                    </a:solidFill>
                  </a:tcPr>
                </a:tc>
              </a:tr>
              <a:tr h="326519">
                <a:tc>
                  <a:txBody>
                    <a:bodyPr/>
                    <a:lstStyle/>
                    <a:p>
                      <a:pPr algn="l" fontAlgn="t"/>
                      <a:r>
                        <a:rPr lang="en-US" sz="1800" b="0" i="0" u="none" strike="noStrike">
                          <a:solidFill>
                            <a:srgbClr val="9C0006"/>
                          </a:solidFill>
                          <a:latin typeface="Calibri"/>
                        </a:rPr>
                        <a:t>asserter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IUI-13</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asserter role played by the entity while it performed IUI-20</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investigator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IUI-14</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investigator role played by the entity while it performed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panoramic X-ray machine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IUI-15</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panoramic X-ray machine used for performing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image bearer</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IUI-16</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image bearer in which IUI-5 is concretized and that participated in IUI-8</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interpreter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IUI-17</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interpreter role played by the entity while it performed IUI-7</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perceptor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IUI-18</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perceptor role played by the entity while it performed IUI-8</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dirty="0">
                          <a:solidFill>
                            <a:srgbClr val="9C0006"/>
                          </a:solidFill>
                          <a:latin typeface="Calibri"/>
                        </a:rPr>
                        <a:t>diagnostic criteria</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IUI-19</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diagnostic criteria used by the entity that performed IUI-7 to come to IUI-9</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dirty="0" smtClean="0">
                          <a:solidFill>
                            <a:srgbClr val="9C0006"/>
                          </a:solidFill>
                          <a:latin typeface="Calibri"/>
                        </a:rPr>
                        <a:t>study subject role</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IUI-22</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the study subject role which inheres in IUI-1</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36651814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Step 3: some remarks</a:t>
            </a:r>
          </a:p>
        </p:txBody>
      </p:sp>
      <p:sp>
        <p:nvSpPr>
          <p:cNvPr id="80899" name="Content Placeholder 2"/>
          <p:cNvSpPr>
            <a:spLocks noGrp="1"/>
          </p:cNvSpPr>
          <p:nvPr>
            <p:ph idx="1"/>
          </p:nvPr>
        </p:nvSpPr>
        <p:spPr/>
        <p:txBody>
          <a:bodyPr/>
          <a:lstStyle/>
          <a:p>
            <a:r>
              <a:rPr lang="en-US" altLang="en-US" smtClean="0"/>
              <a:t>interpreter role, perceptor role, …</a:t>
            </a:r>
          </a:p>
          <a:p>
            <a:pPr lvl="1"/>
            <a:r>
              <a:rPr lang="en-US" altLang="en-US" smtClean="0"/>
              <a:t>reference to roles rather than the entity in which the roles inhere because it may be the same entity and one should not assign several IUIs to the same entity</a:t>
            </a:r>
          </a:p>
          <a:p>
            <a:r>
              <a:rPr lang="en-US" altLang="en-US" smtClean="0"/>
              <a:t>each description follows similar principles as Aristotelian definitions but is about particulars rather than universals</a:t>
            </a:r>
          </a:p>
        </p:txBody>
      </p:sp>
    </p:spTree>
    <p:extLst>
      <p:ext uri="{BB962C8B-B14F-4D97-AF65-F5344CB8AC3E}">
        <p14:creationId xmlns:p14="http://schemas.microsoft.com/office/powerpoint/2010/main" val="28802162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2400" smtClean="0"/>
              <a:t>Step 4: classify all entities in terms of realism-based ontologies  </a:t>
            </a:r>
          </a:p>
        </p:txBody>
      </p:sp>
      <p:sp>
        <p:nvSpPr>
          <p:cNvPr id="81923" name="Content Placeholder 5"/>
          <p:cNvSpPr>
            <a:spLocks noGrp="1"/>
          </p:cNvSpPr>
          <p:nvPr>
            <p:ph idx="1"/>
          </p:nvPr>
        </p:nvSpPr>
        <p:spPr>
          <a:xfrm>
            <a:off x="6096000" y="1752600"/>
            <a:ext cx="2819400" cy="4876800"/>
          </a:xfrm>
        </p:spPr>
        <p:txBody>
          <a:bodyPr/>
          <a:lstStyle/>
          <a:p>
            <a:r>
              <a:rPr lang="en-US" altLang="en-US" dirty="0" smtClean="0"/>
              <a:t>requires more ontological and philosophical skills than domain expertise or expertise with Protégé,</a:t>
            </a:r>
          </a:p>
          <a:p>
            <a:r>
              <a:rPr lang="en-US" altLang="en-US" dirty="0" smtClean="0"/>
              <a:t>not just term matching</a:t>
            </a:r>
          </a:p>
        </p:txBody>
      </p:sp>
      <p:graphicFrame>
        <p:nvGraphicFramePr>
          <p:cNvPr id="5" name="Table 4"/>
          <p:cNvGraphicFramePr>
            <a:graphicFrameLocks noGrp="1"/>
          </p:cNvGraphicFramePr>
          <p:nvPr/>
        </p:nvGraphicFramePr>
        <p:xfrm>
          <a:off x="214313" y="1873250"/>
          <a:ext cx="5756275" cy="4819653"/>
        </p:xfrm>
        <a:graphic>
          <a:graphicData uri="http://schemas.openxmlformats.org/drawingml/2006/table">
            <a:tbl>
              <a:tblPr/>
              <a:tblGrid>
                <a:gridCol w="1758168"/>
                <a:gridCol w="3998107"/>
              </a:tblGrid>
              <a:tr h="282259">
                <a:tc>
                  <a:txBody>
                    <a:bodyPr/>
                    <a:lstStyle/>
                    <a:p>
                      <a:pPr algn="ctr" fontAlgn="b"/>
                      <a:r>
                        <a:rPr lang="en-US" sz="1800" b="0" i="0" u="none" strike="noStrike" dirty="0">
                          <a:solidFill>
                            <a:schemeClr val="bg1"/>
                          </a:solidFill>
                          <a:latin typeface="Calibri"/>
                        </a:rPr>
                        <a:t>CLASS</a:t>
                      </a:r>
                    </a:p>
                  </a:txBody>
                  <a:tcPr marL="7930" marR="7930" marT="7931" marB="0" anchor="b">
                    <a:lnL>
                      <a:noFill/>
                    </a:lnL>
                    <a:lnR>
                      <a:noFill/>
                    </a:lnR>
                    <a:lnT>
                      <a:noFill/>
                    </a:lnT>
                    <a:lnB>
                      <a:noFill/>
                    </a:lnB>
                  </a:tcPr>
                </a:tc>
                <a:tc>
                  <a:txBody>
                    <a:bodyPr/>
                    <a:lstStyle/>
                    <a:p>
                      <a:pPr algn="ctr" fontAlgn="b"/>
                      <a:r>
                        <a:rPr lang="en-US" sz="1800" b="0" i="0" u="none" strike="noStrike" dirty="0">
                          <a:solidFill>
                            <a:schemeClr val="bg1"/>
                          </a:solidFill>
                          <a:latin typeface="Calibri"/>
                        </a:rPr>
                        <a:t>HIGHER CLASS</a:t>
                      </a:r>
                    </a:p>
                  </a:txBody>
                  <a:tcPr marL="7930" marR="7930" marT="7931" marB="0" anchor="b">
                    <a:lnL>
                      <a:noFill/>
                    </a:lnL>
                    <a:lnR>
                      <a:noFill/>
                    </a:lnR>
                    <a:lnT>
                      <a:noFill/>
                    </a:lnT>
                    <a:lnB>
                      <a:noFill/>
                    </a:lnB>
                  </a:tcPr>
                </a:tc>
              </a:tr>
              <a:tr h="282259">
                <a:tc>
                  <a:txBody>
                    <a:bodyPr/>
                    <a:lstStyle/>
                    <a:p>
                      <a:pPr algn="l" fontAlgn="t"/>
                      <a:r>
                        <a:rPr lang="en-US" sz="1800" b="0" i="0" u="none" strike="noStrike">
                          <a:solidFill>
                            <a:srgbClr val="006100"/>
                          </a:solidFill>
                          <a:latin typeface="Calibri"/>
                        </a:rPr>
                        <a:t>person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Object</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patient identifier</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03511">
                <a:tc>
                  <a:txBody>
                    <a:bodyPr/>
                    <a:lstStyle/>
                    <a:p>
                      <a:pPr algn="l" fontAlgn="t"/>
                      <a:r>
                        <a:rPr lang="en-US" sz="1800" b="0" i="0" u="none" strike="noStrike">
                          <a:solidFill>
                            <a:srgbClr val="006100"/>
                          </a:solidFill>
                          <a:latin typeface="Calibri"/>
                        </a:rPr>
                        <a:t>assertion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technically investigating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OBI</a:t>
                      </a:r>
                      <a:r>
                        <a:rPr lang="en-US" sz="1800" b="0" i="0" u="none" strike="noStrike" dirty="0" smtClean="0">
                          <a:solidFill>
                            <a:srgbClr val="006100"/>
                          </a:solidFill>
                          <a:latin typeface="Calibri"/>
                        </a:rPr>
                        <a:t>:  Assay</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panoramic X-ray</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Image</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mouth</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Mouth</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interpreting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MFO</a:t>
                      </a:r>
                      <a:r>
                        <a:rPr lang="en-US" sz="1800" b="0" i="0" u="none" strike="noStrike" dirty="0" smtClean="0">
                          <a:solidFill>
                            <a:srgbClr val="006100"/>
                          </a:solidFill>
                          <a:latin typeface="Calibri"/>
                        </a:rPr>
                        <a:t>: Assessing</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seeing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Process</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diagnosis</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condylar head of 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condylar</a:t>
                      </a:r>
                      <a:r>
                        <a:rPr lang="en-US" sz="1800" b="0" i="0" u="none" strike="noStrike" dirty="0">
                          <a:solidFill>
                            <a:srgbClr val="006100"/>
                          </a:solidFill>
                          <a:latin typeface="Calibri"/>
                        </a:rPr>
                        <a:t> process of mandible</a:t>
                      </a:r>
                    </a:p>
                  </a:txBody>
                  <a:tcPr marL="7930" marR="7930" marT="7931" marB="0">
                    <a:lnL>
                      <a:noFill/>
                    </a:lnL>
                    <a:lnR>
                      <a:noFill/>
                    </a:lnR>
                    <a:lnT>
                      <a:noFill/>
                    </a:lnT>
                    <a:lnB>
                      <a:noFill/>
                    </a:lnB>
                    <a:solidFill>
                      <a:srgbClr val="C6EFCE"/>
                    </a:solidFill>
                  </a:tcPr>
                </a:tc>
              </a:tr>
              <a:tr h="287121">
                <a:tc>
                  <a:txBody>
                    <a:bodyPr/>
                    <a:lstStyle/>
                    <a:p>
                      <a:pPr algn="l" fontAlgn="t"/>
                      <a:r>
                        <a:rPr lang="en-US" sz="1800" b="0" i="0" u="none" strike="noStrike">
                          <a:solidFill>
                            <a:srgbClr val="006100"/>
                          </a:solidFill>
                          <a:latin typeface="Calibri"/>
                        </a:rPr>
                        <a:t>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temporomandibular</a:t>
                      </a:r>
                      <a:r>
                        <a:rPr lang="en-US" sz="1800" b="0" i="0" u="none" strike="noStrike" dirty="0">
                          <a:solidFill>
                            <a:srgbClr val="006100"/>
                          </a:solidFill>
                          <a:latin typeface="Calibri"/>
                        </a:rPr>
                        <a:t> joint</a:t>
                      </a: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9C0006"/>
                          </a:solidFill>
                          <a:latin typeface="Calibri"/>
                        </a:rPr>
                        <a:t>assigner role</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93259">
                <a:tc>
                  <a:txBody>
                    <a:bodyPr/>
                    <a:lstStyle/>
                    <a:p>
                      <a:pPr algn="l" fontAlgn="t"/>
                      <a:r>
                        <a:rPr lang="en-US" sz="1800" b="0" i="0" u="none" strike="noStrike" dirty="0">
                          <a:solidFill>
                            <a:srgbClr val="9C0006"/>
                          </a:solidFill>
                          <a:latin typeface="Calibri"/>
                        </a:rPr>
                        <a:t>assigning</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Process</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82259">
                <a:tc>
                  <a:txBody>
                    <a:bodyPr/>
                    <a:lstStyle/>
                    <a:p>
                      <a:pPr algn="l" fontAlgn="t"/>
                      <a:r>
                        <a:rPr lang="en-US" sz="1800" b="0" i="0" u="none" strike="noStrike" dirty="0" smtClean="0">
                          <a:solidFill>
                            <a:srgbClr val="9C0006"/>
                          </a:solidFill>
                          <a:latin typeface="Calibri"/>
                        </a:rPr>
                        <a:t>study</a:t>
                      </a:r>
                      <a:r>
                        <a:rPr lang="en-US" sz="1800" b="0" i="0" u="none" strike="noStrike" baseline="0" dirty="0" smtClean="0">
                          <a:solidFill>
                            <a:srgbClr val="9C0006"/>
                          </a:solidFill>
                          <a:latin typeface="Calibri"/>
                        </a:rPr>
                        <a:t>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OBI:  Study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32395815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3000" smtClean="0"/>
              <a:t>Step 5: specify relationships between these entities</a:t>
            </a:r>
          </a:p>
        </p:txBody>
      </p:sp>
      <p:sp>
        <p:nvSpPr>
          <p:cNvPr id="82947" name="Content Placeholder 2"/>
          <p:cNvSpPr>
            <a:spLocks noGrp="1"/>
          </p:cNvSpPr>
          <p:nvPr>
            <p:ph idx="1"/>
          </p:nvPr>
        </p:nvSpPr>
        <p:spPr/>
        <p:txBody>
          <a:bodyPr/>
          <a:lstStyle/>
          <a:p>
            <a:r>
              <a:rPr lang="en-US" altLang="en-US" smtClean="0"/>
              <a:t>For instance: </a:t>
            </a:r>
          </a:p>
          <a:p>
            <a:pPr lvl="1"/>
            <a:r>
              <a:rPr lang="en-US" altLang="en-US" smtClean="0"/>
              <a:t>at least during the taking of the X-ray the study subject role inheres in the patient being investigated:</a:t>
            </a:r>
          </a:p>
          <a:p>
            <a:pPr lvl="2"/>
            <a:r>
              <a:rPr lang="en-US" altLang="en-US" smtClean="0"/>
              <a:t>IUI-23 </a:t>
            </a:r>
            <a:r>
              <a:rPr lang="en-US" altLang="en-US" b="1" i="1" smtClean="0"/>
              <a:t>inheres-in</a:t>
            </a:r>
            <a:r>
              <a:rPr lang="en-US" altLang="en-US" smtClean="0"/>
              <a:t> IUI-1 </a:t>
            </a:r>
            <a:r>
              <a:rPr lang="en-US" altLang="en-US" b="1" i="1" smtClean="0"/>
              <a:t>during</a:t>
            </a:r>
            <a:r>
              <a:rPr lang="en-US" altLang="en-US" smtClean="0"/>
              <a:t> t1</a:t>
            </a:r>
          </a:p>
          <a:p>
            <a:pPr lvl="1"/>
            <a:r>
              <a:rPr lang="en-US" altLang="en-US" smtClean="0"/>
              <a:t>the patient participates at that time in the investigation</a:t>
            </a:r>
          </a:p>
          <a:p>
            <a:pPr lvl="2"/>
            <a:r>
              <a:rPr lang="en-US" altLang="en-US" smtClean="0"/>
              <a:t>IUI-4 </a:t>
            </a:r>
            <a:r>
              <a:rPr lang="en-US" altLang="en-US" b="1" i="1" smtClean="0"/>
              <a:t>has-participant</a:t>
            </a:r>
            <a:r>
              <a:rPr lang="en-US" altLang="en-US" smtClean="0"/>
              <a:t> IUI-1 </a:t>
            </a:r>
            <a:r>
              <a:rPr lang="en-US" altLang="en-US" b="1" i="1" smtClean="0"/>
              <a:t>during</a:t>
            </a:r>
            <a:r>
              <a:rPr lang="en-US" altLang="en-US" smtClean="0"/>
              <a:t> t1</a:t>
            </a:r>
          </a:p>
          <a:p>
            <a:r>
              <a:rPr lang="en-US" altLang="en-US" smtClean="0"/>
              <a:t>These relations need to follow the principles of the Relation Ontology.</a:t>
            </a:r>
          </a:p>
        </p:txBody>
      </p:sp>
      <p:sp>
        <p:nvSpPr>
          <p:cNvPr id="82948" name="Rectangle 4"/>
          <p:cNvSpPr>
            <a:spLocks noChangeArrowheads="1"/>
          </p:cNvSpPr>
          <p:nvPr/>
        </p:nvSpPr>
        <p:spPr bwMode="auto">
          <a:xfrm>
            <a:off x="447675" y="6211888"/>
            <a:ext cx="869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a:solidFill>
                  <a:schemeClr val="bg1"/>
                </a:solidFill>
              </a:rPr>
              <a:t>Smith B, Ceusters W, Klagges B, Koehler J, Kumar A, Lomax J, Mungall C, Neuhaus F, Rector A, Rosse C. </a:t>
            </a:r>
            <a:r>
              <a:rPr lang="en-US" altLang="en-US" sz="1400">
                <a:solidFill>
                  <a:schemeClr val="bg1"/>
                </a:solidFill>
                <a:hlinkClick r:id="rId2"/>
              </a:rPr>
              <a:t>Relations in biomedical ontologies</a:t>
            </a:r>
            <a:r>
              <a:rPr lang="en-US" altLang="en-US" sz="1400">
                <a:solidFill>
                  <a:schemeClr val="bg1"/>
                </a:solidFill>
              </a:rPr>
              <a:t>, Genome Biology 2005, 6:R46.</a:t>
            </a:r>
          </a:p>
        </p:txBody>
      </p:sp>
    </p:spTree>
    <p:extLst>
      <p:ext uri="{BB962C8B-B14F-4D97-AF65-F5344CB8AC3E}">
        <p14:creationId xmlns:p14="http://schemas.microsoft.com/office/powerpoint/2010/main" val="1401375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562600" y="4411663"/>
            <a:ext cx="35052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291" name="Rectangle 3"/>
          <p:cNvSpPr>
            <a:spLocks noChangeArrowheads="1"/>
          </p:cNvSpPr>
          <p:nvPr/>
        </p:nvSpPr>
        <p:spPr bwMode="auto">
          <a:xfrm>
            <a:off x="2209800" y="4411663"/>
            <a:ext cx="33528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292" name="Rectangle 4"/>
          <p:cNvSpPr>
            <a:spLocks noChangeArrowheads="1"/>
          </p:cNvSpPr>
          <p:nvPr/>
        </p:nvSpPr>
        <p:spPr bwMode="auto">
          <a:xfrm>
            <a:off x="5562600" y="3192463"/>
            <a:ext cx="35052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293" name="Rectangle 5"/>
          <p:cNvSpPr>
            <a:spLocks noChangeArrowheads="1"/>
          </p:cNvSpPr>
          <p:nvPr/>
        </p:nvSpPr>
        <p:spPr bwMode="auto">
          <a:xfrm>
            <a:off x="2209800" y="3192463"/>
            <a:ext cx="33528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294" name="Rectangle 6"/>
          <p:cNvSpPr>
            <a:spLocks noChangeArrowheads="1"/>
          </p:cNvSpPr>
          <p:nvPr/>
        </p:nvSpPr>
        <p:spPr bwMode="auto">
          <a:xfrm>
            <a:off x="76200" y="3192463"/>
            <a:ext cx="21336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295" name="AutoShape 7"/>
          <p:cNvSpPr>
            <a:spLocks noGrp="1" noChangeArrowheads="1"/>
          </p:cNvSpPr>
          <p:nvPr>
            <p:ph type="title"/>
          </p:nvPr>
        </p:nvSpPr>
        <p:spPr/>
        <p:txBody>
          <a:bodyPr/>
          <a:lstStyle/>
          <a:p>
            <a:pPr eaLnBrk="1" hangingPunct="1"/>
            <a:r>
              <a:rPr lang="en-US" altLang="en-US" sz="2800" dirty="0" smtClean="0"/>
              <a:t>Two sorts of referents: ‘generic’ and ‘specific’</a:t>
            </a:r>
          </a:p>
        </p:txBody>
      </p:sp>
      <p:sp>
        <p:nvSpPr>
          <p:cNvPr id="12296" name="Text Box 8"/>
          <p:cNvSpPr txBox="1">
            <a:spLocks noChangeArrowheads="1"/>
          </p:cNvSpPr>
          <p:nvPr/>
        </p:nvSpPr>
        <p:spPr bwMode="auto">
          <a:xfrm>
            <a:off x="76200" y="4411663"/>
            <a:ext cx="21336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2800">
              <a:solidFill>
                <a:schemeClr val="bg1"/>
              </a:solidFill>
            </a:endParaRPr>
          </a:p>
          <a:p>
            <a:pPr eaLnBrk="1" hangingPunct="1"/>
            <a:r>
              <a:rPr lang="en-US" altLang="en-US" sz="2800">
                <a:solidFill>
                  <a:schemeClr val="bg1"/>
                </a:solidFill>
              </a:rPr>
              <a:t>L1</a:t>
            </a:r>
            <a:r>
              <a:rPr lang="en-US" altLang="en-US" sz="2800" baseline="30000">
                <a:solidFill>
                  <a:schemeClr val="bg1"/>
                </a:solidFill>
              </a:rPr>
              <a:t>-</a:t>
            </a:r>
            <a:r>
              <a:rPr lang="en-US" altLang="en-US" sz="2800">
                <a:solidFill>
                  <a:schemeClr val="bg1"/>
                </a:solidFill>
              </a:rPr>
              <a:t>.</a:t>
            </a:r>
          </a:p>
          <a:p>
            <a:pPr eaLnBrk="1" hangingPunct="1"/>
            <a:r>
              <a:rPr lang="en-US" altLang="en-US" sz="2000">
                <a:solidFill>
                  <a:schemeClr val="bg1"/>
                </a:solidFill>
              </a:rPr>
              <a:t>Non-representational first-order reality</a:t>
            </a:r>
          </a:p>
        </p:txBody>
      </p:sp>
      <p:sp>
        <p:nvSpPr>
          <p:cNvPr id="12297" name="Rectangle 9"/>
          <p:cNvSpPr>
            <a:spLocks noChangeArrowheads="1"/>
          </p:cNvSpPr>
          <p:nvPr/>
        </p:nvSpPr>
        <p:spPr bwMode="auto">
          <a:xfrm>
            <a:off x="171450" y="35306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 Beliefs</a:t>
            </a:r>
          </a:p>
        </p:txBody>
      </p:sp>
      <p:sp>
        <p:nvSpPr>
          <p:cNvPr id="12298" name="Text Box 10"/>
          <p:cNvSpPr txBox="1">
            <a:spLocks noChangeArrowheads="1"/>
          </p:cNvSpPr>
          <p:nvPr/>
        </p:nvSpPr>
        <p:spPr bwMode="auto">
          <a:xfrm>
            <a:off x="2209800" y="1600200"/>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dirty="0">
              <a:solidFill>
                <a:schemeClr val="bg1"/>
              </a:solidFill>
            </a:endParaRPr>
          </a:p>
        </p:txBody>
      </p:sp>
      <p:sp>
        <p:nvSpPr>
          <p:cNvPr id="12299" name="Text Box 11"/>
          <p:cNvSpPr txBox="1">
            <a:spLocks noChangeArrowheads="1"/>
          </p:cNvSpPr>
          <p:nvPr/>
        </p:nvSpPr>
        <p:spPr bwMode="auto">
          <a:xfrm>
            <a:off x="5562600" y="1600200"/>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dirty="0">
              <a:solidFill>
                <a:schemeClr val="bg1"/>
              </a:solidFill>
            </a:endParaRPr>
          </a:p>
        </p:txBody>
      </p:sp>
      <p:grpSp>
        <p:nvGrpSpPr>
          <p:cNvPr id="12300" name="Group 12"/>
          <p:cNvGrpSpPr>
            <a:grpSpLocks/>
          </p:cNvGrpSpPr>
          <p:nvPr/>
        </p:nvGrpSpPr>
        <p:grpSpPr bwMode="auto">
          <a:xfrm>
            <a:off x="2819400" y="3344863"/>
            <a:ext cx="2181225" cy="869950"/>
            <a:chOff x="1536" y="2112"/>
            <a:chExt cx="1374" cy="548"/>
          </a:xfrm>
        </p:grpSpPr>
        <p:sp>
          <p:nvSpPr>
            <p:cNvPr id="12335" name="Text Box 13"/>
            <p:cNvSpPr txBox="1">
              <a:spLocks noChangeArrowheads="1"/>
            </p:cNvSpPr>
            <p:nvPr/>
          </p:nvSpPr>
          <p:spPr bwMode="auto">
            <a:xfrm>
              <a:off x="2083" y="2112"/>
              <a:ext cx="827"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DIAGNOSIS</a:t>
              </a:r>
            </a:p>
          </p:txBody>
        </p:sp>
        <p:sp>
          <p:nvSpPr>
            <p:cNvPr id="12336" name="Text Box 14"/>
            <p:cNvSpPr txBox="1">
              <a:spLocks noChangeArrowheads="1"/>
            </p:cNvSpPr>
            <p:nvPr/>
          </p:nvSpPr>
          <p:spPr bwMode="auto">
            <a:xfrm>
              <a:off x="1536" y="2448"/>
              <a:ext cx="855"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INDICATION</a:t>
              </a:r>
            </a:p>
          </p:txBody>
        </p:sp>
      </p:grpSp>
      <p:grpSp>
        <p:nvGrpSpPr>
          <p:cNvPr id="12301" name="Group 15"/>
          <p:cNvGrpSpPr>
            <a:grpSpLocks/>
          </p:cNvGrpSpPr>
          <p:nvPr/>
        </p:nvGrpSpPr>
        <p:grpSpPr bwMode="auto">
          <a:xfrm>
            <a:off x="5842000" y="3544888"/>
            <a:ext cx="2971800" cy="657225"/>
            <a:chOff x="3680" y="2238"/>
            <a:chExt cx="1872" cy="414"/>
          </a:xfrm>
        </p:grpSpPr>
        <p:sp>
          <p:nvSpPr>
            <p:cNvPr id="12333" name="Text Box 16"/>
            <p:cNvSpPr txBox="1">
              <a:spLocks noChangeArrowheads="1"/>
            </p:cNvSpPr>
            <p:nvPr/>
          </p:nvSpPr>
          <p:spPr bwMode="auto">
            <a:xfrm>
              <a:off x="3680" y="2238"/>
              <a:ext cx="768"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t>my doctor’s</a:t>
              </a:r>
            </a:p>
            <a:p>
              <a:pPr eaLnBrk="1" hangingPunct="1"/>
              <a:r>
                <a:rPr lang="en-US" altLang="en-US" sz="1600" dirty="0"/>
                <a:t>work plan</a:t>
              </a:r>
            </a:p>
          </p:txBody>
        </p:sp>
        <p:sp>
          <p:nvSpPr>
            <p:cNvPr id="12334" name="Text Box 17"/>
            <p:cNvSpPr txBox="1">
              <a:spLocks noChangeArrowheads="1"/>
            </p:cNvSpPr>
            <p:nvPr/>
          </p:nvSpPr>
          <p:spPr bwMode="auto">
            <a:xfrm>
              <a:off x="4784" y="2286"/>
              <a:ext cx="768"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my doctor’s</a:t>
              </a:r>
            </a:p>
            <a:p>
              <a:pPr eaLnBrk="1" hangingPunct="1"/>
              <a:r>
                <a:rPr lang="en-US" altLang="en-US" sz="1600"/>
                <a:t>diagnosis</a:t>
              </a:r>
            </a:p>
          </p:txBody>
        </p:sp>
      </p:grpSp>
      <p:grpSp>
        <p:nvGrpSpPr>
          <p:cNvPr id="12302" name="Group 18"/>
          <p:cNvGrpSpPr>
            <a:grpSpLocks/>
          </p:cNvGrpSpPr>
          <p:nvPr/>
        </p:nvGrpSpPr>
        <p:grpSpPr bwMode="auto">
          <a:xfrm>
            <a:off x="2490788" y="4603750"/>
            <a:ext cx="2917825" cy="1763713"/>
            <a:chOff x="1569" y="3018"/>
            <a:chExt cx="1838" cy="1367"/>
          </a:xfrm>
        </p:grpSpPr>
        <p:sp>
          <p:nvSpPr>
            <p:cNvPr id="12327" name="AutoShape 19"/>
            <p:cNvSpPr>
              <a:spLocks noChangeArrowheads="1"/>
            </p:cNvSpPr>
            <p:nvPr/>
          </p:nvSpPr>
          <p:spPr bwMode="auto">
            <a:xfrm>
              <a:off x="1569" y="3884"/>
              <a:ext cx="856" cy="50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rPr>
                <a:t>MIGRAINE</a:t>
              </a:r>
            </a:p>
            <a:p>
              <a:pPr eaLnBrk="1" hangingPunct="1"/>
              <a:r>
                <a:rPr lang="en-US" altLang="en-US" sz="1600" b="0">
                  <a:solidFill>
                    <a:schemeClr val="accent2"/>
                  </a:solidFill>
                </a:rPr>
                <a:t>HEADACHE</a:t>
              </a:r>
            </a:p>
          </p:txBody>
        </p:sp>
        <p:sp>
          <p:nvSpPr>
            <p:cNvPr id="12328" name="AutoShape 20"/>
            <p:cNvSpPr>
              <a:spLocks noChangeArrowheads="1"/>
            </p:cNvSpPr>
            <p:nvPr/>
          </p:nvSpPr>
          <p:spPr bwMode="auto">
            <a:xfrm>
              <a:off x="2735" y="3069"/>
              <a:ext cx="672" cy="2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panose="020B0604020202020204" pitchFamily="34" charset="0"/>
                </a:rPr>
                <a:t>PERSON</a:t>
              </a:r>
            </a:p>
          </p:txBody>
        </p:sp>
        <p:sp>
          <p:nvSpPr>
            <p:cNvPr id="12329" name="AutoShape 21"/>
            <p:cNvSpPr>
              <a:spLocks noChangeArrowheads="1"/>
            </p:cNvSpPr>
            <p:nvPr/>
          </p:nvSpPr>
          <p:spPr bwMode="auto">
            <a:xfrm>
              <a:off x="2543" y="3453"/>
              <a:ext cx="686" cy="28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DISEASE</a:t>
              </a:r>
            </a:p>
          </p:txBody>
        </p:sp>
        <p:sp>
          <p:nvSpPr>
            <p:cNvPr id="12330" name="AutoShape 22"/>
            <p:cNvSpPr>
              <a:spLocks noChangeArrowheads="1"/>
            </p:cNvSpPr>
            <p:nvPr/>
          </p:nvSpPr>
          <p:spPr bwMode="auto">
            <a:xfrm>
              <a:off x="1641" y="3018"/>
              <a:ext cx="812"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panose="020B0604020202020204" pitchFamily="34" charset="0"/>
                </a:rPr>
                <a:t>DISORDER</a:t>
              </a:r>
            </a:p>
          </p:txBody>
        </p:sp>
        <p:sp>
          <p:nvSpPr>
            <p:cNvPr id="12331" name="AutoShape 23"/>
            <p:cNvSpPr>
              <a:spLocks noChangeArrowheads="1"/>
            </p:cNvSpPr>
            <p:nvPr/>
          </p:nvSpPr>
          <p:spPr bwMode="auto">
            <a:xfrm>
              <a:off x="2779" y="3788"/>
              <a:ext cx="425"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rPr>
                <a:t>PAIN</a:t>
              </a:r>
            </a:p>
          </p:txBody>
        </p:sp>
        <p:sp>
          <p:nvSpPr>
            <p:cNvPr id="12332" name="AutoShape 24"/>
            <p:cNvSpPr>
              <a:spLocks noChangeArrowheads="1"/>
            </p:cNvSpPr>
            <p:nvPr/>
          </p:nvSpPr>
          <p:spPr bwMode="auto">
            <a:xfrm>
              <a:off x="1767" y="3499"/>
              <a:ext cx="509" cy="2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DRUG</a:t>
              </a:r>
            </a:p>
          </p:txBody>
        </p:sp>
      </p:grpSp>
      <p:grpSp>
        <p:nvGrpSpPr>
          <p:cNvPr id="12303" name="Group 25"/>
          <p:cNvGrpSpPr>
            <a:grpSpLocks/>
          </p:cNvGrpSpPr>
          <p:nvPr/>
        </p:nvGrpSpPr>
        <p:grpSpPr bwMode="auto">
          <a:xfrm>
            <a:off x="5937250" y="4473575"/>
            <a:ext cx="3046413" cy="1468438"/>
            <a:chOff x="3550" y="2822"/>
            <a:chExt cx="2109" cy="1211"/>
          </a:xfrm>
        </p:grpSpPr>
        <p:sp>
          <p:nvSpPr>
            <p:cNvPr id="12322" name="AutoShape 26"/>
            <p:cNvSpPr>
              <a:spLocks noChangeArrowheads="1"/>
            </p:cNvSpPr>
            <p:nvPr/>
          </p:nvSpPr>
          <p:spPr bwMode="auto">
            <a:xfrm>
              <a:off x="3598" y="3263"/>
              <a:ext cx="372"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me</a:t>
              </a:r>
            </a:p>
          </p:txBody>
        </p:sp>
        <p:sp>
          <p:nvSpPr>
            <p:cNvPr id="12323" name="AutoShape 27"/>
            <p:cNvSpPr>
              <a:spLocks noChangeArrowheads="1"/>
            </p:cNvSpPr>
            <p:nvPr/>
          </p:nvSpPr>
          <p:spPr bwMode="auto">
            <a:xfrm>
              <a:off x="3739" y="3724"/>
              <a:ext cx="1089"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headache</a:t>
              </a:r>
            </a:p>
          </p:txBody>
        </p:sp>
        <p:sp>
          <p:nvSpPr>
            <p:cNvPr id="12324" name="AutoShape 28"/>
            <p:cNvSpPr>
              <a:spLocks noChangeArrowheads="1"/>
            </p:cNvSpPr>
            <p:nvPr/>
          </p:nvSpPr>
          <p:spPr bwMode="auto">
            <a:xfrm>
              <a:off x="4201" y="3387"/>
              <a:ext cx="867"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migraine</a:t>
              </a:r>
            </a:p>
          </p:txBody>
        </p:sp>
        <p:sp>
          <p:nvSpPr>
            <p:cNvPr id="12325" name="AutoShape 29"/>
            <p:cNvSpPr>
              <a:spLocks noChangeArrowheads="1"/>
            </p:cNvSpPr>
            <p:nvPr/>
          </p:nvSpPr>
          <p:spPr bwMode="auto">
            <a:xfrm>
              <a:off x="3550" y="2830"/>
              <a:ext cx="818"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a:t>
              </a:r>
            </a:p>
          </p:txBody>
        </p:sp>
        <p:sp>
          <p:nvSpPr>
            <p:cNvPr id="12326" name="AutoShape 30"/>
            <p:cNvSpPr>
              <a:spLocks noChangeArrowheads="1"/>
            </p:cNvSpPr>
            <p:nvPr/>
          </p:nvSpPr>
          <p:spPr bwMode="auto">
            <a:xfrm>
              <a:off x="4425" y="2822"/>
              <a:ext cx="1234" cy="53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doctor’s computer</a:t>
              </a:r>
            </a:p>
          </p:txBody>
        </p:sp>
      </p:grpSp>
      <p:sp>
        <p:nvSpPr>
          <p:cNvPr id="12304" name="Rectangle 31"/>
          <p:cNvSpPr>
            <a:spLocks noChangeArrowheads="1"/>
          </p:cNvSpPr>
          <p:nvPr/>
        </p:nvSpPr>
        <p:spPr bwMode="auto">
          <a:xfrm>
            <a:off x="76200" y="2209800"/>
            <a:ext cx="2133600" cy="9826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305" name="Rectangle 32"/>
          <p:cNvSpPr>
            <a:spLocks noChangeArrowheads="1"/>
          </p:cNvSpPr>
          <p:nvPr/>
        </p:nvSpPr>
        <p:spPr bwMode="auto">
          <a:xfrm>
            <a:off x="152400" y="21336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L3. Representation</a:t>
            </a:r>
          </a:p>
        </p:txBody>
      </p:sp>
      <p:grpSp>
        <p:nvGrpSpPr>
          <p:cNvPr id="12306" name="Group 33"/>
          <p:cNvGrpSpPr>
            <a:grpSpLocks/>
          </p:cNvGrpSpPr>
          <p:nvPr/>
        </p:nvGrpSpPr>
        <p:grpSpPr bwMode="auto">
          <a:xfrm>
            <a:off x="2416175" y="2276475"/>
            <a:ext cx="2935288" cy="400050"/>
            <a:chOff x="1104" y="1680"/>
            <a:chExt cx="2221" cy="252"/>
          </a:xfrm>
        </p:grpSpPr>
        <p:sp>
          <p:nvSpPr>
            <p:cNvPr id="12320" name="Text Box 34"/>
            <p:cNvSpPr txBox="1">
              <a:spLocks noChangeArrowheads="1"/>
            </p:cNvSpPr>
            <p:nvPr/>
          </p:nvSpPr>
          <p:spPr bwMode="auto">
            <a:xfrm>
              <a:off x="1104" y="1680"/>
              <a:ext cx="13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rgbClr val="FFFF00"/>
                  </a:solidFill>
                </a:rPr>
                <a:t>pain classification</a:t>
              </a:r>
            </a:p>
          </p:txBody>
        </p:sp>
        <p:sp>
          <p:nvSpPr>
            <p:cNvPr id="12321" name="Text Box 36"/>
            <p:cNvSpPr txBox="1">
              <a:spLocks noChangeArrowheads="1"/>
            </p:cNvSpPr>
            <p:nvPr/>
          </p:nvSpPr>
          <p:spPr bwMode="auto">
            <a:xfrm>
              <a:off x="2775" y="1680"/>
              <a:ext cx="5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rgbClr val="FFFF00"/>
                  </a:solidFill>
                </a:rPr>
                <a:t>EHR</a:t>
              </a:r>
            </a:p>
          </p:txBody>
        </p:sp>
      </p:grpSp>
      <p:grpSp>
        <p:nvGrpSpPr>
          <p:cNvPr id="12307" name="Group 37"/>
          <p:cNvGrpSpPr>
            <a:grpSpLocks/>
          </p:cNvGrpSpPr>
          <p:nvPr/>
        </p:nvGrpSpPr>
        <p:grpSpPr bwMode="auto">
          <a:xfrm>
            <a:off x="6021388" y="2286000"/>
            <a:ext cx="2720975" cy="400050"/>
            <a:chOff x="3793" y="1680"/>
            <a:chExt cx="1714" cy="252"/>
          </a:xfrm>
        </p:grpSpPr>
        <p:sp>
          <p:nvSpPr>
            <p:cNvPr id="12318" name="Text Box 38"/>
            <p:cNvSpPr txBox="1">
              <a:spLocks noChangeArrowheads="1"/>
            </p:cNvSpPr>
            <p:nvPr/>
          </p:nvSpPr>
          <p:spPr bwMode="auto">
            <a:xfrm>
              <a:off x="3793" y="1680"/>
              <a:ext cx="5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chemeClr val="accent1"/>
                  </a:solidFill>
                </a:rPr>
                <a:t>ICHD</a:t>
              </a:r>
            </a:p>
          </p:txBody>
        </p:sp>
        <p:sp>
          <p:nvSpPr>
            <p:cNvPr id="12319" name="Text Box 39"/>
            <p:cNvSpPr txBox="1">
              <a:spLocks noChangeArrowheads="1"/>
            </p:cNvSpPr>
            <p:nvPr/>
          </p:nvSpPr>
          <p:spPr bwMode="auto">
            <a:xfrm>
              <a:off x="4812" y="1680"/>
              <a:ext cx="69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chemeClr val="accent1"/>
                  </a:solidFill>
                </a:rPr>
                <a:t>my EHR</a:t>
              </a:r>
            </a:p>
          </p:txBody>
        </p:sp>
      </p:grpSp>
      <p:sp>
        <p:nvSpPr>
          <p:cNvPr id="12308" name="Rectangle 40"/>
          <p:cNvSpPr>
            <a:spLocks noChangeArrowheads="1"/>
          </p:cNvSpPr>
          <p:nvPr/>
        </p:nvSpPr>
        <p:spPr bwMode="auto">
          <a:xfrm>
            <a:off x="5562600" y="2209800"/>
            <a:ext cx="3505200" cy="9731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309" name="Text Box 60"/>
          <p:cNvSpPr txBox="1">
            <a:spLocks noChangeArrowheads="1"/>
          </p:cNvSpPr>
          <p:nvPr/>
        </p:nvSpPr>
        <p:spPr bwMode="auto">
          <a:xfrm>
            <a:off x="2209800" y="1600200"/>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dirty="0">
                <a:solidFill>
                  <a:schemeClr val="bg1"/>
                </a:solidFill>
              </a:rPr>
              <a:t>Generic</a:t>
            </a:r>
          </a:p>
        </p:txBody>
      </p:sp>
      <p:sp>
        <p:nvSpPr>
          <p:cNvPr id="12310" name="Text Box 61"/>
          <p:cNvSpPr txBox="1">
            <a:spLocks noChangeArrowheads="1"/>
          </p:cNvSpPr>
          <p:nvPr/>
        </p:nvSpPr>
        <p:spPr bwMode="auto">
          <a:xfrm>
            <a:off x="5562600" y="1600200"/>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a:solidFill>
                  <a:schemeClr val="bg1"/>
                </a:solidFill>
              </a:rPr>
              <a:t>Specific</a:t>
            </a:r>
          </a:p>
        </p:txBody>
      </p:sp>
      <p:grpSp>
        <p:nvGrpSpPr>
          <p:cNvPr id="12311" name="Group 62"/>
          <p:cNvGrpSpPr>
            <a:grpSpLocks/>
          </p:cNvGrpSpPr>
          <p:nvPr/>
        </p:nvGrpSpPr>
        <p:grpSpPr bwMode="auto">
          <a:xfrm>
            <a:off x="5181600" y="1828800"/>
            <a:ext cx="762000" cy="3962400"/>
            <a:chOff x="3264" y="1392"/>
            <a:chExt cx="480" cy="2496"/>
          </a:xfrm>
        </p:grpSpPr>
        <p:sp>
          <p:nvSpPr>
            <p:cNvPr id="12314" name="AutoShape 63"/>
            <p:cNvSpPr>
              <a:spLocks noChangeArrowheads="1"/>
            </p:cNvSpPr>
            <p:nvPr/>
          </p:nvSpPr>
          <p:spPr bwMode="auto">
            <a:xfrm>
              <a:off x="3264" y="1392"/>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315" name="AutoShape 64"/>
            <p:cNvSpPr>
              <a:spLocks noChangeArrowheads="1"/>
            </p:cNvSpPr>
            <p:nvPr/>
          </p:nvSpPr>
          <p:spPr bwMode="auto">
            <a:xfrm>
              <a:off x="3264" y="1920"/>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316" name="AutoShape 65"/>
            <p:cNvSpPr>
              <a:spLocks noChangeArrowheads="1"/>
            </p:cNvSpPr>
            <p:nvPr/>
          </p:nvSpPr>
          <p:spPr bwMode="auto">
            <a:xfrm>
              <a:off x="3264" y="2544"/>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317" name="AutoShape 66"/>
            <p:cNvSpPr>
              <a:spLocks noChangeArrowheads="1"/>
            </p:cNvSpPr>
            <p:nvPr/>
          </p:nvSpPr>
          <p:spPr bwMode="auto">
            <a:xfrm>
              <a:off x="3264" y="3696"/>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12312" name="Text Box 34"/>
          <p:cNvSpPr txBox="1">
            <a:spLocks noChangeArrowheads="1"/>
          </p:cNvSpPr>
          <p:nvPr/>
        </p:nvSpPr>
        <p:spPr bwMode="auto">
          <a:xfrm>
            <a:off x="2322513" y="2727325"/>
            <a:ext cx="2659062" cy="4000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rgbClr val="FFFF00"/>
                </a:solidFill>
              </a:rPr>
              <a:t>humans are vertebrates</a:t>
            </a:r>
          </a:p>
        </p:txBody>
      </p:sp>
      <p:sp>
        <p:nvSpPr>
          <p:cNvPr id="12313" name="Text Box 39"/>
          <p:cNvSpPr txBox="1">
            <a:spLocks noChangeArrowheads="1"/>
          </p:cNvSpPr>
          <p:nvPr/>
        </p:nvSpPr>
        <p:spPr bwMode="auto">
          <a:xfrm>
            <a:off x="6045200" y="2736850"/>
            <a:ext cx="2916238" cy="36988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i="1">
                <a:solidFill>
                  <a:schemeClr val="accent1"/>
                </a:solidFill>
              </a:rPr>
              <a:t>my doctor manages my EHR</a:t>
            </a:r>
          </a:p>
        </p:txBody>
      </p:sp>
    </p:spTree>
    <p:extLst>
      <p:ext uri="{BB962C8B-B14F-4D97-AF65-F5344CB8AC3E}">
        <p14:creationId xmlns:p14="http://schemas.microsoft.com/office/powerpoint/2010/main" val="8600797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z="2400" smtClean="0"/>
              <a:t>Step 6: outline all possible configurations of such entities for the sentence to be true </a:t>
            </a:r>
            <a:r>
              <a:rPr lang="en-US" altLang="en-US" sz="1400" smtClean="0"/>
              <a:t>(a one semester course on its own)</a:t>
            </a:r>
          </a:p>
        </p:txBody>
      </p:sp>
      <p:sp>
        <p:nvSpPr>
          <p:cNvPr id="3" name="Content Placeholder 2"/>
          <p:cNvSpPr>
            <a:spLocks noGrp="1"/>
          </p:cNvSpPr>
          <p:nvPr>
            <p:ph idx="1"/>
          </p:nvPr>
        </p:nvSpPr>
        <p:spPr>
          <a:xfrm>
            <a:off x="228600" y="1981200"/>
            <a:ext cx="8686800" cy="4648200"/>
          </a:xfrm>
        </p:spPr>
        <p:txBody>
          <a:bodyPr>
            <a:normAutofit/>
          </a:bodyPr>
          <a:lstStyle/>
          <a:p>
            <a:pPr>
              <a:defRPr/>
            </a:pPr>
            <a:r>
              <a:rPr lang="en-US" dirty="0" smtClean="0"/>
              <a:t>Such outlines are collections of relational expressions of the sort just described,</a:t>
            </a:r>
          </a:p>
          <a:p>
            <a:pPr>
              <a:defRPr/>
            </a:pPr>
            <a:r>
              <a:rPr lang="en-US" dirty="0" smtClean="0"/>
              <a:t>Variant configurations for the example:</a:t>
            </a:r>
          </a:p>
          <a:p>
            <a:pPr lvl="1">
              <a:defRPr/>
            </a:pPr>
            <a:r>
              <a:rPr lang="en-US" dirty="0" err="1" smtClean="0"/>
              <a:t>perceptor</a:t>
            </a:r>
            <a:r>
              <a:rPr lang="en-US" dirty="0" smtClean="0"/>
              <a:t> and interpreter are the same or distinct human beings,</a:t>
            </a:r>
          </a:p>
          <a:p>
            <a:pPr lvl="1">
              <a:defRPr/>
            </a:pPr>
            <a:r>
              <a:rPr lang="en-US" dirty="0" smtClean="0"/>
              <a:t>the X-ray machine is unreliable and produced artifacts which the interpreter thought to be signs motivating his diagnosis, while the patient has indeed the disorder specified by the diagnosis (the clinician was lucky)</a:t>
            </a:r>
          </a:p>
          <a:p>
            <a:pPr lvl="1">
              <a:defRPr/>
            </a:pPr>
            <a:r>
              <a:rPr lang="en-US" dirty="0" smtClean="0"/>
              <a:t>…</a:t>
            </a:r>
            <a:endParaRPr lang="en-US" dirty="0"/>
          </a:p>
        </p:txBody>
      </p:sp>
    </p:spTree>
    <p:extLst>
      <p:ext uri="{BB962C8B-B14F-4D97-AF65-F5344CB8AC3E}">
        <p14:creationId xmlns:p14="http://schemas.microsoft.com/office/powerpoint/2010/main" val="2746578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mtClean="0"/>
              <a:t>Methodology (2): for each dataset</a:t>
            </a:r>
          </a:p>
        </p:txBody>
      </p:sp>
      <p:sp>
        <p:nvSpPr>
          <p:cNvPr id="84995" name="Content Placeholder 2"/>
          <p:cNvSpPr>
            <a:spLocks noGrp="1"/>
          </p:cNvSpPr>
          <p:nvPr>
            <p:ph idx="1"/>
          </p:nvPr>
        </p:nvSpPr>
        <p:spPr/>
        <p:txBody>
          <a:bodyPr/>
          <a:lstStyle/>
          <a:p>
            <a:r>
              <a:rPr lang="en-US" altLang="en-US" smtClean="0"/>
              <a:t>Build a formal template which describes:</a:t>
            </a:r>
          </a:p>
          <a:p>
            <a:pPr lvl="1"/>
            <a:r>
              <a:rPr lang="en-US" altLang="en-US" smtClean="0"/>
              <a:t>the results of steps 4-6 of the 1</a:t>
            </a:r>
            <a:r>
              <a:rPr lang="en-US" altLang="en-US" baseline="30000" smtClean="0"/>
              <a:t>st</a:t>
            </a:r>
            <a:r>
              <a:rPr lang="en-US" altLang="en-US" smtClean="0"/>
              <a:t> order analysis,</a:t>
            </a:r>
          </a:p>
          <a:p>
            <a:pPr lvl="1"/>
            <a:r>
              <a:rPr lang="en-US" altLang="en-US" smtClean="0"/>
              <a:t>the relationships between:</a:t>
            </a:r>
          </a:p>
          <a:p>
            <a:pPr lvl="2"/>
            <a:r>
              <a:rPr lang="en-US" altLang="en-US" smtClean="0"/>
              <a:t>the 1</a:t>
            </a:r>
            <a:r>
              <a:rPr lang="en-US" altLang="en-US" baseline="30000" smtClean="0"/>
              <a:t>st</a:t>
            </a:r>
            <a:r>
              <a:rPr lang="en-US" altLang="en-US" smtClean="0"/>
              <a:t> order entities and the corresponding data items in the data set,</a:t>
            </a:r>
          </a:p>
          <a:p>
            <a:pPr lvl="2"/>
            <a:r>
              <a:rPr lang="en-US" altLang="en-US" smtClean="0"/>
              <a:t>data items themselves.</a:t>
            </a:r>
          </a:p>
          <a:p>
            <a:r>
              <a:rPr lang="en-US" altLang="en-US" smtClean="0"/>
              <a:t>Build a prototype able to generate on the basis of the template for each subject (patient) in the dataset an RT-compatible representation of his 1</a:t>
            </a:r>
            <a:r>
              <a:rPr lang="en-US" altLang="en-US" baseline="30000" smtClean="0"/>
              <a:t>st</a:t>
            </a:r>
            <a:r>
              <a:rPr lang="en-US" altLang="en-US" smtClean="0"/>
              <a:t> and 2</a:t>
            </a:r>
            <a:r>
              <a:rPr lang="en-US" altLang="en-US" baseline="30000" smtClean="0"/>
              <a:t>nd</a:t>
            </a:r>
            <a:r>
              <a:rPr lang="en-US" altLang="en-US" smtClean="0"/>
              <a:t> order entities.</a:t>
            </a:r>
          </a:p>
        </p:txBody>
      </p:sp>
    </p:spTree>
    <p:extLst>
      <p:ext uri="{BB962C8B-B14F-4D97-AF65-F5344CB8AC3E}">
        <p14:creationId xmlns:p14="http://schemas.microsoft.com/office/powerpoint/2010/main" val="8674702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The template</a:t>
            </a:r>
          </a:p>
        </p:txBody>
      </p:sp>
      <p:sp>
        <p:nvSpPr>
          <p:cNvPr id="86019" name="Slide Number Placeholder 3"/>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BB0C5E8-B5B4-4E5B-A063-4A18111D9F63}" type="slidenum">
              <a:rPr lang="en-US" altLang="en-US" sz="1400" b="0">
                <a:solidFill>
                  <a:schemeClr val="bg1"/>
                </a:solidFill>
              </a:rPr>
              <a:pPr eaLnBrk="1" hangingPunct="1"/>
              <a:t>82</a:t>
            </a:fld>
            <a:endParaRPr lang="en-US" altLang="en-US" sz="1400" b="0">
              <a:solidFill>
                <a:schemeClr val="bg1"/>
              </a:solidFill>
            </a:endParaRPr>
          </a:p>
        </p:txBody>
      </p:sp>
      <p:pic>
        <p:nvPicPr>
          <p:cNvPr id="86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2154238"/>
            <a:ext cx="905827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844781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Partial Template for 3 variables </a:t>
            </a:r>
            <a:r>
              <a:rPr lang="en-US" altLang="en-US" sz="1800" smtClean="0"/>
              <a:t>(in the ‘German’ dataset)</a:t>
            </a:r>
          </a:p>
        </p:txBody>
      </p:sp>
      <p:graphicFrame>
        <p:nvGraphicFramePr>
          <p:cNvPr id="5" name="Table 4"/>
          <p:cNvGraphicFramePr>
            <a:graphicFrameLocks noGrp="1"/>
          </p:cNvGraphicFramePr>
          <p:nvPr/>
        </p:nvGraphicFramePr>
        <p:xfrm>
          <a:off x="307975" y="2049463"/>
          <a:ext cx="8523288" cy="4600574"/>
        </p:xfrm>
        <a:graphic>
          <a:graphicData uri="http://schemas.openxmlformats.org/drawingml/2006/table">
            <a:tbl>
              <a:tblPr/>
              <a:tblGrid>
                <a:gridCol w="853492"/>
                <a:gridCol w="803050"/>
                <a:gridCol w="519852"/>
                <a:gridCol w="3251034"/>
                <a:gridCol w="1082384"/>
                <a:gridCol w="1334553"/>
                <a:gridCol w="678923"/>
              </a:tblGrid>
              <a:tr h="270622">
                <a:tc>
                  <a:txBody>
                    <a:bodyPr/>
                    <a:lstStyle/>
                    <a:p>
                      <a:pPr marL="101600" marR="0" indent="-101600">
                        <a:lnSpc>
                          <a:spcPts val="1000"/>
                        </a:lnSpc>
                        <a:spcBef>
                          <a:spcPts val="400"/>
                        </a:spcBef>
                        <a:spcAft>
                          <a:spcPts val="700"/>
                        </a:spcAft>
                      </a:pPr>
                      <a:r>
                        <a:rPr lang="en-US" sz="2000" dirty="0">
                          <a:solidFill>
                            <a:schemeClr val="bg1"/>
                          </a:solidFill>
                          <a:latin typeface="Times New Roman"/>
                          <a:ea typeface="Times New Roman"/>
                          <a:cs typeface="Times New Roman"/>
                        </a:rPr>
                        <a:t>RN</a:t>
                      </a:r>
                    </a:p>
                  </a:txBody>
                  <a:tcPr marL="68584" marR="6858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400"/>
                        </a:spcBef>
                        <a:spcAft>
                          <a:spcPts val="700"/>
                        </a:spcAft>
                      </a:pPr>
                      <a:r>
                        <a:rPr lang="en-US" sz="2000" dirty="0" err="1">
                          <a:solidFill>
                            <a:schemeClr val="bg1"/>
                          </a:solidFill>
                          <a:latin typeface="Times New Roman"/>
                          <a:ea typeface="Times New Roman"/>
                          <a:cs typeface="Times New Roman"/>
                        </a:rPr>
                        <a:t>Var</a:t>
                      </a:r>
                      <a:endParaRPr lang="en-US" sz="2000" dirty="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RT</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REF</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Min</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Max</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Val</a:t>
                      </a: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0622">
                <a:tc>
                  <a:txBody>
                    <a:bodyPr/>
                    <a:lstStyle/>
                    <a:p>
                      <a:pPr marL="101600" marR="0" indent="-101600" algn="r">
                        <a:lnSpc>
                          <a:spcPts val="1000"/>
                        </a:lnSpc>
                        <a:spcBef>
                          <a:spcPts val="450"/>
                        </a:spcBef>
                        <a:spcAft>
                          <a:spcPts val="0"/>
                        </a:spcAft>
                      </a:pPr>
                      <a:r>
                        <a:rPr lang="en-US" sz="2000" dirty="0">
                          <a:solidFill>
                            <a:schemeClr val="bg1"/>
                          </a:solidFill>
                          <a:latin typeface="Times New Roman"/>
                          <a:ea typeface="Times New Roman"/>
                          <a:cs typeface="Times New Roman"/>
                        </a:rPr>
                        <a:t>1</a:t>
                      </a:r>
                    </a:p>
                  </a:txBody>
                  <a:tcPr marL="68584" marR="68584"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45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a:solidFill>
                            <a:schemeClr val="bg1"/>
                          </a:solidFill>
                          <a:latin typeface="Times New Roman"/>
                          <a:ea typeface="Times New Roman"/>
                          <a:cs typeface="Times New Roman"/>
                        </a:rPr>
                        <a:t>patient_study_record</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chemeClr val="bg1"/>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LV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patient_identifier</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patient</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gender</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6</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female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7</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8</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no_pain_in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9</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10</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in_the_past_month</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11</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lower_face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time_of_q3_concretization</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RP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10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670"/>
                        </a:spcAft>
                      </a:pPr>
                      <a:r>
                        <a:rPr lang="en-US" sz="2000">
                          <a:solidFill>
                            <a:schemeClr val="bg1"/>
                          </a:solidFill>
                          <a:latin typeface="Times New Roman"/>
                          <a:ea typeface="Times New Roman"/>
                          <a:cs typeface="Times New Roman"/>
                        </a:rPr>
                        <a:t>16</a:t>
                      </a:r>
                    </a:p>
                  </a:txBody>
                  <a:tcPr marL="68584" marR="6858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67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JA</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80374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t>3 variables in the ‘German’ dataset</a:t>
            </a:r>
          </a:p>
        </p:txBody>
      </p:sp>
      <p:graphicFrame>
        <p:nvGraphicFramePr>
          <p:cNvPr id="5" name="Table 4"/>
          <p:cNvGraphicFramePr>
            <a:graphicFrameLocks noGrp="1"/>
          </p:cNvGraphicFramePr>
          <p:nvPr/>
        </p:nvGraphicFramePr>
        <p:xfrm>
          <a:off x="307975" y="2049463"/>
          <a:ext cx="8523288" cy="4600574"/>
        </p:xfrm>
        <a:graphic>
          <a:graphicData uri="http://schemas.openxmlformats.org/drawingml/2006/table">
            <a:tbl>
              <a:tblPr/>
              <a:tblGrid>
                <a:gridCol w="853492"/>
                <a:gridCol w="803050"/>
                <a:gridCol w="519852"/>
                <a:gridCol w="3251034"/>
                <a:gridCol w="1082384"/>
                <a:gridCol w="1334553"/>
                <a:gridCol w="678923"/>
              </a:tblGrid>
              <a:tr h="270622">
                <a:tc>
                  <a:txBody>
                    <a:bodyPr/>
                    <a:lstStyle/>
                    <a:p>
                      <a:pPr marL="101600" marR="0" indent="-101600">
                        <a:lnSpc>
                          <a:spcPts val="1000"/>
                        </a:lnSpc>
                        <a:spcBef>
                          <a:spcPts val="400"/>
                        </a:spcBef>
                        <a:spcAft>
                          <a:spcPts val="700"/>
                        </a:spcAft>
                      </a:pPr>
                      <a:r>
                        <a:rPr lang="en-US" sz="2000" dirty="0">
                          <a:solidFill>
                            <a:schemeClr val="bg1"/>
                          </a:solidFill>
                          <a:latin typeface="Times New Roman"/>
                          <a:ea typeface="Times New Roman"/>
                          <a:cs typeface="Times New Roman"/>
                        </a:rPr>
                        <a:t>RN</a:t>
                      </a:r>
                    </a:p>
                  </a:txBody>
                  <a:tcPr marL="68584" marR="6858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400"/>
                        </a:spcBef>
                        <a:spcAft>
                          <a:spcPts val="700"/>
                        </a:spcAft>
                      </a:pPr>
                      <a:r>
                        <a:rPr lang="en-US" sz="2000">
                          <a:solidFill>
                            <a:schemeClr val="bg1"/>
                          </a:solidFill>
                          <a:latin typeface="Times New Roman"/>
                          <a:ea typeface="Times New Roman"/>
                          <a:cs typeface="Times New Roman"/>
                        </a:rPr>
                        <a:t>Var</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RT</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REF</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Min</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Max</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Val</a:t>
                      </a: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0622">
                <a:tc>
                  <a:txBody>
                    <a:bodyPr/>
                    <a:lstStyle/>
                    <a:p>
                      <a:pPr marL="101600" marR="0" indent="-101600" algn="r">
                        <a:lnSpc>
                          <a:spcPts val="1000"/>
                        </a:lnSpc>
                        <a:spcBef>
                          <a:spcPts val="450"/>
                        </a:spcBef>
                        <a:spcAft>
                          <a:spcPts val="0"/>
                        </a:spcAft>
                      </a:pPr>
                      <a:r>
                        <a:rPr lang="en-US" sz="2000" dirty="0">
                          <a:solidFill>
                            <a:schemeClr val="bg1"/>
                          </a:solidFill>
                          <a:latin typeface="Times New Roman"/>
                          <a:ea typeface="Times New Roman"/>
                          <a:cs typeface="Times New Roman"/>
                        </a:rPr>
                        <a:t>1</a:t>
                      </a:r>
                    </a:p>
                  </a:txBody>
                  <a:tcPr marL="68584" marR="68584"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45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dirty="0" err="1">
                          <a:solidFill>
                            <a:schemeClr val="bg1"/>
                          </a:solidFill>
                          <a:latin typeface="Times New Roman"/>
                          <a:ea typeface="Times New Roman"/>
                          <a:cs typeface="Times New Roman"/>
                        </a:rPr>
                        <a:t>patient_study_record</a:t>
                      </a:r>
                      <a:endParaRPr lang="en-US" sz="2000" dirty="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rgbClr val="FF0000"/>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LV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rgbClr val="FF0000"/>
                          </a:solidFill>
                          <a:latin typeface="Times New Roman"/>
                          <a:ea typeface="Times New Roman"/>
                          <a:cs typeface="Times New Roman"/>
                        </a:rPr>
                        <a:t>patient_identifier</a:t>
                      </a:r>
                      <a:endParaRPr lang="en-US" sz="2000" dirty="0">
                        <a:solidFill>
                          <a:srgbClr val="FF0000"/>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patient</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rgbClr val="FF0000"/>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rgbClr val="FF0000"/>
                          </a:solidFill>
                          <a:latin typeface="Times New Roman"/>
                          <a:ea typeface="Times New Roman"/>
                          <a:cs typeface="Times New Roman"/>
                        </a:rPr>
                        <a:t>gender</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6</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female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7</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8</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rgbClr val="FF0000"/>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no_pain_in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9</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10</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in_the_past_month</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11</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lower_face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time_of_q3_concretization</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RP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10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670"/>
                        </a:spcAft>
                      </a:pPr>
                      <a:r>
                        <a:rPr lang="en-US" sz="2000">
                          <a:solidFill>
                            <a:schemeClr val="bg1"/>
                          </a:solidFill>
                          <a:latin typeface="Times New Roman"/>
                          <a:ea typeface="Times New Roman"/>
                          <a:cs typeface="Times New Roman"/>
                        </a:rPr>
                        <a:t>16</a:t>
                      </a:r>
                    </a:p>
                  </a:txBody>
                  <a:tcPr marL="68584" marR="6858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67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JA</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rgbClr val="FF0000"/>
                          </a:solidFill>
                          <a:latin typeface="Times New Roman"/>
                          <a:ea typeface="Times New Roman"/>
                          <a:cs typeface="Times New Roman"/>
                        </a:rPr>
                        <a:t>an_8_gcps_1</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8188" name="TextBox 5"/>
          <p:cNvSpPr txBox="1">
            <a:spLocks noChangeArrowheads="1"/>
          </p:cNvSpPr>
          <p:nvPr/>
        </p:nvSpPr>
        <p:spPr bwMode="auto">
          <a:xfrm>
            <a:off x="1903413" y="3319463"/>
            <a:ext cx="61849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a:solidFill>
                  <a:srgbClr val="FF0000"/>
                </a:solidFill>
              </a:rPr>
              <a:t>Answer to the question: ‘</a:t>
            </a:r>
            <a:r>
              <a:rPr lang="en-US" altLang="en-US" sz="2000" i="1">
                <a:solidFill>
                  <a:srgbClr val="FF0000"/>
                </a:solidFill>
              </a:rPr>
              <a:t>Have you had pain in the face, jaw, temple, in front of the ear or in the ear in the past month?</a:t>
            </a:r>
            <a:r>
              <a:rPr lang="en-US" altLang="en-US" sz="2000">
                <a:solidFill>
                  <a:srgbClr val="FF0000"/>
                </a:solidFill>
              </a:rPr>
              <a:t>’</a:t>
            </a:r>
          </a:p>
        </p:txBody>
      </p:sp>
      <p:sp>
        <p:nvSpPr>
          <p:cNvPr id="88189" name="TextBox 6"/>
          <p:cNvSpPr txBox="1">
            <a:spLocks noChangeArrowheads="1"/>
          </p:cNvSpPr>
          <p:nvPr/>
        </p:nvSpPr>
        <p:spPr bwMode="auto">
          <a:xfrm>
            <a:off x="2449513" y="5243513"/>
            <a:ext cx="650875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a:solidFill>
                  <a:srgbClr val="FF0000"/>
                </a:solidFill>
              </a:rPr>
              <a:t>Answer to the question: ‘’</a:t>
            </a:r>
            <a:r>
              <a:rPr lang="en-US" altLang="en-US" sz="2000" i="1">
                <a:solidFill>
                  <a:srgbClr val="FF0000"/>
                </a:solidFill>
              </a:rPr>
              <a:t> How would you rate your facial pain on a 0 to 10 scale at the present time, that is right now, where 0 is "no pain" and 10 is "pain as bad as could be"?</a:t>
            </a:r>
            <a:endParaRPr lang="en-US" altLang="en-US" sz="2000">
              <a:solidFill>
                <a:srgbClr val="FF0000"/>
              </a:solidFill>
            </a:endParaRPr>
          </a:p>
        </p:txBody>
      </p:sp>
    </p:spTree>
    <p:extLst>
      <p:ext uri="{BB962C8B-B14F-4D97-AF65-F5344CB8AC3E}">
        <p14:creationId xmlns:p14="http://schemas.microsoft.com/office/powerpoint/2010/main" val="8035986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Record Types in the template</a:t>
            </a:r>
          </a:p>
        </p:txBody>
      </p:sp>
      <p:graphicFrame>
        <p:nvGraphicFramePr>
          <p:cNvPr id="5" name="Table 4"/>
          <p:cNvGraphicFramePr>
            <a:graphicFrameLocks noGrp="1"/>
          </p:cNvGraphicFramePr>
          <p:nvPr/>
        </p:nvGraphicFramePr>
        <p:xfrm>
          <a:off x="307975" y="2049463"/>
          <a:ext cx="8523288" cy="4600574"/>
        </p:xfrm>
        <a:graphic>
          <a:graphicData uri="http://schemas.openxmlformats.org/drawingml/2006/table">
            <a:tbl>
              <a:tblPr/>
              <a:tblGrid>
                <a:gridCol w="853492"/>
                <a:gridCol w="803050"/>
                <a:gridCol w="519852"/>
                <a:gridCol w="3251034"/>
                <a:gridCol w="1082384"/>
                <a:gridCol w="1334553"/>
                <a:gridCol w="678923"/>
              </a:tblGrid>
              <a:tr h="270622">
                <a:tc>
                  <a:txBody>
                    <a:bodyPr/>
                    <a:lstStyle/>
                    <a:p>
                      <a:pPr marL="101600" marR="0" indent="-101600">
                        <a:lnSpc>
                          <a:spcPts val="1000"/>
                        </a:lnSpc>
                        <a:spcBef>
                          <a:spcPts val="400"/>
                        </a:spcBef>
                        <a:spcAft>
                          <a:spcPts val="700"/>
                        </a:spcAft>
                      </a:pPr>
                      <a:r>
                        <a:rPr lang="en-US" sz="2000" dirty="0">
                          <a:solidFill>
                            <a:schemeClr val="bg1"/>
                          </a:solidFill>
                          <a:latin typeface="Times New Roman"/>
                          <a:ea typeface="Times New Roman"/>
                          <a:cs typeface="Times New Roman"/>
                        </a:rPr>
                        <a:t>RN</a:t>
                      </a:r>
                    </a:p>
                  </a:txBody>
                  <a:tcPr marL="68584" marR="6858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400"/>
                        </a:spcBef>
                        <a:spcAft>
                          <a:spcPts val="700"/>
                        </a:spcAft>
                      </a:pPr>
                      <a:r>
                        <a:rPr lang="en-US" sz="2000">
                          <a:solidFill>
                            <a:schemeClr val="bg1"/>
                          </a:solidFill>
                          <a:latin typeface="Times New Roman"/>
                          <a:ea typeface="Times New Roman"/>
                          <a:cs typeface="Times New Roman"/>
                        </a:rPr>
                        <a:t>Var</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dirty="0">
                          <a:solidFill>
                            <a:srgbClr val="FF0000"/>
                          </a:solidFill>
                          <a:latin typeface="Times New Roman"/>
                          <a:ea typeface="Times New Roman"/>
                          <a:cs typeface="Times New Roman"/>
                        </a:rPr>
                        <a:t>RT</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REF</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Min</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Max</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Val</a:t>
                      </a: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0622">
                <a:tc>
                  <a:txBody>
                    <a:bodyPr/>
                    <a:lstStyle/>
                    <a:p>
                      <a:pPr marL="101600" marR="0" indent="-101600" algn="r">
                        <a:lnSpc>
                          <a:spcPts val="1000"/>
                        </a:lnSpc>
                        <a:spcBef>
                          <a:spcPts val="450"/>
                        </a:spcBef>
                        <a:spcAft>
                          <a:spcPts val="0"/>
                        </a:spcAft>
                      </a:pPr>
                      <a:r>
                        <a:rPr lang="en-US" sz="2000" dirty="0">
                          <a:solidFill>
                            <a:schemeClr val="bg1"/>
                          </a:solidFill>
                          <a:latin typeface="Times New Roman"/>
                          <a:ea typeface="Times New Roman"/>
                          <a:cs typeface="Times New Roman"/>
                        </a:rPr>
                        <a:t>1</a:t>
                      </a:r>
                    </a:p>
                  </a:txBody>
                  <a:tcPr marL="68584" marR="68584"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45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a:solidFill>
                            <a:srgbClr val="FF0000"/>
                          </a:solidFill>
                          <a:latin typeface="Times New Roman"/>
                          <a:ea typeface="Times New Roman"/>
                          <a:cs typeface="Times New Roman"/>
                        </a:rPr>
                        <a:t>IM</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a:solidFill>
                            <a:schemeClr val="bg1"/>
                          </a:solidFill>
                          <a:latin typeface="Times New Roman"/>
                          <a:ea typeface="Times New Roman"/>
                          <a:cs typeface="Times New Roman"/>
                        </a:rPr>
                        <a:t>patient_study_record</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chemeClr val="bg1"/>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LV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patient_identifier</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rgbClr val="FF0000"/>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patient</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gender</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6</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female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7</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8</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no_pain_in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9</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10</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in_the_past_month</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11</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lower_face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time_of_q3_concretization</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RP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UP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10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670"/>
                        </a:spcAft>
                      </a:pPr>
                      <a:r>
                        <a:rPr lang="en-US" sz="2000">
                          <a:solidFill>
                            <a:schemeClr val="bg1"/>
                          </a:solidFill>
                          <a:latin typeface="Times New Roman"/>
                          <a:ea typeface="Times New Roman"/>
                          <a:cs typeface="Times New Roman"/>
                        </a:rPr>
                        <a:t>16</a:t>
                      </a:r>
                    </a:p>
                  </a:txBody>
                  <a:tcPr marL="68584" marR="6858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67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rgbClr val="FF0000"/>
                          </a:solidFill>
                          <a:latin typeface="Times New Roman"/>
                          <a:ea typeface="Times New Roman"/>
                          <a:cs typeface="Times New Roman"/>
                        </a:rPr>
                        <a:t>JA</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9212" name="TextBox 5"/>
          <p:cNvSpPr txBox="1">
            <a:spLocks noChangeArrowheads="1"/>
          </p:cNvSpPr>
          <p:nvPr/>
        </p:nvSpPr>
        <p:spPr bwMode="auto">
          <a:xfrm>
            <a:off x="4191000" y="2870200"/>
            <a:ext cx="3479800" cy="304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LV: Literal value</a:t>
            </a:r>
          </a:p>
          <a:p>
            <a:pPr algn="l" eaLnBrk="1" hangingPunct="1"/>
            <a:r>
              <a:rPr lang="en-US" altLang="en-US">
                <a:solidFill>
                  <a:schemeClr val="bg1"/>
                </a:solidFill>
              </a:rPr>
              <a:t>CV: Coded Value</a:t>
            </a:r>
          </a:p>
          <a:p>
            <a:pPr algn="l" eaLnBrk="1" hangingPunct="1"/>
            <a:r>
              <a:rPr lang="en-US" altLang="en-US">
                <a:solidFill>
                  <a:schemeClr val="bg1"/>
                </a:solidFill>
              </a:rPr>
              <a:t>IM: Implicit</a:t>
            </a:r>
          </a:p>
          <a:p>
            <a:pPr algn="l" eaLnBrk="1" hangingPunct="1"/>
            <a:endParaRPr lang="en-US" altLang="en-US">
              <a:solidFill>
                <a:schemeClr val="bg1"/>
              </a:solidFill>
            </a:endParaRPr>
          </a:p>
          <a:p>
            <a:pPr algn="l" eaLnBrk="1" hangingPunct="1"/>
            <a:r>
              <a:rPr lang="en-US" altLang="en-US">
                <a:solidFill>
                  <a:schemeClr val="bg1"/>
                </a:solidFill>
              </a:rPr>
              <a:t>JA: Justified Absence</a:t>
            </a:r>
          </a:p>
          <a:p>
            <a:pPr algn="l" eaLnBrk="1" hangingPunct="1"/>
            <a:r>
              <a:rPr lang="en-US" altLang="en-US">
                <a:solidFill>
                  <a:schemeClr val="bg1"/>
                </a:solidFill>
              </a:rPr>
              <a:t>UA: Unjustified Absence</a:t>
            </a:r>
          </a:p>
          <a:p>
            <a:pPr algn="l" eaLnBrk="1" hangingPunct="1"/>
            <a:r>
              <a:rPr lang="en-US" altLang="en-US">
                <a:solidFill>
                  <a:schemeClr val="bg1"/>
                </a:solidFill>
              </a:rPr>
              <a:t>UP: Unjustified Presence</a:t>
            </a:r>
          </a:p>
          <a:p>
            <a:pPr algn="l" eaLnBrk="1" hangingPunct="1"/>
            <a:r>
              <a:rPr lang="en-US" altLang="en-US">
                <a:solidFill>
                  <a:schemeClr val="bg1"/>
                </a:solidFill>
              </a:rPr>
              <a:t>RP: Redundant Presence</a:t>
            </a:r>
          </a:p>
        </p:txBody>
      </p:sp>
    </p:spTree>
    <p:extLst>
      <p:ext uri="{BB962C8B-B14F-4D97-AF65-F5344CB8AC3E}">
        <p14:creationId xmlns:p14="http://schemas.microsoft.com/office/powerpoint/2010/main" val="8517831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Condition-based xA/xP determination</a:t>
            </a:r>
          </a:p>
        </p:txBody>
      </p:sp>
      <p:graphicFrame>
        <p:nvGraphicFramePr>
          <p:cNvPr id="5" name="Table 4"/>
          <p:cNvGraphicFramePr>
            <a:graphicFrameLocks noGrp="1"/>
          </p:cNvGraphicFramePr>
          <p:nvPr/>
        </p:nvGraphicFramePr>
        <p:xfrm>
          <a:off x="307975" y="2049463"/>
          <a:ext cx="8523288" cy="1624014"/>
        </p:xfrm>
        <a:graphic>
          <a:graphicData uri="http://schemas.openxmlformats.org/drawingml/2006/table">
            <a:tbl>
              <a:tblPr/>
              <a:tblGrid>
                <a:gridCol w="853492"/>
                <a:gridCol w="803050"/>
                <a:gridCol w="519852"/>
                <a:gridCol w="3251034"/>
                <a:gridCol w="1082384"/>
                <a:gridCol w="1334553"/>
                <a:gridCol w="678923"/>
              </a:tblGrid>
              <a:tr h="270669">
                <a:tc>
                  <a:txBody>
                    <a:bodyPr/>
                    <a:lstStyle/>
                    <a:p>
                      <a:pPr marL="101600" marR="0" indent="-101600">
                        <a:lnSpc>
                          <a:spcPts val="1000"/>
                        </a:lnSpc>
                        <a:spcBef>
                          <a:spcPts val="400"/>
                        </a:spcBef>
                        <a:spcAft>
                          <a:spcPts val="700"/>
                        </a:spcAft>
                      </a:pPr>
                      <a:r>
                        <a:rPr lang="en-US" sz="2000" dirty="0">
                          <a:solidFill>
                            <a:schemeClr val="bg1"/>
                          </a:solidFill>
                          <a:latin typeface="Times New Roman"/>
                          <a:ea typeface="Times New Roman"/>
                          <a:cs typeface="Times New Roman"/>
                        </a:rPr>
                        <a:t>RN</a:t>
                      </a:r>
                    </a:p>
                  </a:txBody>
                  <a:tcPr marL="68584" marR="6858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400"/>
                        </a:spcBef>
                        <a:spcAft>
                          <a:spcPts val="700"/>
                        </a:spcAft>
                      </a:pPr>
                      <a:r>
                        <a:rPr lang="en-US" sz="2000">
                          <a:solidFill>
                            <a:schemeClr val="bg1"/>
                          </a:solidFill>
                          <a:latin typeface="Times New Roman"/>
                          <a:ea typeface="Times New Roman"/>
                          <a:cs typeface="Times New Roman"/>
                        </a:rPr>
                        <a:t>Var</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RT</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REF</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Min</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Max</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Val</a:t>
                      </a: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0669">
                <a:tc>
                  <a:txBody>
                    <a:bodyPr/>
                    <a:lstStyle/>
                    <a:p>
                      <a:pPr marL="101600" marR="0" indent="-101600" algn="r">
                        <a:lnSpc>
                          <a:spcPts val="1000"/>
                        </a:lnSpc>
                        <a:spcBef>
                          <a:spcPts val="0"/>
                        </a:spcBef>
                        <a:spcAft>
                          <a:spcPts val="0"/>
                        </a:spcAft>
                      </a:pPr>
                      <a:r>
                        <a:rPr lang="en-US" sz="2000" dirty="0">
                          <a:solidFill>
                            <a:schemeClr val="bg1"/>
                          </a:solidFill>
                          <a:latin typeface="Times New Roman"/>
                          <a:ea typeface="Times New Roman"/>
                          <a:cs typeface="Times New Roman"/>
                        </a:rPr>
                        <a:t>7</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69">
                <a:tc>
                  <a:txBody>
                    <a:bodyPr/>
                    <a:lstStyle/>
                    <a:p>
                      <a:pPr marL="101600" marR="0" indent="-101600" algn="r">
                        <a:lnSpc>
                          <a:spcPts val="1000"/>
                        </a:lnSpc>
                        <a:spcBef>
                          <a:spcPts val="0"/>
                        </a:spcBef>
                        <a:spcAft>
                          <a:spcPts val="0"/>
                        </a:spcAft>
                      </a:pPr>
                      <a:r>
                        <a:rPr lang="en-US" sz="2000" dirty="0">
                          <a:solidFill>
                            <a:schemeClr val="bg1"/>
                          </a:solidFill>
                          <a:latin typeface="Times New Roman"/>
                          <a:ea typeface="Times New Roman"/>
                          <a:cs typeface="Times New Roman"/>
                        </a:rPr>
                        <a:t>13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RP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69">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10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69">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69">
                <a:tc>
                  <a:txBody>
                    <a:bodyPr/>
                    <a:lstStyle/>
                    <a:p>
                      <a:pPr marL="101600" marR="0" indent="-101600" algn="r">
                        <a:lnSpc>
                          <a:spcPts val="1000"/>
                        </a:lnSpc>
                        <a:spcBef>
                          <a:spcPts val="0"/>
                        </a:spcBef>
                        <a:spcAft>
                          <a:spcPts val="670"/>
                        </a:spcAft>
                      </a:pPr>
                      <a:r>
                        <a:rPr lang="en-US" sz="2000">
                          <a:solidFill>
                            <a:schemeClr val="bg1"/>
                          </a:solidFill>
                          <a:latin typeface="Times New Roman"/>
                          <a:ea typeface="Times New Roman"/>
                          <a:cs typeface="Times New Roman"/>
                        </a:rPr>
                        <a:t>16</a:t>
                      </a:r>
                    </a:p>
                  </a:txBody>
                  <a:tcPr marL="68584" marR="6858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67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JA</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0159" name="TextBox 5"/>
          <p:cNvSpPr txBox="1">
            <a:spLocks noChangeArrowheads="1"/>
          </p:cNvSpPr>
          <p:nvPr/>
        </p:nvSpPr>
        <p:spPr bwMode="auto">
          <a:xfrm>
            <a:off x="392113" y="3717925"/>
            <a:ext cx="82169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If </a:t>
            </a:r>
          </a:p>
          <a:p>
            <a:pPr algn="l" eaLnBrk="1" hangingPunct="1"/>
            <a:r>
              <a:rPr lang="en-US" altLang="en-US" sz="2200" b="0">
                <a:solidFill>
                  <a:schemeClr val="bg1"/>
                </a:solidFill>
              </a:rPr>
              <a:t>	the value of </a:t>
            </a:r>
            <a:r>
              <a:rPr lang="en-US" altLang="en-US" sz="2200" i="1">
                <a:solidFill>
                  <a:schemeClr val="bg1"/>
                </a:solidFill>
              </a:rPr>
              <a:t>REF</a:t>
            </a:r>
            <a:r>
              <a:rPr lang="en-US" altLang="en-US" sz="2200" b="0">
                <a:solidFill>
                  <a:schemeClr val="bg1"/>
                </a:solidFill>
              </a:rPr>
              <a:t> is either outside the range of </a:t>
            </a:r>
            <a:r>
              <a:rPr lang="en-US" altLang="en-US" sz="2200" i="1">
                <a:solidFill>
                  <a:schemeClr val="bg1"/>
                </a:solidFill>
              </a:rPr>
              <a:t>Min/Max</a:t>
            </a:r>
            <a:r>
              <a:rPr lang="en-US" altLang="en-US" sz="2200" b="0">
                <a:solidFill>
                  <a:schemeClr val="bg1"/>
                </a:solidFill>
              </a:rPr>
              <a:t> 	or  ‘BLANK’ </a:t>
            </a:r>
          </a:p>
          <a:p>
            <a:pPr algn="l" eaLnBrk="1" hangingPunct="1"/>
            <a:r>
              <a:rPr lang="en-US" altLang="en-US" sz="2200" b="0">
                <a:solidFill>
                  <a:schemeClr val="bg1"/>
                </a:solidFill>
              </a:rPr>
              <a:t>and </a:t>
            </a:r>
          </a:p>
          <a:p>
            <a:pPr algn="l" eaLnBrk="1" hangingPunct="1"/>
            <a:r>
              <a:rPr lang="en-US" altLang="en-US" sz="2200" b="0">
                <a:solidFill>
                  <a:schemeClr val="bg1"/>
                </a:solidFill>
              </a:rPr>
              <a:t>	the value for </a:t>
            </a:r>
            <a:r>
              <a:rPr lang="en-US" altLang="en-US" sz="2200" i="1">
                <a:solidFill>
                  <a:schemeClr val="bg1"/>
                </a:solidFill>
              </a:rPr>
              <a:t>Var</a:t>
            </a:r>
            <a:r>
              <a:rPr lang="en-US" altLang="en-US" sz="2200" b="0">
                <a:solidFill>
                  <a:schemeClr val="bg1"/>
                </a:solidFill>
              </a:rPr>
              <a:t> is as indicated by </a:t>
            </a:r>
            <a:r>
              <a:rPr lang="en-US" altLang="en-US" sz="2200" i="1">
                <a:solidFill>
                  <a:schemeClr val="bg1"/>
                </a:solidFill>
              </a:rPr>
              <a:t>Val</a:t>
            </a:r>
            <a:r>
              <a:rPr lang="en-US" altLang="en-US" sz="2200" b="0">
                <a:solidFill>
                  <a:schemeClr val="bg1"/>
                </a:solidFill>
              </a:rPr>
              <a:t>, including no value 	at all, </a:t>
            </a:r>
          </a:p>
          <a:p>
            <a:pPr algn="l" eaLnBrk="1" hangingPunct="1"/>
            <a:r>
              <a:rPr lang="en-US" altLang="en-US" sz="2200" b="0">
                <a:solidFill>
                  <a:schemeClr val="bg1"/>
                </a:solidFill>
              </a:rPr>
              <a:t>then </a:t>
            </a:r>
          </a:p>
          <a:p>
            <a:pPr algn="l" eaLnBrk="1" hangingPunct="1"/>
            <a:r>
              <a:rPr lang="en-US" altLang="en-US" sz="2200" b="0">
                <a:solidFill>
                  <a:schemeClr val="bg1"/>
                </a:solidFill>
              </a:rPr>
              <a:t>	the presence or absence of the corresponding data item  is of a 	sort indicated by </a:t>
            </a:r>
            <a:r>
              <a:rPr lang="en-US" altLang="en-US" sz="2200" i="1">
                <a:solidFill>
                  <a:schemeClr val="bg1"/>
                </a:solidFill>
              </a:rPr>
              <a:t>RT</a:t>
            </a:r>
            <a:r>
              <a:rPr lang="en-US" altLang="en-US" sz="2200" b="0">
                <a:solidFill>
                  <a:schemeClr val="bg1"/>
                </a:solidFill>
              </a:rPr>
              <a:t>.</a:t>
            </a:r>
          </a:p>
        </p:txBody>
      </p:sp>
    </p:spTree>
    <p:extLst>
      <p:ext uri="{BB962C8B-B14F-4D97-AF65-F5344CB8AC3E}">
        <p14:creationId xmlns:p14="http://schemas.microsoft.com/office/powerpoint/2010/main" val="7985180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Conditional selection of descriptions</a:t>
            </a:r>
          </a:p>
        </p:txBody>
      </p:sp>
      <p:pic>
        <p:nvPicPr>
          <p:cNvPr id="911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1676400"/>
            <a:ext cx="905827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1141" name="Rectangle 4"/>
          <p:cNvSpPr>
            <a:spLocks noChangeArrowheads="1"/>
          </p:cNvSpPr>
          <p:nvPr/>
        </p:nvSpPr>
        <p:spPr bwMode="auto">
          <a:xfrm>
            <a:off x="84138" y="2760662"/>
            <a:ext cx="8836025" cy="6985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3127263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t>RT compatible part of the template</a:t>
            </a:r>
          </a:p>
        </p:txBody>
      </p:sp>
      <p:graphicFrame>
        <p:nvGraphicFramePr>
          <p:cNvPr id="5" name="Table 4"/>
          <p:cNvGraphicFramePr>
            <a:graphicFrameLocks noGrp="1"/>
          </p:cNvGraphicFramePr>
          <p:nvPr/>
        </p:nvGraphicFramePr>
        <p:xfrm>
          <a:off x="138113" y="2095500"/>
          <a:ext cx="8855074" cy="4351343"/>
        </p:xfrm>
        <a:graphic>
          <a:graphicData uri="http://schemas.openxmlformats.org/drawingml/2006/table">
            <a:tbl>
              <a:tblPr/>
              <a:tblGrid>
                <a:gridCol w="644649"/>
                <a:gridCol w="1151160"/>
                <a:gridCol w="1040131"/>
                <a:gridCol w="2030807"/>
                <a:gridCol w="1402645"/>
                <a:gridCol w="1025418"/>
                <a:gridCol w="768621"/>
                <a:gridCol w="791643"/>
              </a:tblGrid>
              <a:tr h="473352">
                <a:tc>
                  <a:txBody>
                    <a:bodyPr/>
                    <a:lstStyle/>
                    <a:p>
                      <a:pPr marL="101600" marR="0" indent="-101600" algn="ctr">
                        <a:lnSpc>
                          <a:spcPts val="1000"/>
                        </a:lnSpc>
                        <a:spcBef>
                          <a:spcPts val="400"/>
                        </a:spcBef>
                        <a:spcAft>
                          <a:spcPts val="700"/>
                        </a:spcAft>
                      </a:pPr>
                      <a:r>
                        <a:rPr lang="en-US" sz="1800" dirty="0">
                          <a:solidFill>
                            <a:schemeClr val="bg1"/>
                          </a:solidFill>
                          <a:latin typeface="Times New Roman"/>
                          <a:ea typeface="Times New Roman"/>
                          <a:cs typeface="Times New Roman"/>
                        </a:rPr>
                        <a:t>RN</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IUI(L)</a:t>
                      </a: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IUI(P)</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P-Type</a:t>
                      </a:r>
                    </a:p>
                  </a:txBody>
                  <a:tcPr marL="45722" marR="457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Rel</a:t>
                      </a:r>
                      <a:endParaRPr lang="en-US" sz="1800" dirty="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Targ</a:t>
                      </a:r>
                      <a:endParaRPr lang="en-US" sz="1800" dirty="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Trel</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Time</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619">
                <a:tc>
                  <a:txBody>
                    <a:bodyPr/>
                    <a:lstStyle/>
                    <a:p>
                      <a:pPr marL="101600" marR="0" indent="-101600" algn="ctr">
                        <a:lnSpc>
                          <a:spcPts val="1000"/>
                        </a:lnSpc>
                        <a:spcBef>
                          <a:spcPts val="450"/>
                        </a:spcBef>
                        <a:spcAft>
                          <a:spcPts val="0"/>
                        </a:spcAft>
                      </a:pPr>
                      <a:r>
                        <a:rPr lang="en-US" sz="1800">
                          <a:solidFill>
                            <a:schemeClr val="bg1"/>
                          </a:solidFill>
                          <a:latin typeface="Times New Roman"/>
                          <a:ea typeface="Times New Roman"/>
                          <a:cs typeface="Times New Roman"/>
                        </a:rPr>
                        <a:t>1</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#psrec-</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cap="small">
                          <a:solidFill>
                            <a:schemeClr val="bg1"/>
                          </a:solidFill>
                          <a:latin typeface="Times New Roman"/>
                          <a:ea typeface="Times New Roman"/>
                          <a:cs typeface="Times New Roman"/>
                        </a:rPr>
                        <a:t>dataset-record</a:t>
                      </a:r>
                      <a:endParaRPr lang="en-US" sz="1800">
                        <a:solidFill>
                          <a:schemeClr val="bg1"/>
                        </a:solidFill>
                        <a:latin typeface="Times New Roman"/>
                        <a:ea typeface="Times New Roman"/>
                        <a:cs typeface="Times New Roman"/>
                      </a:endParaRPr>
                    </a:p>
                  </a:txBody>
                  <a:tcPr marL="45722" marR="45722"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denotator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denotes</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patient</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6</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female-gender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7</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308889">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8</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lacks-pcp</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79682">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9</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#q3L1-</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participant</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10</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month-period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11</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#patlf-</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lower-face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part-of</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#cq3-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time-period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after</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corresp-w</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disinformation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670"/>
                        </a:spcAft>
                      </a:pPr>
                      <a:r>
                        <a:rPr lang="en-US" sz="1800" dirty="0">
                          <a:solidFill>
                            <a:schemeClr val="bg1"/>
                          </a:solidFill>
                          <a:latin typeface="Times New Roman"/>
                          <a:ea typeface="Times New Roman"/>
                          <a:cs typeface="Times New Roman"/>
                        </a:rPr>
                        <a:t>16</a:t>
                      </a:r>
                    </a:p>
                  </a:txBody>
                  <a:tcPr marL="68583" marR="68583"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cap="small">
                          <a:solidFill>
                            <a:schemeClr val="bg1"/>
                          </a:solidFill>
                          <a:latin typeface="Times New Roman"/>
                          <a:ea typeface="Times New Roman"/>
                          <a:cs typeface="Times New Roman"/>
                        </a:rPr>
                        <a:t>j-blank-ice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dirty="0">
                          <a:solidFill>
                            <a:schemeClr val="bg1"/>
                          </a:solidFill>
                          <a:latin typeface="Times New Roman"/>
                          <a:ea typeface="Times New Roman"/>
                          <a:cs typeface="Times New Roman"/>
                        </a:rPr>
                        <a:t>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417481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RT compatible part of the template</a:t>
            </a:r>
          </a:p>
        </p:txBody>
      </p:sp>
      <p:graphicFrame>
        <p:nvGraphicFramePr>
          <p:cNvPr id="5" name="Table 4"/>
          <p:cNvGraphicFramePr>
            <a:graphicFrameLocks noGrp="1"/>
          </p:cNvGraphicFramePr>
          <p:nvPr/>
        </p:nvGraphicFramePr>
        <p:xfrm>
          <a:off x="138113" y="2095500"/>
          <a:ext cx="8855074" cy="4351343"/>
        </p:xfrm>
        <a:graphic>
          <a:graphicData uri="http://schemas.openxmlformats.org/drawingml/2006/table">
            <a:tbl>
              <a:tblPr/>
              <a:tblGrid>
                <a:gridCol w="644649"/>
                <a:gridCol w="1151160"/>
                <a:gridCol w="1040131"/>
                <a:gridCol w="2030807"/>
                <a:gridCol w="1402645"/>
                <a:gridCol w="1025418"/>
                <a:gridCol w="768621"/>
                <a:gridCol w="791643"/>
              </a:tblGrid>
              <a:tr h="473352">
                <a:tc>
                  <a:txBody>
                    <a:bodyPr/>
                    <a:lstStyle/>
                    <a:p>
                      <a:pPr marL="101600" marR="0" indent="-101600" algn="ctr">
                        <a:lnSpc>
                          <a:spcPts val="1000"/>
                        </a:lnSpc>
                        <a:spcBef>
                          <a:spcPts val="400"/>
                        </a:spcBef>
                        <a:spcAft>
                          <a:spcPts val="700"/>
                        </a:spcAft>
                      </a:pPr>
                      <a:r>
                        <a:rPr lang="en-US" sz="1800" dirty="0">
                          <a:solidFill>
                            <a:schemeClr val="bg1"/>
                          </a:solidFill>
                          <a:latin typeface="Times New Roman"/>
                          <a:ea typeface="Times New Roman"/>
                          <a:cs typeface="Times New Roman"/>
                        </a:rPr>
                        <a:t>RN</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rgbClr val="FF0000"/>
                          </a:solidFill>
                          <a:latin typeface="Times New Roman"/>
                          <a:ea typeface="Times New Roman"/>
                          <a:cs typeface="Times New Roman"/>
                        </a:rPr>
                        <a:t>IUI(L)</a:t>
                      </a: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rgbClr val="FF0000"/>
                          </a:solidFill>
                          <a:latin typeface="Times New Roman"/>
                          <a:ea typeface="Times New Roman"/>
                          <a:cs typeface="Times New Roman"/>
                        </a:rPr>
                        <a:t>IUI(P)</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P-Type</a:t>
                      </a:r>
                    </a:p>
                  </a:txBody>
                  <a:tcPr marL="45722" marR="457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Rel</a:t>
                      </a:r>
                      <a:endParaRPr lang="en-US" sz="1800" dirty="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Targ</a:t>
                      </a:r>
                      <a:endParaRPr lang="en-US" sz="1800" dirty="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Trel</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Time</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619">
                <a:tc>
                  <a:txBody>
                    <a:bodyPr/>
                    <a:lstStyle/>
                    <a:p>
                      <a:pPr marL="101600" marR="0" indent="-101600" algn="ctr">
                        <a:lnSpc>
                          <a:spcPts val="1000"/>
                        </a:lnSpc>
                        <a:spcBef>
                          <a:spcPts val="450"/>
                        </a:spcBef>
                        <a:spcAft>
                          <a:spcPts val="0"/>
                        </a:spcAft>
                      </a:pPr>
                      <a:r>
                        <a:rPr lang="en-US" sz="1800">
                          <a:solidFill>
                            <a:schemeClr val="bg1"/>
                          </a:solidFill>
                          <a:latin typeface="Times New Roman"/>
                          <a:ea typeface="Times New Roman"/>
                          <a:cs typeface="Times New Roman"/>
                        </a:rPr>
                        <a:t>1</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#psrec-</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cap="small">
                          <a:solidFill>
                            <a:schemeClr val="bg1"/>
                          </a:solidFill>
                          <a:latin typeface="Times New Roman"/>
                          <a:ea typeface="Times New Roman"/>
                          <a:cs typeface="Times New Roman"/>
                        </a:rPr>
                        <a:t>dataset-record</a:t>
                      </a:r>
                      <a:endParaRPr lang="en-US" sz="1800">
                        <a:solidFill>
                          <a:schemeClr val="bg1"/>
                        </a:solidFill>
                        <a:latin typeface="Times New Roman"/>
                        <a:ea typeface="Times New Roman"/>
                        <a:cs typeface="Times New Roman"/>
                      </a:endParaRPr>
                    </a:p>
                  </a:txBody>
                  <a:tcPr marL="45722" marR="45722"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denotator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denotes</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patient</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6</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female-gender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7</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308889">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8</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lacks-pcp</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79682">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9</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#q3L1-</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participant</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10</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month-period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11</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#patlf-</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lower-face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part-of</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#cq3-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time-period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after</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corresp-w</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disinformation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670"/>
                        </a:spcAft>
                      </a:pPr>
                      <a:r>
                        <a:rPr lang="en-US" sz="1800" dirty="0">
                          <a:solidFill>
                            <a:schemeClr val="bg1"/>
                          </a:solidFill>
                          <a:latin typeface="Times New Roman"/>
                          <a:ea typeface="Times New Roman"/>
                          <a:cs typeface="Times New Roman"/>
                        </a:rPr>
                        <a:t>16</a:t>
                      </a:r>
                    </a:p>
                  </a:txBody>
                  <a:tcPr marL="68583" marR="68583"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cap="small">
                          <a:solidFill>
                            <a:schemeClr val="bg1"/>
                          </a:solidFill>
                          <a:latin typeface="Times New Roman"/>
                          <a:ea typeface="Times New Roman"/>
                          <a:cs typeface="Times New Roman"/>
                        </a:rPr>
                        <a:t>j-blank-ice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dirty="0">
                          <a:solidFill>
                            <a:schemeClr val="bg1"/>
                          </a:solidFill>
                          <a:latin typeface="Times New Roman"/>
                          <a:ea typeface="Times New Roman"/>
                          <a:cs typeface="Times New Roman"/>
                        </a:rPr>
                        <a:t>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3325" name="Rectangle 5"/>
          <p:cNvSpPr>
            <a:spLocks noChangeArrowheads="1"/>
          </p:cNvSpPr>
          <p:nvPr/>
        </p:nvSpPr>
        <p:spPr bwMode="auto">
          <a:xfrm>
            <a:off x="727075" y="3144838"/>
            <a:ext cx="2062163" cy="2794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3326" name="TextBox 6"/>
          <p:cNvSpPr txBox="1">
            <a:spLocks noChangeArrowheads="1"/>
          </p:cNvSpPr>
          <p:nvPr/>
        </p:nvSpPr>
        <p:spPr bwMode="auto">
          <a:xfrm>
            <a:off x="1720850" y="3629025"/>
            <a:ext cx="71564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0000"/>
                </a:solidFill>
              </a:rPr>
              <a:t>denotes (when instantiated) the gender of the patient</a:t>
            </a:r>
          </a:p>
        </p:txBody>
      </p:sp>
      <p:sp>
        <p:nvSpPr>
          <p:cNvPr id="93327" name="TextBox 7"/>
          <p:cNvSpPr txBox="1">
            <a:spLocks noChangeArrowheads="1"/>
          </p:cNvSpPr>
          <p:nvPr/>
        </p:nvSpPr>
        <p:spPr bwMode="auto">
          <a:xfrm>
            <a:off x="1720850" y="4321175"/>
            <a:ext cx="715645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0000"/>
                </a:solidFill>
              </a:rPr>
              <a:t>denotes (when instantiated) the data item concretized in the dataset in relation to the gender of the patient</a:t>
            </a:r>
          </a:p>
        </p:txBody>
      </p:sp>
      <p:sp>
        <p:nvSpPr>
          <p:cNvPr id="93328" name="Right Arrow 8"/>
          <p:cNvSpPr>
            <a:spLocks noChangeArrowheads="1"/>
          </p:cNvSpPr>
          <p:nvPr/>
        </p:nvSpPr>
        <p:spPr bwMode="auto">
          <a:xfrm rot="-5400000">
            <a:off x="2138363" y="3471862"/>
            <a:ext cx="323850" cy="238125"/>
          </a:xfrm>
          <a:prstGeom prst="rightArrow">
            <a:avLst>
              <a:gd name="adj1" fmla="val 50000"/>
              <a:gd name="adj2" fmla="val 49999"/>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3329" name="Right Arrow 9"/>
          <p:cNvSpPr>
            <a:spLocks noChangeArrowheads="1"/>
          </p:cNvSpPr>
          <p:nvPr/>
        </p:nvSpPr>
        <p:spPr bwMode="auto">
          <a:xfrm rot="-5400000">
            <a:off x="466725" y="4000500"/>
            <a:ext cx="1371600" cy="247650"/>
          </a:xfrm>
          <a:prstGeom prst="rightArrow">
            <a:avLst>
              <a:gd name="adj1" fmla="val 50000"/>
              <a:gd name="adj2" fmla="val 50154"/>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3330" name="Right Arrow 10"/>
          <p:cNvSpPr>
            <a:spLocks noChangeArrowheads="1"/>
          </p:cNvSpPr>
          <p:nvPr/>
        </p:nvSpPr>
        <p:spPr bwMode="auto">
          <a:xfrm>
            <a:off x="1123950" y="4657725"/>
            <a:ext cx="714375" cy="198438"/>
          </a:xfrm>
          <a:prstGeom prst="rightArrow">
            <a:avLst>
              <a:gd name="adj1" fmla="val 50000"/>
              <a:gd name="adj2" fmla="val 5011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82859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4"/>
          <p:cNvGrpSpPr>
            <a:grpSpLocks/>
          </p:cNvGrpSpPr>
          <p:nvPr/>
        </p:nvGrpSpPr>
        <p:grpSpPr bwMode="auto">
          <a:xfrm>
            <a:off x="4968875" y="2314575"/>
            <a:ext cx="3551238" cy="4229100"/>
            <a:chOff x="3130" y="1458"/>
            <a:chExt cx="2237" cy="2664"/>
          </a:xfrm>
        </p:grpSpPr>
        <p:pic>
          <p:nvPicPr>
            <p:cNvPr id="13321" name="Picture 8" desc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 y="1458"/>
              <a:ext cx="2237" cy="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2"/>
            <p:cNvSpPr>
              <a:spLocks noChangeArrowheads="1"/>
            </p:cNvSpPr>
            <p:nvPr/>
          </p:nvSpPr>
          <p:spPr bwMode="auto">
            <a:xfrm rot="1268390">
              <a:off x="4014" y="1994"/>
              <a:ext cx="826" cy="600"/>
            </a:xfrm>
            <a:prstGeom prst="rect">
              <a:avLst/>
            </a:prstGeom>
            <a:solidFill>
              <a:srgbClr val="00004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13315" name="AutoShape 2"/>
          <p:cNvSpPr>
            <a:spLocks noGrp="1" noChangeArrowheads="1"/>
          </p:cNvSpPr>
          <p:nvPr>
            <p:ph type="title"/>
          </p:nvPr>
        </p:nvSpPr>
        <p:spPr/>
        <p:txBody>
          <a:bodyPr/>
          <a:lstStyle/>
          <a:p>
            <a:pPr eaLnBrk="1" hangingPunct="1"/>
            <a:r>
              <a:rPr lang="en-US" altLang="en-US" smtClean="0"/>
              <a:t>Ultimate goal of Referent Tracking</a:t>
            </a:r>
          </a:p>
        </p:txBody>
      </p:sp>
      <p:pic>
        <p:nvPicPr>
          <p:cNvPr id="13316" name="Picture 6"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2400300"/>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8221" name="Picture 13"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2389188"/>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546100" y="3622675"/>
            <a:ext cx="6516688" cy="3013075"/>
            <a:chOff x="344" y="2282"/>
            <a:chExt cx="4105" cy="1898"/>
          </a:xfrm>
        </p:grpSpPr>
        <p:sp>
          <p:nvSpPr>
            <p:cNvPr id="13319" name="Rectangle 16"/>
            <p:cNvSpPr>
              <a:spLocks noChangeArrowheads="1"/>
            </p:cNvSpPr>
            <p:nvPr/>
          </p:nvSpPr>
          <p:spPr bwMode="auto">
            <a:xfrm>
              <a:off x="344" y="3892"/>
              <a:ext cx="2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A digital copy of the world</a:t>
              </a:r>
            </a:p>
          </p:txBody>
        </p:sp>
        <p:sp>
          <p:nvSpPr>
            <p:cNvPr id="13320" name="Line 17"/>
            <p:cNvSpPr>
              <a:spLocks noChangeShapeType="1"/>
            </p:cNvSpPr>
            <p:nvPr/>
          </p:nvSpPr>
          <p:spPr bwMode="auto">
            <a:xfrm flipV="1">
              <a:off x="1366" y="2282"/>
              <a:ext cx="3083" cy="362"/>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858169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11111E-6 -2.49827E-6 L 0.52239 -0.09021 " pathEditMode="relative" rAng="0" ptsTypes="AA">
                                      <p:cBhvr>
                                        <p:cTn id="6" dur="1000" fill="hold"/>
                                        <p:tgtEl>
                                          <p:spTgt spid="1118221"/>
                                        </p:tgtEl>
                                        <p:attrNameLst>
                                          <p:attrName>ppt_x</p:attrName>
                                          <p:attrName>ppt_y</p:attrName>
                                        </p:attrNameLst>
                                      </p:cBhvr>
                                      <p:rCtr x="26111" y="-4511"/>
                                    </p:animMotion>
                                  </p:childTnLst>
                                </p:cTn>
                              </p:par>
                              <p:par>
                                <p:cTn id="7" presetID="6" presetClass="emph" presetSubtype="0" fill="hold" nodeType="withEffect">
                                  <p:stCondLst>
                                    <p:cond delay="0"/>
                                  </p:stCondLst>
                                  <p:childTnLst>
                                    <p:animScale>
                                      <p:cBhvr>
                                        <p:cTn id="8" dur="1000" fill="hold"/>
                                        <p:tgtEl>
                                          <p:spTgt spid="1118221"/>
                                        </p:tgtEl>
                                      </p:cBhvr>
                                      <p:by x="25000" y="25000"/>
                                    </p:animScale>
                                  </p:child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RT compatible part of the template</a:t>
            </a:r>
          </a:p>
        </p:txBody>
      </p:sp>
      <p:graphicFrame>
        <p:nvGraphicFramePr>
          <p:cNvPr id="5" name="Table 4"/>
          <p:cNvGraphicFramePr>
            <a:graphicFrameLocks noGrp="1"/>
          </p:cNvGraphicFramePr>
          <p:nvPr/>
        </p:nvGraphicFramePr>
        <p:xfrm>
          <a:off x="138113" y="2095500"/>
          <a:ext cx="8855074" cy="4351343"/>
        </p:xfrm>
        <a:graphic>
          <a:graphicData uri="http://schemas.openxmlformats.org/drawingml/2006/table">
            <a:tbl>
              <a:tblPr/>
              <a:tblGrid>
                <a:gridCol w="644649"/>
                <a:gridCol w="1151160"/>
                <a:gridCol w="1040131"/>
                <a:gridCol w="2030807"/>
                <a:gridCol w="1402645"/>
                <a:gridCol w="1025418"/>
                <a:gridCol w="768621"/>
                <a:gridCol w="791643"/>
              </a:tblGrid>
              <a:tr h="473352">
                <a:tc>
                  <a:txBody>
                    <a:bodyPr/>
                    <a:lstStyle/>
                    <a:p>
                      <a:pPr marL="101600" marR="0" indent="-101600" algn="ctr">
                        <a:lnSpc>
                          <a:spcPts val="1000"/>
                        </a:lnSpc>
                        <a:spcBef>
                          <a:spcPts val="400"/>
                        </a:spcBef>
                        <a:spcAft>
                          <a:spcPts val="700"/>
                        </a:spcAft>
                      </a:pPr>
                      <a:r>
                        <a:rPr lang="en-US" sz="1800" dirty="0">
                          <a:solidFill>
                            <a:schemeClr val="bg1"/>
                          </a:solidFill>
                          <a:latin typeface="Times New Roman"/>
                          <a:ea typeface="Times New Roman"/>
                          <a:cs typeface="Times New Roman"/>
                        </a:rPr>
                        <a:t>RN</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IUI(L)</a:t>
                      </a: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IUI(P)</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P-Type</a:t>
                      </a:r>
                    </a:p>
                  </a:txBody>
                  <a:tcPr marL="45722" marR="457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Rel</a:t>
                      </a:r>
                      <a:endParaRPr lang="en-US" sz="1800" dirty="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Targ</a:t>
                      </a:r>
                      <a:endParaRPr lang="en-US" sz="1800" dirty="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Trel</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Time</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619">
                <a:tc>
                  <a:txBody>
                    <a:bodyPr/>
                    <a:lstStyle/>
                    <a:p>
                      <a:pPr marL="101600" marR="0" indent="-101600" algn="ctr">
                        <a:lnSpc>
                          <a:spcPts val="1000"/>
                        </a:lnSpc>
                        <a:spcBef>
                          <a:spcPts val="450"/>
                        </a:spcBef>
                        <a:spcAft>
                          <a:spcPts val="0"/>
                        </a:spcAft>
                      </a:pPr>
                      <a:r>
                        <a:rPr lang="en-US" sz="1800">
                          <a:solidFill>
                            <a:schemeClr val="bg1"/>
                          </a:solidFill>
                          <a:latin typeface="Times New Roman"/>
                          <a:ea typeface="Times New Roman"/>
                          <a:cs typeface="Times New Roman"/>
                        </a:rPr>
                        <a:t>1</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#psrec-</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cap="small">
                          <a:solidFill>
                            <a:schemeClr val="bg1"/>
                          </a:solidFill>
                          <a:latin typeface="Times New Roman"/>
                          <a:ea typeface="Times New Roman"/>
                          <a:cs typeface="Times New Roman"/>
                        </a:rPr>
                        <a:t>dataset-record</a:t>
                      </a:r>
                      <a:endParaRPr lang="en-US" sz="1800">
                        <a:solidFill>
                          <a:schemeClr val="bg1"/>
                        </a:solidFill>
                        <a:latin typeface="Times New Roman"/>
                        <a:ea typeface="Times New Roman"/>
                        <a:cs typeface="Times New Roman"/>
                      </a:endParaRPr>
                    </a:p>
                  </a:txBody>
                  <a:tcPr marL="45722" marR="45722"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denotator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denotes</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patient</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6</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female-gender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7</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308889">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8</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lacks-pcp</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79682">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9</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#q3L1-</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participant</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10</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month-period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11</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#patlf-</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lower-face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part-of</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#cq3-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time-period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after</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corresp-w</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disinformation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670"/>
                        </a:spcAft>
                      </a:pPr>
                      <a:r>
                        <a:rPr lang="en-US" sz="1800" dirty="0">
                          <a:solidFill>
                            <a:schemeClr val="bg1"/>
                          </a:solidFill>
                          <a:latin typeface="Times New Roman"/>
                          <a:ea typeface="Times New Roman"/>
                          <a:cs typeface="Times New Roman"/>
                        </a:rPr>
                        <a:t>16</a:t>
                      </a:r>
                    </a:p>
                  </a:txBody>
                  <a:tcPr marL="68583" marR="68583"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cap="small">
                          <a:solidFill>
                            <a:schemeClr val="bg1"/>
                          </a:solidFill>
                          <a:latin typeface="Times New Roman"/>
                          <a:ea typeface="Times New Roman"/>
                          <a:cs typeface="Times New Roman"/>
                        </a:rPr>
                        <a:t>j-blank-ice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dirty="0">
                          <a:solidFill>
                            <a:schemeClr val="bg1"/>
                          </a:solidFill>
                          <a:latin typeface="Times New Roman"/>
                          <a:ea typeface="Times New Roman"/>
                          <a:cs typeface="Times New Roman"/>
                        </a:rPr>
                        <a:t>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4349" name="Rectangle 5"/>
          <p:cNvSpPr>
            <a:spLocks noChangeArrowheads="1"/>
          </p:cNvSpPr>
          <p:nvPr/>
        </p:nvSpPr>
        <p:spPr bwMode="auto">
          <a:xfrm>
            <a:off x="1912938" y="3171825"/>
            <a:ext cx="6503987" cy="700088"/>
          </a:xfrm>
          <a:prstGeom prst="rect">
            <a:avLst/>
          </a:prstGeom>
          <a:noFill/>
          <a:ln w="28575" algn="ctr">
            <a:solidFill>
              <a:srgbClr val="00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4350" name="Rectangle 6"/>
          <p:cNvSpPr>
            <a:spLocks noChangeArrowheads="1"/>
          </p:cNvSpPr>
          <p:nvPr/>
        </p:nvSpPr>
        <p:spPr bwMode="auto">
          <a:xfrm>
            <a:off x="1916113" y="3913188"/>
            <a:ext cx="6503987" cy="21113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4041664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Work in progress: IAO (?) related types</a:t>
            </a:r>
          </a:p>
        </p:txBody>
      </p:sp>
      <p:sp>
        <p:nvSpPr>
          <p:cNvPr id="95235" name="Content Placeholder 2"/>
          <p:cNvSpPr>
            <a:spLocks noGrp="1"/>
          </p:cNvSpPr>
          <p:nvPr>
            <p:ph idx="1"/>
          </p:nvPr>
        </p:nvSpPr>
        <p:spPr/>
        <p:txBody>
          <a:bodyPr/>
          <a:lstStyle/>
          <a:p>
            <a:r>
              <a:rPr lang="en-US" altLang="en-US" smtClean="0"/>
              <a:t>UNDERSPECIFIED-ICE</a:t>
            </a:r>
          </a:p>
          <a:p>
            <a:pPr lvl="1"/>
            <a:r>
              <a:rPr lang="en-US" altLang="en-US" smtClean="0"/>
              <a:t>ICE which describes a portion of reality at determinable rather than determinate level</a:t>
            </a:r>
          </a:p>
          <a:p>
            <a:r>
              <a:rPr lang="en-US" altLang="en-US" smtClean="0"/>
              <a:t>DISINFORMATION</a:t>
            </a:r>
          </a:p>
          <a:p>
            <a:pPr lvl="1"/>
            <a:r>
              <a:rPr lang="en-US" altLang="en-US" smtClean="0"/>
              <a:t>GDC which provides erroneous information</a:t>
            </a:r>
          </a:p>
          <a:p>
            <a:r>
              <a:rPr lang="en-US" altLang="en-US" smtClean="0"/>
              <a:t>J-BLANK-ICE</a:t>
            </a:r>
          </a:p>
          <a:p>
            <a:pPr lvl="1"/>
            <a:r>
              <a:rPr lang="en-US" altLang="en-US" smtClean="0"/>
              <a:t>GDC which conveys there should not be an ICE concretized.</a:t>
            </a:r>
          </a:p>
        </p:txBody>
      </p:sp>
    </p:spTree>
    <p:extLst>
      <p:ext uri="{BB962C8B-B14F-4D97-AF65-F5344CB8AC3E}">
        <p14:creationId xmlns:p14="http://schemas.microsoft.com/office/powerpoint/2010/main" val="26245918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Acknowledgement</a:t>
            </a:r>
          </a:p>
        </p:txBody>
      </p:sp>
      <p:sp>
        <p:nvSpPr>
          <p:cNvPr id="96259" name="Content Placeholder 2"/>
          <p:cNvSpPr>
            <a:spLocks noGrp="1"/>
          </p:cNvSpPr>
          <p:nvPr>
            <p:ph idx="1"/>
          </p:nvPr>
        </p:nvSpPr>
        <p:spPr/>
        <p:txBody>
          <a:bodyPr/>
          <a:lstStyle/>
          <a:p>
            <a:pPr algn="ctr">
              <a:buFontTx/>
              <a:buNone/>
            </a:pPr>
            <a:r>
              <a:rPr lang="en-US" altLang="en-US" smtClean="0"/>
              <a:t>The work described is funded in part by </a:t>
            </a:r>
          </a:p>
          <a:p>
            <a:pPr algn="ctr">
              <a:buFontTx/>
              <a:buNone/>
            </a:pPr>
            <a:r>
              <a:rPr lang="en-US" altLang="en-US" smtClean="0"/>
              <a:t>grant 1R01DE021917-01A1 </a:t>
            </a:r>
          </a:p>
          <a:p>
            <a:pPr algn="ctr">
              <a:buFontTx/>
              <a:buNone/>
            </a:pPr>
            <a:r>
              <a:rPr lang="en-US" altLang="en-US" smtClean="0"/>
              <a:t>from the National Institute of Dental and Craniofacial Research (NIDCR). The content of this presentation is solely the responsibility of the author and does not necessarily represent the official views of the NIDCR or the National Institutes of Health.</a:t>
            </a:r>
          </a:p>
        </p:txBody>
      </p:sp>
    </p:spTree>
    <p:extLst>
      <p:ext uri="{BB962C8B-B14F-4D97-AF65-F5344CB8AC3E}">
        <p14:creationId xmlns:p14="http://schemas.microsoft.com/office/powerpoint/2010/main" val="11318873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28600" y="1276350"/>
            <a:ext cx="8686800" cy="647700"/>
          </a:xfrm>
        </p:spPr>
        <p:txBody>
          <a:bodyPr/>
          <a:lstStyle/>
          <a:p>
            <a:r>
              <a:rPr lang="en-US" altLang="en-US" smtClean="0"/>
              <a:t>Questions?</a:t>
            </a:r>
          </a:p>
        </p:txBody>
      </p:sp>
    </p:spTree>
    <p:extLst>
      <p:ext uri="{BB962C8B-B14F-4D97-AF65-F5344CB8AC3E}">
        <p14:creationId xmlns:p14="http://schemas.microsoft.com/office/powerpoint/2010/main" val="3336973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5826</TotalTime>
  <Words>5231</Words>
  <Application>Microsoft Office PowerPoint</Application>
  <PresentationFormat>On-screen Show (4:3)</PresentationFormat>
  <Paragraphs>1615</Paragraphs>
  <Slides>93</Slides>
  <Notes>44</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8" baseType="lpstr">
      <vt:lpstr>Arial Unicode MS</vt:lpstr>
      <vt:lpstr>Batang</vt:lpstr>
      <vt:lpstr>ＭＳ 明朝</vt:lpstr>
      <vt:lpstr>ＭＳ Ｐゴシック</vt:lpstr>
      <vt:lpstr>Arial</vt:lpstr>
      <vt:lpstr>Arial Black</vt:lpstr>
      <vt:lpstr>Calibri</vt:lpstr>
      <vt:lpstr>Georgia</vt:lpstr>
      <vt:lpstr>Times</vt:lpstr>
      <vt:lpstr>Times New Roman</vt:lpstr>
      <vt:lpstr>Trebuchet MS</vt:lpstr>
      <vt:lpstr>Verdana</vt:lpstr>
      <vt:lpstr>Wingdings</vt:lpstr>
      <vt:lpstr>Office Theme</vt:lpstr>
      <vt:lpstr>Microsoft Photo Editor 3.0-foto</vt:lpstr>
      <vt:lpstr>Referent Tracking: Use of Ontologies in Tracking Systems  Guest Lecture for Ontological Engineering September 22, 2014 - 322 Clemens, UB North Campus, Buffalo, NY   </vt:lpstr>
      <vt:lpstr>Referent Tracking: Use of Ontologies in Tracking Systems </vt:lpstr>
      <vt:lpstr>The focus on (big) data …</vt:lpstr>
      <vt:lpstr>… makes one forget what data – ideally – are about </vt:lpstr>
      <vt:lpstr>A non-trivial relation</vt:lpstr>
      <vt:lpstr>For instance: source and impact of changes</vt:lpstr>
      <vt:lpstr>What makes it non-trivial?</vt:lpstr>
      <vt:lpstr>Two sorts of referents: ‘generic’ and ‘specific’</vt:lpstr>
      <vt:lpstr>Ultimate goal of Referent Tracking</vt:lpstr>
      <vt:lpstr>In fact … the ultimate crystal ball</vt:lpstr>
      <vt:lpstr>Two major representational components</vt:lpstr>
      <vt:lpstr>Representations mimicking reality</vt:lpstr>
      <vt:lpstr>Major problem: the ‘binding’ wall</vt:lpstr>
      <vt:lpstr>Requirements for this digital copy</vt:lpstr>
      <vt:lpstr>What is out there … (… we want/need to deal with)?</vt:lpstr>
      <vt:lpstr>A faithful representation of reality through BFO</vt:lpstr>
      <vt:lpstr>BFO is adequate for R1 … R3</vt:lpstr>
      <vt:lpstr>Representing specific entities</vt:lpstr>
      <vt:lpstr>Method: IUI assignment</vt:lpstr>
      <vt:lpstr>Referent Tracking System Components</vt:lpstr>
      <vt:lpstr>Key mechanism: IUI assignment</vt:lpstr>
      <vt:lpstr>Criteria for IUI assignment (1)</vt:lpstr>
      <vt:lpstr>Criteria for IUI assignment (2)</vt:lpstr>
      <vt:lpstr>Assertion of assignments</vt:lpstr>
      <vt:lpstr>Referent Tracking assertions</vt:lpstr>
      <vt:lpstr>The shift envisioned</vt:lpstr>
      <vt:lpstr>The shift envisioned</vt:lpstr>
      <vt:lpstr>The shift envisioned</vt:lpstr>
      <vt:lpstr>The shift envisioned</vt:lpstr>
      <vt:lpstr>The shift envisioned</vt:lpstr>
      <vt:lpstr>Representation of relation with time intervals</vt:lpstr>
      <vt:lpstr>Elementary Referent Tracking tuple types</vt:lpstr>
      <vt:lpstr>Dealing with mistakes</vt:lpstr>
      <vt:lpstr>Ontology and Referent Tracking: division of labor</vt:lpstr>
      <vt:lpstr>Questions?</vt:lpstr>
      <vt:lpstr>Referent Tracking: Use of Ontologies in Tracking Systems </vt:lpstr>
      <vt:lpstr>Tracking events</vt:lpstr>
      <vt:lpstr>The ISTARE Team (2010)</vt:lpstr>
      <vt:lpstr>DARPA’s Mind’s Eye Program (1)</vt:lpstr>
      <vt:lpstr>DARPA’s Mind’s Eye Program (2)</vt:lpstr>
      <vt:lpstr>Actions of interest</vt:lpstr>
      <vt:lpstr>Required ontology coverage for computer vision: reality of …</vt:lpstr>
      <vt:lpstr>ISTARE project overview</vt:lpstr>
      <vt:lpstr>ISTARE Ontology (2010 – 2011)</vt:lpstr>
      <vt:lpstr>Region Connection Calculus (RCC8)</vt:lpstr>
      <vt:lpstr>RCC8 reasoning</vt:lpstr>
      <vt:lpstr>RCC8: conceptual neighborhood</vt:lpstr>
      <vt:lpstr>Basic ‘Motion Classes’</vt:lpstr>
      <vt:lpstr>Compound motion classes</vt:lpstr>
      <vt:lpstr>Reasoning with motion classes</vt:lpstr>
      <vt:lpstr>Reasoning with motion classes</vt:lpstr>
      <vt:lpstr>Reasoning with motion classes</vt:lpstr>
      <vt:lpstr>RCC8/MC14 and Ontological Realism </vt:lpstr>
      <vt:lpstr>Representation of activities</vt:lpstr>
      <vt:lpstr>RCC8/MC14 and action verbs</vt:lpstr>
      <vt:lpstr>RCC8/MC14 and action verbs</vt:lpstr>
      <vt:lpstr>RCC8/MC14 and action verbs</vt:lpstr>
      <vt:lpstr>Action verbs and Ontological Realism</vt:lpstr>
      <vt:lpstr>Action verbs and Ontological Realism</vt:lpstr>
      <vt:lpstr>RCC8/MC14 &amp; video as 2D+T representation of 3D+T</vt:lpstr>
      <vt:lpstr>RCC8/MC14 &amp; video as 2D+T representation of 3D+T</vt:lpstr>
      <vt:lpstr>RCC8/MC14 &amp; video as 2D+T representation of 3D+T</vt:lpstr>
      <vt:lpstr>Human physiology (L1)</vt:lpstr>
      <vt:lpstr>Human physiology (L1)</vt:lpstr>
      <vt:lpstr>Elements of ontology-based reasoning</vt:lpstr>
      <vt:lpstr>IF: input(rel3(p(0), instanceOf,    canonicalHumanWalking))</vt:lpstr>
      <vt:lpstr>Short-cuts: aggregate detection</vt:lpstr>
      <vt:lpstr>UB Vision Lab’s VOICE system (2013)</vt:lpstr>
      <vt:lpstr>Questions?</vt:lpstr>
      <vt:lpstr>Referent Tracking: Use of Ontologies in Tracking Systems </vt:lpstr>
      <vt:lpstr>A colleague shares his research data set</vt:lpstr>
      <vt:lpstr>A closer look</vt:lpstr>
      <vt:lpstr>Step 1: ‘meaning’ of values in data collections</vt:lpstr>
      <vt:lpstr>Step 2 (1): list the entities denoted</vt:lpstr>
      <vt:lpstr>Step 2 (2): provide directly referential descriptions</vt:lpstr>
      <vt:lpstr>Step 3: identify further entities that ontologically must exist for each entity under scrutiny to exist.</vt:lpstr>
      <vt:lpstr>Step 3: some remarks</vt:lpstr>
      <vt:lpstr>Step 4: classify all entities in terms of realism-based ontologies  </vt:lpstr>
      <vt:lpstr>Step 5: specify relationships between these entities</vt:lpstr>
      <vt:lpstr>Step 6: outline all possible configurations of such entities for the sentence to be true (a one semester course on its own)</vt:lpstr>
      <vt:lpstr>Methodology (2): for each dataset</vt:lpstr>
      <vt:lpstr>The template</vt:lpstr>
      <vt:lpstr>Partial Template for 3 variables (in the ‘German’ dataset)</vt:lpstr>
      <vt:lpstr>3 variables in the ‘German’ dataset</vt:lpstr>
      <vt:lpstr>Record Types in the template</vt:lpstr>
      <vt:lpstr>Condition-based xA/xP determination</vt:lpstr>
      <vt:lpstr>Conditional selection of descriptions</vt:lpstr>
      <vt:lpstr>RT compatible part of the template</vt:lpstr>
      <vt:lpstr>RT compatible part of the template</vt:lpstr>
      <vt:lpstr>RT compatible part of the template</vt:lpstr>
      <vt:lpstr>Work in progress: IAO (?) related types</vt:lpstr>
      <vt:lpstr>Acknowledgement</vt:lpstr>
      <vt:lpstr>Questions?</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339</cp:revision>
  <dcterms:created xsi:type="dcterms:W3CDTF">2011-06-07T20:07:59Z</dcterms:created>
  <dcterms:modified xsi:type="dcterms:W3CDTF">2014-09-19T17:37:31Z</dcterms:modified>
</cp:coreProperties>
</file>