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9"/>
  </p:notesMasterIdLst>
  <p:handoutMasterIdLst>
    <p:handoutMasterId r:id="rId50"/>
  </p:handoutMasterIdLst>
  <p:sldIdLst>
    <p:sldId id="1053" r:id="rId2"/>
    <p:sldId id="1055" r:id="rId3"/>
    <p:sldId id="1054" r:id="rId4"/>
    <p:sldId id="1056" r:id="rId5"/>
    <p:sldId id="1057" r:id="rId6"/>
    <p:sldId id="1058" r:id="rId7"/>
    <p:sldId id="1059" r:id="rId8"/>
    <p:sldId id="1060" r:id="rId9"/>
    <p:sldId id="1061" r:id="rId10"/>
    <p:sldId id="1062" r:id="rId11"/>
    <p:sldId id="1063" r:id="rId12"/>
    <p:sldId id="1074" r:id="rId13"/>
    <p:sldId id="1064" r:id="rId14"/>
    <p:sldId id="1065" r:id="rId15"/>
    <p:sldId id="1066" r:id="rId16"/>
    <p:sldId id="1067" r:id="rId17"/>
    <p:sldId id="1068" r:id="rId18"/>
    <p:sldId id="1069" r:id="rId19"/>
    <p:sldId id="1101" r:id="rId20"/>
    <p:sldId id="1102" r:id="rId21"/>
    <p:sldId id="1099" r:id="rId22"/>
    <p:sldId id="1100" r:id="rId23"/>
    <p:sldId id="1073" r:id="rId24"/>
    <p:sldId id="1075" r:id="rId25"/>
    <p:sldId id="1070" r:id="rId26"/>
    <p:sldId id="1071" r:id="rId27"/>
    <p:sldId id="1103" r:id="rId28"/>
    <p:sldId id="1104" r:id="rId29"/>
    <p:sldId id="1076" r:id="rId30"/>
    <p:sldId id="1077" r:id="rId31"/>
    <p:sldId id="1078" r:id="rId32"/>
    <p:sldId id="1079" r:id="rId33"/>
    <p:sldId id="1080" r:id="rId34"/>
    <p:sldId id="1081" r:id="rId35"/>
    <p:sldId id="1082" r:id="rId36"/>
    <p:sldId id="1083" r:id="rId37"/>
    <p:sldId id="1084" r:id="rId38"/>
    <p:sldId id="1085" r:id="rId39"/>
    <p:sldId id="1091" r:id="rId40"/>
    <p:sldId id="1092" r:id="rId41"/>
    <p:sldId id="1093" r:id="rId42"/>
    <p:sldId id="1094" r:id="rId43"/>
    <p:sldId id="1095" r:id="rId44"/>
    <p:sldId id="1096" r:id="rId45"/>
    <p:sldId id="1097" r:id="rId46"/>
    <p:sldId id="1098" r:id="rId47"/>
    <p:sldId id="1105" r:id="rId4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CCFF"/>
    <a:srgbClr val="FF0000"/>
    <a:srgbClr val="00CC99"/>
    <a:srgbClr val="00FF00"/>
    <a:srgbClr val="990033"/>
    <a:srgbClr val="96B3C6"/>
    <a:srgbClr val="00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832" autoAdjust="0"/>
    <p:restoredTop sz="94643" autoAdjust="0"/>
  </p:normalViewPr>
  <p:slideViewPr>
    <p:cSldViewPr snapToGrid="0">
      <p:cViewPr varScale="1">
        <p:scale>
          <a:sx n="85" d="100"/>
          <a:sy n="85"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641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641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641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7167D2D-96E7-4A46-B411-9D917E92F318}" type="slidenum">
              <a:rPr lang="en-US" altLang="en-US"/>
              <a:pPr>
                <a:defRPr/>
              </a:pPr>
              <a:t>‹#›</a:t>
            </a:fld>
            <a:endParaRPr lang="en-US" altLang="en-US"/>
          </a:p>
        </p:txBody>
      </p:sp>
    </p:spTree>
    <p:extLst>
      <p:ext uri="{BB962C8B-B14F-4D97-AF65-F5344CB8AC3E}">
        <p14:creationId xmlns:p14="http://schemas.microsoft.com/office/powerpoint/2010/main" val="106165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0C80F7A-8D75-435F-B5CC-584734845B4B}" type="slidenum">
              <a:rPr lang="en-US" altLang="en-US"/>
              <a:pPr>
                <a:defRPr/>
              </a:pPr>
              <a:t>‹#›</a:t>
            </a:fld>
            <a:endParaRPr lang="en-US" altLang="en-US"/>
          </a:p>
        </p:txBody>
      </p:sp>
    </p:spTree>
    <p:extLst>
      <p:ext uri="{BB962C8B-B14F-4D97-AF65-F5344CB8AC3E}">
        <p14:creationId xmlns:p14="http://schemas.microsoft.com/office/powerpoint/2010/main" val="2735170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09BE62-23F9-4EFC-8E32-FF24C30C1548}" type="slidenum">
              <a:rPr lang="en-US" altLang="en-US" smtClean="0"/>
              <a:pPr>
                <a:spcBef>
                  <a:spcPct val="0"/>
                </a:spcBef>
              </a:pPr>
              <a:t>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42473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8E60C-3F55-4785-B815-02450980E958}" type="slidenum">
              <a:rPr lang="en-US" altLang="en-US" smtClean="0"/>
              <a:pPr>
                <a:spcBef>
                  <a:spcPct val="0"/>
                </a:spcBef>
              </a:pPr>
              <a:t>12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8506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E63461-30AD-4E9F-A70F-82DF6186A7B0}" type="slidenum">
              <a:rPr lang="en-US" altLang="en-US" smtClean="0"/>
              <a:pPr>
                <a:spcBef>
                  <a:spcPct val="0"/>
                </a:spcBef>
              </a:pPr>
              <a:t>13</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56064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7AA563-5363-4CC0-8F31-4E5ADD888562}" type="slidenum">
              <a:rPr lang="en-US" altLang="en-US" smtClean="0"/>
              <a:pPr>
                <a:spcBef>
                  <a:spcPct val="0"/>
                </a:spcBef>
              </a:pPr>
              <a:t>14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6017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ACB7-E80B-4EDC-9A68-4D351B9D772C}" type="slidenum">
              <a:rPr lang="en-US" altLang="en-US" smtClean="0"/>
              <a:pPr>
                <a:spcBef>
                  <a:spcPct val="0"/>
                </a:spcBef>
              </a:pPr>
              <a:t>15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1008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86941D-CA82-468E-A2F3-130652FF2F08}" type="slidenum">
              <a:rPr lang="en-US" altLang="en-US" smtClean="0"/>
              <a:pPr>
                <a:spcBef>
                  <a:spcPct val="0"/>
                </a:spcBef>
              </a:pPr>
              <a:t>16</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6096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9BDFF9-6AB9-424D-B595-395774A82F37}" type="slidenum">
              <a:rPr lang="en-US" altLang="en-US" smtClean="0"/>
              <a:pPr>
                <a:spcBef>
                  <a:spcPct val="0"/>
                </a:spcBef>
              </a:pPr>
              <a:t>17</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7105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43C82E-C46D-45FD-9EEE-F6C7175BFF4F}" type="slidenum">
              <a:rPr lang="en-US" altLang="en-US" smtClean="0"/>
              <a:pPr>
                <a:spcBef>
                  <a:spcPct val="0"/>
                </a:spcBef>
              </a:pPr>
              <a:t>18</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7142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AA2C9-9A7F-4903-ACB7-DAA30A6F904E}" type="slidenum">
              <a:rPr lang="en-US" altLang="en-US"/>
              <a:pPr/>
              <a:t>19</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573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A84E2-616A-4122-BC52-DE327BD15891}" type="slidenum">
              <a:rPr lang="en-US" altLang="en-US"/>
              <a:pPr/>
              <a:t>20</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611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8A051-0AF3-4EF0-B16B-3B1337C4DAE6}" type="slidenum">
              <a:rPr lang="en-US" altLang="en-US"/>
              <a:pPr/>
              <a:t>21</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97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69022A-978C-4EF9-A2CA-6DA73A07FC2F}" type="slidenum">
              <a:rPr lang="en-US" altLang="en-US" smtClean="0"/>
              <a:pPr>
                <a:spcBef>
                  <a:spcPct val="0"/>
                </a:spcBef>
              </a:pPr>
              <a:t>2</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5368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C5326-7C2D-4E40-98A8-39F4466854B5}" type="slidenum">
              <a:rPr lang="en-US" altLang="en-US"/>
              <a:pPr/>
              <a:t>22</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638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73F5A2-1389-4C34-8F50-5D7ED8DED0FC}" type="slidenum">
              <a:rPr lang="en-US" altLang="en-US" smtClean="0"/>
              <a:pPr>
                <a:spcBef>
                  <a:spcPct val="0"/>
                </a:spcBef>
              </a:pPr>
              <a:t>24</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406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4A006C-A837-4178-B807-827380A3B1DB}" type="slidenum">
              <a:rPr lang="en-US" altLang="en-US" smtClean="0"/>
              <a:pPr>
                <a:spcBef>
                  <a:spcPct val="0"/>
                </a:spcBef>
              </a:pPr>
              <a:t>25</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5583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A38FBA-0167-4ECF-B8A8-32D867BACCDF}" type="slidenum">
              <a:rPr lang="en-US" altLang="en-US" smtClean="0"/>
              <a:pPr>
                <a:spcBef>
                  <a:spcPct val="0"/>
                </a:spcBef>
              </a:pPr>
              <a:t>26</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5798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25207-857B-4071-B34F-1EEA9BCBA2F6}" type="slidenum">
              <a:rPr lang="en-US" altLang="en-US"/>
              <a:pPr/>
              <a:t>27</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12339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0E28D-42B6-4A6F-BCEA-9534BAB796D4}" type="slidenum">
              <a:rPr lang="en-US" altLang="en-US"/>
              <a:pPr/>
              <a:t>28</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11152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C09984-5018-4418-B313-42B4B87FEA24}" type="slidenum">
              <a:rPr lang="en-US" altLang="en-US" smtClean="0"/>
              <a:pPr>
                <a:spcBef>
                  <a:spcPct val="0"/>
                </a:spcBef>
              </a:pPr>
              <a:t>3</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3657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2C2885-A685-41DA-A57C-BD4197AEDB9B}" type="slidenum">
              <a:rPr lang="en-US" altLang="en-US" smtClean="0"/>
              <a:pPr>
                <a:spcBef>
                  <a:spcPct val="0"/>
                </a:spcBef>
              </a:pPr>
              <a:t>5</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485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7DD104-5FC2-4755-8384-B50793B00932}" type="slidenum">
              <a:rPr lang="en-US" altLang="en-US" smtClean="0"/>
              <a:pPr>
                <a:spcBef>
                  <a:spcPct val="0"/>
                </a:spcBef>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961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A6B1DA-8B4E-4459-A6C7-0E7587997BA3}" type="slidenum">
              <a:rPr lang="en-US" altLang="en-US" smtClean="0"/>
              <a:pPr>
                <a:spcBef>
                  <a:spcPct val="0"/>
                </a:spcBef>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7224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8A990A-2622-47C7-9AA2-B455E603B36A}" type="slidenum">
              <a:rPr lang="en-US" altLang="en-US" smtClean="0"/>
              <a:pPr>
                <a:spcBef>
                  <a:spcPct val="0"/>
                </a:spcBef>
              </a:pPr>
              <a:t>8</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527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3B482A-3C2E-4FCD-B043-23DC16B36E85}" type="slidenum">
              <a:rPr lang="en-US" altLang="en-US" smtClean="0"/>
              <a:pPr>
                <a:spcBef>
                  <a:spcPct val="0"/>
                </a:spcBef>
              </a:pPr>
              <a:t>10</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97265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6B53B4-B92C-4B7F-B6CC-6B6667962089}" type="slidenum">
              <a:rPr lang="en-US" altLang="en-US" smtClean="0"/>
              <a:pPr>
                <a:spcBef>
                  <a:spcPct val="0"/>
                </a:spcBef>
              </a:pPr>
              <a:t>11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498251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z="3200" smtClean="0">
              <a:solidFill>
                <a:srgbClr val="000066"/>
              </a:solidFill>
            </a:endParaRPr>
          </a:p>
        </p:txBody>
      </p:sp>
      <p:sp>
        <p:nvSpPr>
          <p:cNvPr id="5"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6"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7" name="Object 5"/>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455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9" name="Group 7"/>
          <p:cNvGrpSpPr>
            <a:grpSpLocks/>
          </p:cNvGrpSpPr>
          <p:nvPr/>
        </p:nvGrpSpPr>
        <p:grpSpPr bwMode="auto">
          <a:xfrm>
            <a:off x="152400" y="152400"/>
            <a:ext cx="1752600" cy="838200"/>
            <a:chOff x="720" y="1440"/>
            <a:chExt cx="1104" cy="576"/>
          </a:xfrm>
        </p:grpSpPr>
        <p:sp>
          <p:nvSpPr>
            <p:cNvPr id="10" name="AutoShape 8"/>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1" name="AutoShape 9"/>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0"/>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1"/>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2"/>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AutoShape 13"/>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6" name="Rectangle 14"/>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7" name="Line 15"/>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8" name="Rectangle 18"/>
          <p:cNvSpPr>
            <a:spLocks noChangeArrowheads="1"/>
          </p:cNvSpPr>
          <p:nvPr userDrawn="1"/>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19" name="Object 19"/>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455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1"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22" name="Text Box 20"/>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23" name="Group 21"/>
          <p:cNvGrpSpPr>
            <a:grpSpLocks/>
          </p:cNvGrpSpPr>
          <p:nvPr userDrawn="1"/>
        </p:nvGrpSpPr>
        <p:grpSpPr bwMode="auto">
          <a:xfrm>
            <a:off x="152400" y="152400"/>
            <a:ext cx="1752600" cy="838200"/>
            <a:chOff x="720" y="1440"/>
            <a:chExt cx="1104" cy="576"/>
          </a:xfrm>
        </p:grpSpPr>
        <p:sp>
          <p:nvSpPr>
            <p:cNvPr id="24" name="AutoShape 22"/>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5" name="AutoShape 23"/>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6" name="AutoShape 24"/>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7" name="AutoShape 25"/>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8" name="AutoShape 26"/>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9" name="AutoShape 27"/>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30" name="Rectangle 28"/>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31" name="Line 29"/>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7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27376" name="AutoShape 16"/>
          <p:cNvSpPr>
            <a:spLocks noGrp="1" noChangeArrowheads="1"/>
          </p:cNvSpPr>
          <p:nvPr>
            <p:ph type="ctrTitle"/>
          </p:nvPr>
        </p:nvSpPr>
        <p:spPr>
          <a:xfrm>
            <a:off x="723900" y="2516188"/>
            <a:ext cx="7696200" cy="700087"/>
          </a:xfrm>
          <a:solidFill>
            <a:schemeClr val="bg1"/>
          </a:solidFill>
        </p:spPr>
        <p:txBody>
          <a:bodyPr/>
          <a:lstStyle>
            <a:lvl1pPr>
              <a:defRPr sz="3600">
                <a:latin typeface="Arial Unicode MS" pitchFamily="34" charset="-128"/>
              </a:defRPr>
            </a:lvl1pPr>
          </a:lstStyle>
          <a:p>
            <a:r>
              <a:rPr lang="en-GB"/>
              <a:t>Click to edit Master title style</a:t>
            </a:r>
          </a:p>
        </p:txBody>
      </p:sp>
    </p:spTree>
    <p:extLst>
      <p:ext uri="{BB962C8B-B14F-4D97-AF65-F5344CB8AC3E}">
        <p14:creationId xmlns:p14="http://schemas.microsoft.com/office/powerpoint/2010/main" val="280495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968179-54E5-40B0-8760-14070969C0DE}" type="slidenum">
              <a:rPr lang="en-US" altLang="en-US"/>
              <a:pPr>
                <a:defRPr/>
              </a:pPr>
              <a:t>‹#›</a:t>
            </a:fld>
            <a:endParaRPr lang="en-US" altLang="en-US"/>
          </a:p>
        </p:txBody>
      </p:sp>
    </p:spTree>
    <p:extLst>
      <p:ext uri="{BB962C8B-B14F-4D97-AF65-F5344CB8AC3E}">
        <p14:creationId xmlns:p14="http://schemas.microsoft.com/office/powerpoint/2010/main" val="233541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12825"/>
            <a:ext cx="22098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12825"/>
            <a:ext cx="64770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00371B8-2C3E-49C3-B1FB-EACCF2E3A743}" type="slidenum">
              <a:rPr lang="en-US" altLang="en-US"/>
              <a:pPr>
                <a:defRPr/>
              </a:pPr>
              <a:t>‹#›</a:t>
            </a:fld>
            <a:endParaRPr lang="en-US" altLang="en-US"/>
          </a:p>
        </p:txBody>
      </p:sp>
    </p:spTree>
    <p:extLst>
      <p:ext uri="{BB962C8B-B14F-4D97-AF65-F5344CB8AC3E}">
        <p14:creationId xmlns:p14="http://schemas.microsoft.com/office/powerpoint/2010/main" val="97545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534F2B4A-DC8C-4452-B926-8428FB6AE944}" type="slidenum">
              <a:rPr lang="en-US" altLang="en-US"/>
              <a:pPr>
                <a:defRPr/>
              </a:pPr>
              <a:t>‹#›</a:t>
            </a:fld>
            <a:endParaRPr lang="en-US" altLang="en-US"/>
          </a:p>
        </p:txBody>
      </p:sp>
    </p:spTree>
    <p:extLst>
      <p:ext uri="{BB962C8B-B14F-4D97-AF65-F5344CB8AC3E}">
        <p14:creationId xmlns:p14="http://schemas.microsoft.com/office/powerpoint/2010/main" val="114366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GB" altLang="en-US" smtClean="0"/>
          </a:p>
        </p:txBody>
      </p:sp>
      <p:sp>
        <p:nvSpPr>
          <p:cNvPr id="4" name="Rectangle 3"/>
          <p:cNvSpPr>
            <a:spLocks noChangeArrowheads="1"/>
          </p:cNvSpPr>
          <p:nvPr userDrawn="1"/>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5" name="Object 6"/>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658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7" name="Text Box 7"/>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8" name="Group 8"/>
          <p:cNvGrpSpPr>
            <a:grpSpLocks/>
          </p:cNvGrpSpPr>
          <p:nvPr userDrawn="1"/>
        </p:nvGrpSpPr>
        <p:grpSpPr bwMode="auto">
          <a:xfrm>
            <a:off x="152400" y="152400"/>
            <a:ext cx="1752600" cy="838200"/>
            <a:chOff x="720" y="1440"/>
            <a:chExt cx="1104" cy="576"/>
          </a:xfrm>
        </p:grpSpPr>
        <p:sp>
          <p:nvSpPr>
            <p:cNvPr id="9"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1"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6" name="Line 16"/>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7"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1638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18" name="Rectangle 5"/>
          <p:cNvSpPr>
            <a:spLocks noGrp="1" noChangeArrowheads="1"/>
          </p:cNvSpPr>
          <p:nvPr>
            <p:ph type="sldNum" sz="quarter" idx="10"/>
          </p:nvPr>
        </p:nvSpPr>
        <p:spPr>
          <a:xfrm>
            <a:off x="6553200" y="6248400"/>
            <a:ext cx="1905000" cy="457200"/>
          </a:xfrm>
        </p:spPr>
        <p:txBody>
          <a:bodyPr/>
          <a:lstStyle>
            <a:lvl1pPr>
              <a:defRPr/>
            </a:lvl1pPr>
          </a:lstStyle>
          <a:p>
            <a:pPr>
              <a:defRPr/>
            </a:pPr>
            <a:fld id="{C6B30F2E-7827-46E6-A11C-6DC34E932F29}" type="slidenum">
              <a:rPr lang="en-US" altLang="en-US"/>
              <a:pPr>
                <a:defRPr/>
              </a:pPr>
              <a:t>‹#›</a:t>
            </a:fld>
            <a:endParaRPr lang="en-US" altLang="en-US"/>
          </a:p>
        </p:txBody>
      </p:sp>
    </p:spTree>
    <p:extLst>
      <p:ext uri="{BB962C8B-B14F-4D97-AF65-F5344CB8AC3E}">
        <p14:creationId xmlns:p14="http://schemas.microsoft.com/office/powerpoint/2010/main" val="404413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7"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557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7"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6557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30"/>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1"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22" name="Text Box 21"/>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23" name="Group 51"/>
          <p:cNvGrpSpPr>
            <a:grpSpLocks/>
          </p:cNvGrpSpPr>
          <p:nvPr userDrawn="1"/>
        </p:nvGrpSpPr>
        <p:grpSpPr bwMode="auto">
          <a:xfrm>
            <a:off x="152400" y="152400"/>
            <a:ext cx="1752600" cy="838200"/>
            <a:chOff x="720" y="1440"/>
            <a:chExt cx="1104" cy="576"/>
          </a:xfrm>
        </p:grpSpPr>
        <p:sp>
          <p:nvSpPr>
            <p:cNvPr id="24"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5"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6"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7"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8"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29"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30" name="Rectangle 29"/>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31" name="Line 30"/>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 name="Rectangle 5"/>
          <p:cNvSpPr>
            <a:spLocks noGrp="1" noChangeArrowheads="1"/>
          </p:cNvSpPr>
          <p:nvPr>
            <p:ph type="sldNum" sz="quarter" idx="10"/>
          </p:nvPr>
        </p:nvSpPr>
        <p:spPr>
          <a:xfrm>
            <a:off x="33338" y="6510338"/>
            <a:ext cx="614362" cy="304800"/>
          </a:xfrm>
        </p:spPr>
        <p:txBody>
          <a:bodyPr/>
          <a:lstStyle>
            <a:lvl1pPr algn="l">
              <a:defRPr/>
            </a:lvl1pPr>
          </a:lstStyle>
          <a:p>
            <a:pPr>
              <a:defRPr/>
            </a:pPr>
            <a:fld id="{7F5341BC-691F-4FE5-9ED6-F3C64C0FF83E}" type="slidenum">
              <a:rPr lang="en-US" altLang="en-US"/>
              <a:pPr>
                <a:defRPr/>
              </a:pPr>
              <a:t>‹#›</a:t>
            </a:fld>
            <a:endParaRPr lang="en-US" altLang="en-US"/>
          </a:p>
        </p:txBody>
      </p:sp>
    </p:spTree>
    <p:extLst>
      <p:ext uri="{BB962C8B-B14F-4D97-AF65-F5344CB8AC3E}">
        <p14:creationId xmlns:p14="http://schemas.microsoft.com/office/powerpoint/2010/main" val="690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85D55A6-6DCC-4077-A5A3-EB402A9D81E2}" type="slidenum">
              <a:rPr lang="en-US" altLang="en-US"/>
              <a:pPr>
                <a:defRPr/>
              </a:pPr>
              <a:t>‹#›</a:t>
            </a:fld>
            <a:endParaRPr lang="en-US" altLang="en-US"/>
          </a:p>
        </p:txBody>
      </p:sp>
    </p:spTree>
    <p:extLst>
      <p:ext uri="{BB962C8B-B14F-4D97-AF65-F5344CB8AC3E}">
        <p14:creationId xmlns:p14="http://schemas.microsoft.com/office/powerpoint/2010/main" val="375695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4243FA4-F217-45F9-9BC0-155D7BB3BD44}" type="slidenum">
              <a:rPr lang="en-US" altLang="en-US"/>
              <a:pPr>
                <a:defRPr/>
              </a:pPr>
              <a:t>‹#›</a:t>
            </a:fld>
            <a:endParaRPr lang="en-US" altLang="en-US"/>
          </a:p>
        </p:txBody>
      </p:sp>
    </p:spTree>
    <p:extLst>
      <p:ext uri="{BB962C8B-B14F-4D97-AF65-F5344CB8AC3E}">
        <p14:creationId xmlns:p14="http://schemas.microsoft.com/office/powerpoint/2010/main" val="39515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7D70CD3-03CD-44B3-9D06-347E1E752013}" type="slidenum">
              <a:rPr lang="en-US" altLang="en-US"/>
              <a:pPr>
                <a:defRPr/>
              </a:pPr>
              <a:t>‹#›</a:t>
            </a:fld>
            <a:endParaRPr lang="en-US" altLang="en-US"/>
          </a:p>
        </p:txBody>
      </p:sp>
    </p:spTree>
    <p:extLst>
      <p:ext uri="{BB962C8B-B14F-4D97-AF65-F5344CB8AC3E}">
        <p14:creationId xmlns:p14="http://schemas.microsoft.com/office/powerpoint/2010/main" val="76364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3434AEE-5C60-4034-A78D-CA1DEECB404F}" type="slidenum">
              <a:rPr lang="en-US" altLang="en-US"/>
              <a:pPr>
                <a:defRPr/>
              </a:pPr>
              <a:t>‹#›</a:t>
            </a:fld>
            <a:endParaRPr lang="en-US" altLang="en-US"/>
          </a:p>
        </p:txBody>
      </p:sp>
    </p:spTree>
    <p:extLst>
      <p:ext uri="{BB962C8B-B14F-4D97-AF65-F5344CB8AC3E}">
        <p14:creationId xmlns:p14="http://schemas.microsoft.com/office/powerpoint/2010/main" val="129735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F520F04-E472-40A9-A22C-111D64ACE4C8}" type="slidenum">
              <a:rPr lang="en-US" altLang="en-US"/>
              <a:pPr>
                <a:defRPr/>
              </a:pPr>
              <a:t>‹#›</a:t>
            </a:fld>
            <a:endParaRPr lang="en-US" altLang="en-US"/>
          </a:p>
        </p:txBody>
      </p:sp>
    </p:spTree>
    <p:extLst>
      <p:ext uri="{BB962C8B-B14F-4D97-AF65-F5344CB8AC3E}">
        <p14:creationId xmlns:p14="http://schemas.microsoft.com/office/powerpoint/2010/main" val="397355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5854B12-1A91-4145-B080-6124D08DDD9B}" type="slidenum">
              <a:rPr lang="en-US" altLang="en-US"/>
              <a:pPr>
                <a:defRPr/>
              </a:pPr>
              <a:t>‹#›</a:t>
            </a:fld>
            <a:endParaRPr lang="en-US" altLang="en-US"/>
          </a:p>
        </p:txBody>
      </p:sp>
    </p:spTree>
    <p:extLst>
      <p:ext uri="{BB962C8B-B14F-4D97-AF65-F5344CB8AC3E}">
        <p14:creationId xmlns:p14="http://schemas.microsoft.com/office/powerpoint/2010/main" val="1675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0CF9C31-F7AB-44C7-A32B-8F9A55276047}" type="slidenum">
              <a:rPr lang="en-US" altLang="en-US"/>
              <a:pPr>
                <a:defRPr/>
              </a:pPr>
              <a:t>‹#›</a:t>
            </a:fld>
            <a:endParaRPr lang="en-US" altLang="en-US"/>
          </a:p>
        </p:txBody>
      </p:sp>
    </p:spTree>
    <p:extLst>
      <p:ext uri="{BB962C8B-B14F-4D97-AF65-F5344CB8AC3E}">
        <p14:creationId xmlns:p14="http://schemas.microsoft.com/office/powerpoint/2010/main" val="339126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1026"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7" name="Rectangle 19"/>
          <p:cNvSpPr>
            <a:spLocks noChangeArrowheads="1"/>
          </p:cNvSpPr>
          <p:nvPr userDrawn="1"/>
        </p:nvSpPr>
        <p:spPr bwMode="auto">
          <a:xfrm>
            <a:off x="0" y="1066800"/>
            <a:ext cx="9144000" cy="579120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8"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29"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30" name="Rectangle 4"/>
          <p:cNvSpPr>
            <a:spLocks noGrp="1" noChangeArrowheads="1"/>
          </p:cNvSpPr>
          <p:nvPr>
            <p:ph type="body" idx="1"/>
          </p:nvPr>
        </p:nvSpPr>
        <p:spPr bwMode="auto">
          <a:xfrm>
            <a:off x="152400" y="19812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Klik om de opmaakprofielen van de modeltekst te bewerken</a:t>
            </a:r>
          </a:p>
          <a:p>
            <a:pPr lvl="1"/>
            <a:r>
              <a:rPr lang="en-US" altLang="en-US" smtClean="0"/>
              <a:t>Tweede niveau</a:t>
            </a:r>
          </a:p>
          <a:p>
            <a:pPr lvl="2"/>
            <a:r>
              <a:rPr lang="en-US" altLang="en-US" smtClean="0"/>
              <a:t>Derde niveau</a:t>
            </a:r>
          </a:p>
          <a:p>
            <a:pPr lvl="3"/>
            <a:r>
              <a:rPr lang="en-US" altLang="en-US" smtClean="0"/>
              <a:t>Vierde niveau</a:t>
            </a:r>
          </a:p>
          <a:p>
            <a:pPr lvl="4"/>
            <a:r>
              <a:rPr lang="en-US" altLang="en-US" smtClean="0"/>
              <a:t>Vijfde niveau</a:t>
            </a:r>
          </a:p>
        </p:txBody>
      </p:sp>
      <p:sp>
        <p:nvSpPr>
          <p:cNvPr id="526341" name="Rectangle 5"/>
          <p:cNvSpPr>
            <a:spLocks noGrp="1" noChangeArrowheads="1"/>
          </p:cNvSpPr>
          <p:nvPr>
            <p:ph type="sldNum" sz="quarter" idx="4"/>
          </p:nvPr>
        </p:nvSpPr>
        <p:spPr bwMode="auto">
          <a:xfrm>
            <a:off x="-225425" y="6553200"/>
            <a:ext cx="61436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bg1"/>
                </a:solidFill>
              </a:defRPr>
            </a:lvl1pPr>
          </a:lstStyle>
          <a:p>
            <a:pPr>
              <a:defRPr/>
            </a:pPr>
            <a:fld id="{852F6AA5-FA2F-44DC-A04B-476707F99A0A}" type="slidenum">
              <a:rPr lang="en-US" altLang="en-US"/>
              <a:pPr>
                <a:defRPr/>
              </a:pPr>
              <a:t>‹#›</a:t>
            </a:fld>
            <a:endParaRPr lang="en-US" altLang="en-US"/>
          </a:p>
        </p:txBody>
      </p:sp>
      <p:graphicFrame>
        <p:nvGraphicFramePr>
          <p:cNvPr id="1032"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93" name="Photo Editor-foto" r:id="rId16" imgW="7621064" imgH="1009791" progId="MSPhotoEd.3">
                  <p:embed/>
                </p:oleObj>
              </mc:Choice>
              <mc:Fallback>
                <p:oleObj name="Photo Editor-foto" r:id="rId16" imgW="7621064" imgH="1009791" progId="MSPhotoEd.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7"/>
          <p:cNvSpPr txBox="1">
            <a:spLocks noChangeArrowheads="1"/>
          </p:cNvSpPr>
          <p:nvPr/>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34" name="Group 8"/>
          <p:cNvGrpSpPr>
            <a:grpSpLocks/>
          </p:cNvGrpSpPr>
          <p:nvPr/>
        </p:nvGrpSpPr>
        <p:grpSpPr bwMode="auto">
          <a:xfrm>
            <a:off x="152400" y="152400"/>
            <a:ext cx="1752600" cy="838200"/>
            <a:chOff x="720" y="1440"/>
            <a:chExt cx="1104" cy="576"/>
          </a:xfrm>
        </p:grpSpPr>
        <p:sp>
          <p:nvSpPr>
            <p:cNvPr id="1050"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1"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2"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3"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4"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5"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56" name="Rectangle 15"/>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035" name="Line 16"/>
          <p:cNvSpPr>
            <a:spLocks noChangeShapeType="1"/>
          </p:cNvSpPr>
          <p:nvPr/>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6" name="AutoShape 17"/>
          <p:cNvSpPr>
            <a:spLocks noGrp="1" noChangeArrowheads="1"/>
          </p:cNvSpPr>
          <p:nvPr>
            <p:ph type="title"/>
          </p:nvPr>
        </p:nvSpPr>
        <p:spPr bwMode="auto">
          <a:xfrm>
            <a:off x="228600" y="1012825"/>
            <a:ext cx="8686800" cy="1174750"/>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Klik om het opmaakprofiel van de modeltitel te bewerken</a:t>
            </a:r>
          </a:p>
        </p:txBody>
      </p:sp>
      <p:graphicFrame>
        <p:nvGraphicFramePr>
          <p:cNvPr id="1037"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94" name="Photo Editor-foto" r:id="rId18" imgW="7621064" imgH="1009791" progId="MSPhotoEd.3">
                  <p:embed/>
                </p:oleObj>
              </mc:Choice>
              <mc:Fallback>
                <p:oleObj name="Photo Editor-foto" r:id="rId18" imgW="7621064" imgH="1009791" progId="MSPhotoEd.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30"/>
          <p:cNvSpPr>
            <a:spLocks noChangeArrowheads="1"/>
          </p:cNvSpPr>
          <p:nvPr userDrawn="1"/>
        </p:nvSpPr>
        <p:spPr bwMode="auto">
          <a:xfrm>
            <a:off x="0" y="0"/>
            <a:ext cx="9144000" cy="1149350"/>
          </a:xfrm>
          <a:prstGeom prst="rect">
            <a:avLst/>
          </a:prstGeom>
          <a:solidFill>
            <a:srgbClr val="000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39" name="Text Box 21"/>
          <p:cNvSpPr txBox="1">
            <a:spLocks noChangeArrowheads="1"/>
          </p:cNvSpPr>
          <p:nvPr userDrawn="1"/>
        </p:nvSpPr>
        <p:spPr bwMode="auto">
          <a:xfrm>
            <a:off x="7410450" y="49213"/>
            <a:ext cx="1573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defRPr/>
            </a:pPr>
            <a:r>
              <a:rPr lang="nl-BE" altLang="en-US" sz="2000" smtClean="0">
                <a:solidFill>
                  <a:schemeClr val="bg1"/>
                </a:solidFill>
                <a:latin typeface="Batang" panose="02030600000101010101" pitchFamily="18" charset="-127"/>
              </a:rPr>
              <a:t>Institute for</a:t>
            </a:r>
          </a:p>
          <a:p>
            <a:pPr algn="r" eaLnBrk="1" hangingPunct="1">
              <a:defRPr/>
            </a:pPr>
            <a:r>
              <a:rPr lang="nl-BE" altLang="en-US" sz="2000" smtClean="0">
                <a:solidFill>
                  <a:schemeClr val="bg1"/>
                </a:solidFill>
                <a:latin typeface="Batang" panose="02030600000101010101" pitchFamily="18" charset="-127"/>
              </a:rPr>
              <a:t>Healthcare</a:t>
            </a:r>
          </a:p>
          <a:p>
            <a:pPr algn="r" eaLnBrk="1" hangingPunct="1">
              <a:defRPr/>
            </a:pPr>
            <a:r>
              <a:rPr lang="nl-BE" altLang="en-US" sz="2000" smtClean="0">
                <a:solidFill>
                  <a:schemeClr val="bg1"/>
                </a:solidFill>
                <a:latin typeface="Batang" panose="02030600000101010101" pitchFamily="18" charset="-127"/>
              </a:rPr>
              <a:t>Informatics</a:t>
            </a:r>
          </a:p>
          <a:p>
            <a:pPr algn="l" eaLnBrk="1" hangingPunct="1">
              <a:defRPr/>
            </a:pPr>
            <a:endParaRPr lang="nl-BE" altLang="en-US" sz="800" smtClean="0">
              <a:solidFill>
                <a:schemeClr val="bg1"/>
              </a:solidFill>
              <a:latin typeface="Batang" panose="02030600000101010101" pitchFamily="18" charset="-127"/>
            </a:endParaRPr>
          </a:p>
        </p:txBody>
      </p:sp>
      <p:sp>
        <p:nvSpPr>
          <p:cNvPr id="1040" name="Text Box 21"/>
          <p:cNvSpPr txBox="1">
            <a:spLocks noChangeArrowheads="1"/>
          </p:cNvSpPr>
          <p:nvPr userDrawn="1"/>
        </p:nvSpPr>
        <p:spPr bwMode="auto">
          <a:xfrm>
            <a:off x="1828800" y="71438"/>
            <a:ext cx="4191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z="2000" smtClean="0">
                <a:solidFill>
                  <a:schemeClr val="bg1"/>
                </a:solidFill>
                <a:latin typeface="Batang" panose="02030600000101010101" pitchFamily="18" charset="-127"/>
              </a:rPr>
              <a:t>New York State </a:t>
            </a:r>
          </a:p>
          <a:p>
            <a:pPr algn="l" eaLnBrk="1" hangingPunct="1">
              <a:defRPr/>
            </a:pPr>
            <a:r>
              <a:rPr lang="nl-BE" altLang="en-US" sz="2000" smtClean="0">
                <a:solidFill>
                  <a:schemeClr val="bg1"/>
                </a:solidFill>
                <a:latin typeface="Batang" panose="02030600000101010101" pitchFamily="18" charset="-127"/>
              </a:rPr>
              <a:t>Center of Excellence in Bioinformatics &amp; Life Sciences</a:t>
            </a:r>
          </a:p>
          <a:p>
            <a:pPr algn="l" eaLnBrk="1" hangingPunct="1">
              <a:defRPr/>
            </a:pPr>
            <a:endParaRPr lang="nl-BE" altLang="en-US" sz="800" smtClean="0">
              <a:solidFill>
                <a:schemeClr val="bg1"/>
              </a:solidFill>
              <a:latin typeface="Batang" panose="02030600000101010101" pitchFamily="18" charset="-127"/>
            </a:endParaRPr>
          </a:p>
        </p:txBody>
      </p:sp>
      <p:grpSp>
        <p:nvGrpSpPr>
          <p:cNvPr id="1041" name="Group 22"/>
          <p:cNvGrpSpPr>
            <a:grpSpLocks/>
          </p:cNvGrpSpPr>
          <p:nvPr userDrawn="1"/>
        </p:nvGrpSpPr>
        <p:grpSpPr bwMode="auto">
          <a:xfrm>
            <a:off x="152400" y="152400"/>
            <a:ext cx="1752600" cy="838200"/>
            <a:chOff x="720" y="1440"/>
            <a:chExt cx="1104" cy="576"/>
          </a:xfrm>
        </p:grpSpPr>
        <p:sp>
          <p:nvSpPr>
            <p:cNvPr id="1043"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4"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5"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6"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7"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8"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p:spPr>
          <p:txBody>
            <a:bodyPr wrap="none" anchor="ct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endParaRPr lang="en-US" altLang="en-US" smtClean="0"/>
            </a:p>
          </p:txBody>
        </p:sp>
        <p:sp>
          <p:nvSpPr>
            <p:cNvPr id="1049" name="Rectangle 29"/>
            <p:cNvSpPr>
              <a:spLocks noChangeArrowheads="1"/>
            </p:cNvSpPr>
            <p:nvPr/>
          </p:nvSpPr>
          <p:spPr bwMode="auto">
            <a:xfrm>
              <a:off x="864" y="1440"/>
              <a:ext cx="96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imes New Roman" panose="02020603050405020304" pitchFamily="18" charset="0"/>
                </a:defRPr>
              </a:lvl1pPr>
              <a:lvl2pPr marL="742950" indent="-285750" algn="ctr">
                <a:defRPr sz="2400" b="1">
                  <a:solidFill>
                    <a:schemeClr val="tx1"/>
                  </a:solidFill>
                  <a:latin typeface="Times New Roman" panose="02020603050405020304" pitchFamily="18" charset="0"/>
                </a:defRPr>
              </a:lvl2pPr>
              <a:lvl3pPr marL="1143000" indent="-228600" algn="ctr">
                <a:defRPr sz="2400" b="1">
                  <a:solidFill>
                    <a:schemeClr val="tx1"/>
                  </a:solidFill>
                  <a:latin typeface="Times New Roman" panose="02020603050405020304" pitchFamily="18" charset="0"/>
                </a:defRPr>
              </a:lvl3pPr>
              <a:lvl4pPr marL="1600200" indent="-228600" algn="ctr">
                <a:defRPr sz="2400" b="1">
                  <a:solidFill>
                    <a:schemeClr val="tx1"/>
                  </a:solidFill>
                  <a:latin typeface="Times New Roman" panose="02020603050405020304" pitchFamily="18" charset="0"/>
                </a:defRPr>
              </a:lvl4pPr>
              <a:lvl5pPr marL="2057400" indent="-228600" algn="ctr">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defRPr/>
              </a:pPr>
              <a:r>
                <a:rPr lang="nl-BE" altLang="en-US" smtClean="0">
                  <a:solidFill>
                    <a:srgbClr val="153C8B"/>
                  </a:solidFill>
                  <a:latin typeface="Verdana" panose="020B0604030504040204" pitchFamily="34" charset="0"/>
                </a:rPr>
                <a:t>R  </a:t>
              </a:r>
              <a:r>
                <a:rPr lang="nl-BE" altLang="en-US" sz="1600" smtClean="0">
                  <a:solidFill>
                    <a:srgbClr val="153C8B"/>
                  </a:solidFill>
                  <a:latin typeface="Verdana" panose="020B0604030504040204" pitchFamily="34" charset="0"/>
                </a:rPr>
                <a:t> </a:t>
              </a:r>
              <a:r>
                <a:rPr lang="nl-BE" altLang="en-US" smtClean="0">
                  <a:solidFill>
                    <a:srgbClr val="153C8B"/>
                  </a:solidFill>
                  <a:latin typeface="Verdana" panose="020B0604030504040204" pitchFamily="34" charset="0"/>
                </a:rPr>
                <a:t>T  U</a:t>
              </a:r>
              <a:endParaRPr lang="en-US" altLang="en-US" smtClean="0">
                <a:solidFill>
                  <a:srgbClr val="153C8B"/>
                </a:solidFill>
                <a:latin typeface="Verdana" panose="020B0604030504040204" pitchFamily="34" charset="0"/>
              </a:endParaRPr>
            </a:p>
          </p:txBody>
        </p:sp>
      </p:grpSp>
      <p:sp>
        <p:nvSpPr>
          <p:cNvPr id="1042" name="Line 30"/>
          <p:cNvSpPr>
            <a:spLocks noChangeShapeType="1"/>
          </p:cNvSpPr>
          <p:nvPr userDrawn="1"/>
        </p:nvSpPr>
        <p:spPr bwMode="auto">
          <a:xfrm>
            <a:off x="0" y="11430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5"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SZEMVzkRcI4/TccsCWPkD_I/AAAAAAAAACk/JU5cNuY5cmE/s1600/pan.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ctrTitle" idx="4294967295"/>
          </p:nvPr>
        </p:nvSpPr>
        <p:spPr>
          <a:xfrm>
            <a:off x="685800" y="1733550"/>
            <a:ext cx="7772400" cy="2552700"/>
          </a:xfrm>
          <a:solidFill>
            <a:schemeClr val="bg1"/>
          </a:solidFill>
        </p:spPr>
        <p:txBody>
          <a:bodyPr/>
          <a:lstStyle/>
          <a:p>
            <a:pPr eaLnBrk="1" hangingPunct="1"/>
            <a:r>
              <a:rPr lang="en-US" altLang="en-US" sz="2000" smtClean="0">
                <a:cs typeface="Arial" panose="020B0604020202020204" pitchFamily="34" charset="0"/>
              </a:rPr>
              <a:t>  </a:t>
            </a:r>
            <a:r>
              <a:rPr lang="en-US" altLang="en-US" sz="1600" smtClean="0">
                <a:cs typeface="Arial" panose="020B0604020202020204" pitchFamily="34" charset="0"/>
              </a:rPr>
              <a:t>Ontology and Imaging Informatics</a:t>
            </a:r>
            <a:br>
              <a:rPr lang="en-US" altLang="en-US" sz="1600" smtClean="0">
                <a:cs typeface="Arial" panose="020B0604020202020204" pitchFamily="34" charset="0"/>
              </a:rPr>
            </a:br>
            <a:r>
              <a:rPr lang="en-US" altLang="en-US" sz="1200" smtClean="0">
                <a:cs typeface="Arial" panose="020B0604020202020204" pitchFamily="34" charset="0"/>
              </a:rPr>
              <a:t>Third Clinical and Translational Science Ontology Workshop </a:t>
            </a:r>
            <a:r>
              <a:rPr lang="en-US" altLang="en-US" sz="1600" smtClean="0">
                <a:cs typeface="Arial" panose="020B0604020202020204" pitchFamily="34" charset="0"/>
              </a:rPr>
              <a:t/>
            </a:r>
            <a:br>
              <a:rPr lang="en-US" altLang="en-US" sz="1600" smtClean="0">
                <a:cs typeface="Arial" panose="020B0604020202020204" pitchFamily="34" charset="0"/>
              </a:rPr>
            </a:br>
            <a:r>
              <a:rPr lang="en-US" altLang="en-US" sz="1600" smtClean="0">
                <a:cs typeface="Arial" panose="020B0604020202020204" pitchFamily="34" charset="0"/>
              </a:rPr>
              <a:t/>
            </a:r>
            <a:br>
              <a:rPr lang="en-US" altLang="en-US" sz="1600" smtClean="0">
                <a:cs typeface="Arial" panose="020B0604020202020204" pitchFamily="34" charset="0"/>
              </a:rPr>
            </a:br>
            <a:r>
              <a:rPr lang="en-US" altLang="en-US" sz="2400" smtClean="0"/>
              <a:t>Referent Tracking: </a:t>
            </a:r>
            <a:br>
              <a:rPr lang="en-US" altLang="en-US" sz="2400" smtClean="0"/>
            </a:br>
            <a:r>
              <a:rPr lang="en-US" altLang="en-US" sz="2400" smtClean="0"/>
              <a:t>How to Use Ontologies to Deal with Instance Data</a:t>
            </a:r>
            <a:r>
              <a:rPr lang="en-US" altLang="en-US" sz="2800" smtClean="0"/>
              <a:t>? </a:t>
            </a:r>
            <a:br>
              <a:rPr lang="en-US" altLang="en-US" sz="2800" smtClean="0"/>
            </a:br>
            <a:r>
              <a:rPr lang="en-US" altLang="en-US" sz="800" smtClean="0"/>
              <a:t/>
            </a:r>
            <a:br>
              <a:rPr lang="en-US" altLang="en-US" sz="800" smtClean="0"/>
            </a:br>
            <a:r>
              <a:rPr lang="en-US" altLang="en-US" sz="800" smtClean="0"/>
              <a:t/>
            </a:r>
            <a:br>
              <a:rPr lang="en-US" altLang="en-US" sz="800" smtClean="0"/>
            </a:br>
            <a:r>
              <a:rPr lang="nl-BE" altLang="en-US" sz="1400" smtClean="0">
                <a:latin typeface="Arial" panose="020B0604020202020204" pitchFamily="34" charset="0"/>
                <a:cs typeface="Arial" panose="020B0604020202020204" pitchFamily="34" charset="0"/>
              </a:rPr>
              <a:t>June 25, 2014</a:t>
            </a:r>
            <a:br>
              <a:rPr lang="nl-BE" altLang="en-US" sz="1400" smtClean="0">
                <a:latin typeface="Arial" panose="020B0604020202020204" pitchFamily="34" charset="0"/>
                <a:cs typeface="Arial" panose="020B0604020202020204" pitchFamily="34" charset="0"/>
              </a:rPr>
            </a:br>
            <a:r>
              <a:rPr lang="nl-BE" altLang="en-US" sz="1400" smtClean="0">
                <a:latin typeface="Arial" panose="020B0604020202020204" pitchFamily="34" charset="0"/>
                <a:cs typeface="Arial" panose="020B0604020202020204" pitchFamily="34" charset="0"/>
              </a:rPr>
              <a:t> Ramada Hotel &amp; Conference Center, Amherst, NY 14068, USA</a:t>
            </a:r>
            <a:endParaRPr lang="en-US" altLang="en-US" sz="1400" smtClean="0">
              <a:latin typeface="Arial" panose="020B0604020202020204" pitchFamily="34" charset="0"/>
              <a:cs typeface="Arial" panose="020B0604020202020204" pitchFamily="34" charset="0"/>
            </a:endParaRPr>
          </a:p>
        </p:txBody>
      </p:sp>
      <p:sp>
        <p:nvSpPr>
          <p:cNvPr id="7171" name="Rectangle 3"/>
          <p:cNvSpPr>
            <a:spLocks noGrp="1" noChangeArrowheads="1"/>
          </p:cNvSpPr>
          <p:nvPr>
            <p:ph type="subTitle" idx="1"/>
          </p:nvPr>
        </p:nvSpPr>
        <p:spPr>
          <a:xfrm>
            <a:off x="0" y="4648200"/>
            <a:ext cx="9144000" cy="1447800"/>
          </a:xfrm>
        </p:spPr>
        <p:txBody>
          <a:bodyPr/>
          <a:lstStyle/>
          <a:p>
            <a:pPr defTabSz="566738" eaLnBrk="1" hangingPunct="1"/>
            <a:r>
              <a:rPr lang="en-GB" altLang="ja-JP" sz="2800" b="1" smtClean="0">
                <a:ea typeface="MS Mincho" panose="02020609040205080304" pitchFamily="49" charset="-128"/>
              </a:rPr>
              <a:t>Werner CEUSTERS, MD</a:t>
            </a:r>
            <a:endParaRPr lang="en-US" altLang="ja-JP" sz="2800" b="1" smtClean="0">
              <a:ea typeface="MS Mincho" panose="02020609040205080304" pitchFamily="49" charset="-128"/>
            </a:endParaRPr>
          </a:p>
          <a:p>
            <a:pPr defTabSz="566738" eaLnBrk="1" hangingPunct="1"/>
            <a:r>
              <a:rPr lang="en-GB" altLang="ja-JP" sz="2000" i="1" smtClean="0">
                <a:ea typeface="MS Mincho" panose="02020609040205080304" pitchFamily="49" charset="-128"/>
              </a:rPr>
              <a:t>Center of Excellence in Bioinformatics and Life Sciences, Ontology Research Group</a:t>
            </a:r>
          </a:p>
          <a:p>
            <a:pPr defTabSz="566738" eaLnBrk="1" hangingPunct="1"/>
            <a:r>
              <a:rPr lang="en-GB" altLang="ja-JP" sz="2000" i="1" smtClean="0">
                <a:ea typeface="MS Mincho" panose="02020609040205080304" pitchFamily="49" charset="-128"/>
              </a:rPr>
              <a:t>UB Institute for Healthcare Informatics</a:t>
            </a:r>
          </a:p>
          <a:p>
            <a:pPr defTabSz="566738" eaLnBrk="1" hangingPunct="1"/>
            <a:r>
              <a:rPr lang="en-GB" altLang="ja-JP" sz="2000" i="1" smtClean="0">
                <a:ea typeface="MS Mincho" panose="02020609040205080304" pitchFamily="49" charset="-128"/>
              </a:rPr>
              <a:t>University at Buffalo, NY, USA</a:t>
            </a:r>
            <a:endParaRPr lang="en-US" altLang="ja-JP" sz="2000" i="1" smtClean="0">
              <a:ea typeface="MS Mincho" panose="02020609040205080304" pitchFamily="49" charset="-128"/>
            </a:endParaRPr>
          </a:p>
        </p:txBody>
      </p:sp>
      <p:pic>
        <p:nvPicPr>
          <p:cNvPr id="7172" name="Picture 7" descr="ub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997075"/>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52400" y="2057400"/>
            <a:ext cx="5257800" cy="4114800"/>
          </a:xfrm>
        </p:spPr>
        <p:txBody>
          <a:bodyPr/>
          <a:lstStyle/>
          <a:p>
            <a:pPr marL="609600" indent="-609600">
              <a:buFontTx/>
              <a:buNone/>
            </a:pPr>
            <a:r>
              <a:rPr lang="nl-NL" altLang="en-US" b="1" smtClean="0"/>
              <a:t>	</a:t>
            </a:r>
            <a:r>
              <a:rPr lang="nl-NL" altLang="en-US" b="1" u="sng" smtClean="0"/>
              <a:t>explicit</a:t>
            </a:r>
            <a:r>
              <a:rPr lang="nl-NL" altLang="en-US" smtClean="0"/>
              <a:t> </a:t>
            </a:r>
            <a:r>
              <a:rPr lang="nl-BE" altLang="en-US" smtClean="0"/>
              <a:t>reference </a:t>
            </a:r>
            <a:r>
              <a:rPr lang="nl-NL" altLang="en-US" smtClean="0"/>
              <a:t>to the individual entities relevant to the accurate description of some portion of reality</a:t>
            </a:r>
            <a:r>
              <a:rPr lang="nl-BE" altLang="en-US" smtClean="0"/>
              <a:t>, ...</a:t>
            </a:r>
          </a:p>
          <a:p>
            <a:pPr marL="990600" lvl="1" indent="-533400">
              <a:buFontTx/>
              <a:buNone/>
            </a:pPr>
            <a:endParaRPr lang="nl-BE" altLang="en-US" smtClean="0"/>
          </a:p>
        </p:txBody>
      </p:sp>
      <p:sp>
        <p:nvSpPr>
          <p:cNvPr id="23555" name="AutoShape 3"/>
          <p:cNvSpPr>
            <a:spLocks noGrp="1" noChangeArrowheads="1"/>
          </p:cNvSpPr>
          <p:nvPr>
            <p:ph type="title"/>
          </p:nvPr>
        </p:nvSpPr>
        <p:spPr>
          <a:xfrm>
            <a:off x="258763" y="1303338"/>
            <a:ext cx="8628062" cy="593725"/>
          </a:xfrm>
        </p:spPr>
        <p:txBody>
          <a:bodyPr/>
          <a:lstStyle/>
          <a:p>
            <a:pPr>
              <a:lnSpc>
                <a:spcPct val="90000"/>
              </a:lnSpc>
            </a:pPr>
            <a:r>
              <a:rPr lang="nl-BE" altLang="en-US" smtClean="0"/>
              <a:t>Representing specific entities</a:t>
            </a:r>
            <a:endParaRPr lang="en-US" altLang="en-US" sz="2000" smtClean="0"/>
          </a:p>
        </p:txBody>
      </p:sp>
      <p:sp>
        <p:nvSpPr>
          <p:cNvPr id="23556"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600" b="0">
                <a:solidFill>
                  <a:schemeClr val="bg1"/>
                </a:solidFill>
              </a:rPr>
              <a:t>Ceusters W, Smith B. Strategies for Referent Tracking in Electronic Health Records. J Biomed Inform. 2006 Jun;39(3):362-78.</a:t>
            </a:r>
          </a:p>
        </p:txBody>
      </p:sp>
      <p:sp>
        <p:nvSpPr>
          <p:cNvPr id="23557" name="AutoShape 5"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258763" y="1303338"/>
            <a:ext cx="8628062" cy="593725"/>
          </a:xfrm>
        </p:spPr>
        <p:txBody>
          <a:bodyPr/>
          <a:lstStyle/>
          <a:p>
            <a:pPr>
              <a:lnSpc>
                <a:spcPct val="90000"/>
              </a:lnSpc>
            </a:pPr>
            <a:r>
              <a:rPr lang="nl-BE" altLang="en-US" smtClean="0"/>
              <a:t>Method: IUI assignment</a:t>
            </a:r>
            <a:endParaRPr lang="en-US" altLang="en-US" smtClean="0"/>
          </a:p>
        </p:txBody>
      </p:sp>
      <p:sp>
        <p:nvSpPr>
          <p:cNvPr id="25603"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600" b="0">
                <a:solidFill>
                  <a:schemeClr val="bg1"/>
                </a:solidFill>
              </a:rPr>
              <a:t>Ceusters W, Smith B. Strategies for Referent Tracking in Electronic Health Records. J Biomed Inform. 2006 Jun;39(3):362-78.</a:t>
            </a:r>
          </a:p>
        </p:txBody>
      </p:sp>
      <p:sp>
        <p:nvSpPr>
          <p:cNvPr id="25604"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25605" name="Rectangle 5"/>
          <p:cNvSpPr>
            <a:spLocks noGrp="1" noChangeArrowheads="1"/>
          </p:cNvSpPr>
          <p:nvPr>
            <p:ph type="body" idx="1"/>
          </p:nvPr>
        </p:nvSpPr>
        <p:spPr>
          <a:xfrm>
            <a:off x="152400" y="2057400"/>
            <a:ext cx="4724400" cy="4648200"/>
          </a:xfrm>
        </p:spPr>
        <p:txBody>
          <a:bodyPr/>
          <a:lstStyle/>
          <a:p>
            <a:pPr lvl="1"/>
            <a:endParaRPr lang="nl-BE" altLang="en-US" smtClean="0"/>
          </a:p>
          <a:p>
            <a:pPr lvl="1"/>
            <a:r>
              <a:rPr lang="nl-BE" altLang="en-US" smtClean="0"/>
              <a:t>Introduce an </a:t>
            </a:r>
            <a:r>
              <a:rPr lang="nl-BE" altLang="en-US" b="1" i="1" smtClean="0"/>
              <a:t>Instance Unique Identifier</a:t>
            </a:r>
            <a:r>
              <a:rPr lang="nl-NL" altLang="en-US" smtClean="0"/>
              <a:t> </a:t>
            </a:r>
            <a:r>
              <a:rPr lang="nl-BE" altLang="en-US" smtClean="0"/>
              <a:t>(IUI) for each relevant particular (individual) entity</a:t>
            </a:r>
          </a:p>
          <a:p>
            <a:endParaRPr lang="en-US" altLang="en-US" smtClean="0"/>
          </a:p>
        </p:txBody>
      </p:sp>
      <p:grpSp>
        <p:nvGrpSpPr>
          <p:cNvPr id="2" name="Group 6"/>
          <p:cNvGrpSpPr>
            <a:grpSpLocks/>
          </p:cNvGrpSpPr>
          <p:nvPr/>
        </p:nvGrpSpPr>
        <p:grpSpPr bwMode="auto">
          <a:xfrm>
            <a:off x="5675313" y="2057400"/>
            <a:ext cx="3082925" cy="4191000"/>
            <a:chOff x="3264" y="1344"/>
            <a:chExt cx="2146" cy="2784"/>
          </a:xfrm>
        </p:grpSpPr>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5610"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tx1"/>
                  </a:solidFill>
                  <a:latin typeface="Arial Unicode MS" panose="020B0604020202020204" pitchFamily="34" charset="-128"/>
                </a:rPr>
                <a:t>78</a:t>
              </a:r>
            </a:p>
          </p:txBody>
        </p:sp>
        <p:sp>
          <p:nvSpPr>
            <p:cNvPr id="25611"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5612"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5613"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5614"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5615"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0574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255588" y="1284288"/>
            <a:ext cx="8632825" cy="631825"/>
          </a:xfrm>
        </p:spPr>
        <p:txBody>
          <a:bodyPr/>
          <a:lstStyle/>
          <a:p>
            <a:pPr eaLnBrk="1" hangingPunct="1"/>
            <a:r>
              <a:rPr lang="en-US" altLang="en-US" smtClean="0"/>
              <a:t>Referent Tracking System Components</a:t>
            </a:r>
          </a:p>
        </p:txBody>
      </p:sp>
      <p:sp>
        <p:nvSpPr>
          <p:cNvPr id="1134595" name="Rectangle 3"/>
          <p:cNvSpPr>
            <a:spLocks noGrp="1" noChangeArrowheads="1"/>
          </p:cNvSpPr>
          <p:nvPr>
            <p:ph type="body" idx="1"/>
          </p:nvPr>
        </p:nvSpPr>
        <p:spPr/>
        <p:txBody>
          <a:bodyPr/>
          <a:lstStyle/>
          <a:p>
            <a:pPr eaLnBrk="1" hangingPunct="1"/>
            <a:r>
              <a:rPr lang="en-US" altLang="en-US" b="1" smtClean="0"/>
              <a:t>Referent Tracking Software</a:t>
            </a:r>
          </a:p>
          <a:p>
            <a:pPr lvl="2" eaLnBrk="1" hangingPunct="1">
              <a:buFontTx/>
              <a:buNone/>
            </a:pPr>
            <a:r>
              <a:rPr lang="en-US" altLang="en-US" smtClean="0"/>
              <a:t>		Manipulation of statements about PoRs</a:t>
            </a:r>
          </a:p>
          <a:p>
            <a:pPr eaLnBrk="1" hangingPunct="1"/>
            <a:r>
              <a:rPr lang="en-US" altLang="en-US" b="1" smtClean="0"/>
              <a:t>Referent Tracking Datastore:</a:t>
            </a:r>
          </a:p>
          <a:p>
            <a:pPr lvl="2" eaLnBrk="1" hangingPunct="1"/>
            <a:r>
              <a:rPr lang="en-US" altLang="en-US" u="sng" smtClean="0"/>
              <a:t>IUI repository</a:t>
            </a:r>
          </a:p>
          <a:p>
            <a:pPr lvl="2" eaLnBrk="1" hangingPunct="1">
              <a:buFontTx/>
              <a:buNone/>
            </a:pPr>
            <a:r>
              <a:rPr lang="en-US" altLang="en-US" smtClean="0"/>
              <a:t>		A collection of globally unique singular identifiers 	denoting particulars within PoRs</a:t>
            </a:r>
          </a:p>
          <a:p>
            <a:pPr lvl="2" eaLnBrk="1" hangingPunct="1"/>
            <a:r>
              <a:rPr lang="en-US" altLang="en-US" u="sng" smtClean="0"/>
              <a:t>Referent Tracking Database</a:t>
            </a:r>
          </a:p>
          <a:p>
            <a:pPr lvl="2" eaLnBrk="1" hangingPunct="1">
              <a:buFontTx/>
              <a:buNone/>
            </a:pPr>
            <a:r>
              <a:rPr lang="en-US" altLang="en-US" smtClean="0"/>
              <a:t>		A collection of assertions about the particulars 	denoted in the IUI repository</a:t>
            </a:r>
          </a:p>
        </p:txBody>
      </p:sp>
      <p:sp>
        <p:nvSpPr>
          <p:cNvPr id="1134596" name="AutoShape 4"/>
          <p:cNvSpPr>
            <a:spLocks noChangeArrowheads="1"/>
          </p:cNvSpPr>
          <p:nvPr/>
        </p:nvSpPr>
        <p:spPr bwMode="auto">
          <a:xfrm>
            <a:off x="1208088" y="2762250"/>
            <a:ext cx="652462" cy="138113"/>
          </a:xfrm>
          <a:prstGeom prst="rightArrow">
            <a:avLst>
              <a:gd name="adj1" fmla="val 50000"/>
              <a:gd name="adj2" fmla="val 118103"/>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134597" name="AutoShape 5"/>
          <p:cNvSpPr>
            <a:spLocks noChangeArrowheads="1"/>
          </p:cNvSpPr>
          <p:nvPr/>
        </p:nvSpPr>
        <p:spPr bwMode="auto">
          <a:xfrm>
            <a:off x="1208088" y="4144963"/>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134598" name="AutoShape 6"/>
          <p:cNvSpPr>
            <a:spLocks noChangeArrowheads="1"/>
          </p:cNvSpPr>
          <p:nvPr/>
        </p:nvSpPr>
        <p:spPr bwMode="auto">
          <a:xfrm>
            <a:off x="1208088" y="5380038"/>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27655" name="Rectangle 7"/>
          <p:cNvSpPr>
            <a:spLocks noChangeArrowheads="1"/>
          </p:cNvSpPr>
          <p:nvPr/>
        </p:nvSpPr>
        <p:spPr bwMode="auto">
          <a:xfrm>
            <a:off x="1039813" y="6308725"/>
            <a:ext cx="8104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600">
                <a:solidFill>
                  <a:schemeClr val="bg1"/>
                </a:solidFill>
              </a:rPr>
              <a:t>Manzoor S, Ceusters W, Rudnicki R. Implementation of a Referent Tracking System. International Journal of Healthcare Information Systems and Informatics 2007;2(4):41-58.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45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4595">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459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34595">
                                            <p:txEl>
                                              <p:pRg st="5" end="5"/>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345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4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P spid="1134596" grpId="0" animBg="1"/>
      <p:bldP spid="1134597" grpId="0" animBg="1"/>
      <p:bldP spid="11345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body" idx="1"/>
          </p:nvPr>
        </p:nvSpPr>
        <p:spPr>
          <a:xfrm>
            <a:off x="152400" y="2057400"/>
            <a:ext cx="8686800" cy="4800600"/>
          </a:xfrm>
        </p:spPr>
        <p:txBody>
          <a:bodyPr/>
          <a:lstStyle/>
          <a:p>
            <a:pPr marL="0" indent="0" eaLnBrk="1" hangingPunct="1">
              <a:lnSpc>
                <a:spcPct val="90000"/>
              </a:lnSpc>
              <a:buFontTx/>
              <a:buNone/>
            </a:pPr>
            <a:r>
              <a:rPr lang="nl-NL" altLang="en-US" sz="2400" smtClean="0"/>
              <a:t>Use these identifiers in expressions using a language that acknowledges the structure of reality:</a:t>
            </a:r>
          </a:p>
          <a:p>
            <a:pPr marL="0" indent="0" eaLnBrk="1" hangingPunct="1">
              <a:lnSpc>
                <a:spcPct val="90000"/>
              </a:lnSpc>
              <a:buFontTx/>
              <a:buNone/>
            </a:pPr>
            <a:r>
              <a:rPr lang="nl-BE" altLang="en-US" sz="2400" smtClean="0"/>
              <a:t>  e.g.: a yellow ball:</a:t>
            </a:r>
          </a:p>
          <a:p>
            <a:pPr marL="0" indent="0" eaLnBrk="1" hangingPunct="1">
              <a:lnSpc>
                <a:spcPct val="90000"/>
              </a:lnSpc>
              <a:buFontTx/>
              <a:buNone/>
            </a:pPr>
            <a:r>
              <a:rPr lang="nl-BE" altLang="en-US" sz="2400" smtClean="0"/>
              <a:t>  then not : yellow(#1) and ball(#1)	</a:t>
            </a:r>
          </a:p>
          <a:p>
            <a:pPr marL="0" indent="0" eaLnBrk="1" hangingPunct="1">
              <a:lnSpc>
                <a:spcPct val="90000"/>
              </a:lnSpc>
              <a:buFontTx/>
              <a:buNone/>
            </a:pPr>
            <a:r>
              <a:rPr lang="nl-BE" altLang="en-US" sz="2400" smtClean="0"/>
              <a:t>  rather: #1: the ball		#2: #1’s yellow</a:t>
            </a:r>
          </a:p>
          <a:p>
            <a:pPr marL="0" indent="0" eaLnBrk="1" hangingPunct="1">
              <a:lnSpc>
                <a:spcPct val="90000"/>
              </a:lnSpc>
              <a:buFontTx/>
              <a:buNone/>
            </a:pPr>
            <a:r>
              <a:rPr lang="nl-BE" altLang="en-US" sz="2400" smtClean="0"/>
              <a:t>Then still not:  </a:t>
            </a:r>
          </a:p>
          <a:p>
            <a:pPr marL="1274763" lvl="1" indent="-533400" eaLnBrk="1" hangingPunct="1">
              <a:lnSpc>
                <a:spcPct val="90000"/>
              </a:lnSpc>
              <a:buFontTx/>
              <a:buNone/>
            </a:pPr>
            <a:r>
              <a:rPr lang="nl-BE" altLang="en-US" sz="2400" smtClean="0"/>
              <a:t>	ball(#1) and yellow(#2) and hascolor(#1, #2)</a:t>
            </a:r>
          </a:p>
          <a:p>
            <a:pPr marL="1274763" lvl="1" indent="-533400" eaLnBrk="1" hangingPunct="1">
              <a:lnSpc>
                <a:spcPct val="90000"/>
              </a:lnSpc>
              <a:buFontTx/>
              <a:buNone/>
            </a:pPr>
            <a:r>
              <a:rPr lang="nl-BE" altLang="en-US" sz="2400" smtClean="0"/>
              <a:t>but rather:</a:t>
            </a:r>
          </a:p>
          <a:p>
            <a:pPr marL="1274763" lvl="1" indent="-533400" eaLnBrk="1" hangingPunct="1">
              <a:lnSpc>
                <a:spcPct val="90000"/>
              </a:lnSpc>
              <a:buFontTx/>
              <a:buNone/>
            </a:pPr>
            <a:r>
              <a:rPr lang="nl-BE" altLang="en-US" sz="2400" smtClean="0"/>
              <a:t>	instance-of(#1, ball, since t1)</a:t>
            </a:r>
          </a:p>
          <a:p>
            <a:pPr marL="1274763" lvl="1" indent="-533400" eaLnBrk="1" hangingPunct="1">
              <a:lnSpc>
                <a:spcPct val="90000"/>
              </a:lnSpc>
              <a:buFontTx/>
              <a:buNone/>
            </a:pPr>
            <a:r>
              <a:rPr lang="nl-BE" altLang="en-US" sz="2400" smtClean="0"/>
              <a:t>	instance-of(#2, yellow, since t2)</a:t>
            </a:r>
          </a:p>
          <a:p>
            <a:pPr marL="1274763" lvl="1" indent="-533400" eaLnBrk="1" hangingPunct="1">
              <a:lnSpc>
                <a:spcPct val="90000"/>
              </a:lnSpc>
              <a:buFontTx/>
              <a:buNone/>
            </a:pPr>
            <a:r>
              <a:rPr lang="nl-BE" altLang="en-US" sz="2400" smtClean="0"/>
              <a:t>	inheres-in(#1, #2, since t2)</a:t>
            </a:r>
          </a:p>
          <a:p>
            <a:pPr marL="1274763" lvl="1" indent="-533400" eaLnBrk="1" hangingPunct="1">
              <a:lnSpc>
                <a:spcPct val="90000"/>
              </a:lnSpc>
              <a:buFontTx/>
              <a:buNone/>
            </a:pPr>
            <a:r>
              <a:rPr lang="nl-BE" altLang="en-US" sz="2400" smtClean="0"/>
              <a:t>	</a:t>
            </a:r>
            <a:r>
              <a:rPr lang="nl-BE" altLang="en-US" sz="2400" smtClean="0">
                <a:sym typeface="Wingdings" panose="05000000000000000000" pitchFamily="2" charset="2"/>
              </a:rPr>
              <a:t> </a:t>
            </a:r>
            <a:r>
              <a:rPr lang="nl-BE" altLang="en-US" sz="1400" smtClean="0">
                <a:sym typeface="Wingdings" panose="05000000000000000000" pitchFamily="2" charset="2"/>
              </a:rPr>
              <a:t>follows the abstract syntax for instance level relation definitions in the Relation Ontology paper</a:t>
            </a:r>
            <a:endParaRPr lang="nl-BE" altLang="en-US" sz="1400" smtClean="0"/>
          </a:p>
        </p:txBody>
      </p:sp>
      <p:sp>
        <p:nvSpPr>
          <p:cNvPr id="29699" name="AutoShape 3"/>
          <p:cNvSpPr>
            <a:spLocks noGrp="1" noChangeArrowheads="1"/>
          </p:cNvSpPr>
          <p:nvPr>
            <p:ph type="title"/>
          </p:nvPr>
        </p:nvSpPr>
        <p:spPr>
          <a:xfrm>
            <a:off x="258763" y="1303338"/>
            <a:ext cx="8628062" cy="593725"/>
          </a:xfrm>
        </p:spPr>
        <p:txBody>
          <a:bodyPr/>
          <a:lstStyle/>
          <a:p>
            <a:pPr eaLnBrk="1" hangingPunct="1">
              <a:lnSpc>
                <a:spcPct val="90000"/>
              </a:lnSpc>
            </a:pPr>
            <a:r>
              <a:rPr lang="nl-BE" altLang="en-US" smtClean="0"/>
              <a:t>Referent Tracking assertions abstract syntax</a:t>
            </a:r>
            <a:endParaRPr lang="en-US" altLang="en-US" sz="2000" smtClean="0"/>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4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49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493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4930">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4930">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49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255588" y="1284288"/>
            <a:ext cx="8632825" cy="631825"/>
          </a:xfrm>
        </p:spPr>
        <p:txBody>
          <a:bodyPr/>
          <a:lstStyle/>
          <a:p>
            <a:pPr eaLnBrk="1" hangingPunct="1"/>
            <a:r>
              <a:rPr lang="en-US" altLang="en-US" smtClean="0"/>
              <a:t>The shift envisioned</a:t>
            </a:r>
          </a:p>
        </p:txBody>
      </p:sp>
      <p:sp>
        <p:nvSpPr>
          <p:cNvPr id="6" name="Rectangle 3"/>
          <p:cNvSpPr txBox="1">
            <a:spLocks noChangeArrowheads="1"/>
          </p:cNvSpPr>
          <p:nvPr/>
        </p:nvSpPr>
        <p:spPr bwMode="auto">
          <a:xfrm>
            <a:off x="0" y="1981200"/>
            <a:ext cx="899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a:lstStyle>
          <a:p>
            <a:pPr eaLnBrk="1" hangingPunct="1">
              <a:lnSpc>
                <a:spcPct val="80000"/>
              </a:lnSpc>
            </a:pPr>
            <a:r>
              <a:rPr lang="en-US" altLang="en-US" sz="2800" b="0" kern="0" smtClean="0"/>
              <a:t>From:</a:t>
            </a:r>
          </a:p>
          <a:p>
            <a:pPr lvl="1" eaLnBrk="1" hangingPunct="1">
              <a:lnSpc>
                <a:spcPct val="80000"/>
              </a:lnSpc>
            </a:pPr>
            <a:r>
              <a:rPr lang="en-US" altLang="en-US" sz="2400" b="0" kern="0" smtClean="0"/>
              <a:t>‘this man is a 40 year old patient with a stomach tumor’</a:t>
            </a:r>
          </a:p>
          <a:p>
            <a:pPr eaLnBrk="1" hangingPunct="1">
              <a:lnSpc>
                <a:spcPct val="80000"/>
              </a:lnSpc>
            </a:pPr>
            <a:r>
              <a:rPr lang="en-US" altLang="en-US" sz="2800" b="0" kern="0" smtClean="0"/>
              <a:t>To </a:t>
            </a:r>
            <a:r>
              <a:rPr lang="en-US" altLang="en-US" sz="1800" b="0" kern="0" smtClean="0"/>
              <a:t>(something like)</a:t>
            </a:r>
            <a:r>
              <a:rPr lang="en-US" altLang="en-US" sz="2800" b="0" kern="0" smtClean="0"/>
              <a:t>:</a:t>
            </a:r>
          </a:p>
          <a:p>
            <a:pPr lvl="1" eaLnBrk="1" hangingPunct="1">
              <a:lnSpc>
                <a:spcPct val="80000"/>
              </a:lnSpc>
            </a:pPr>
            <a:r>
              <a:rPr lang="en-US" altLang="en-US" sz="2400" b="0" kern="0" smtClean="0"/>
              <a:t>‘#1 on which depends #2 has-part #3’, where</a:t>
            </a:r>
          </a:p>
          <a:p>
            <a:pPr lvl="2" eaLnBrk="1" hangingPunct="1">
              <a:lnSpc>
                <a:spcPct val="80000"/>
              </a:lnSpc>
            </a:pPr>
            <a:r>
              <a:rPr lang="en-US" altLang="en-US" sz="2000" b="0" kern="0" smtClean="0"/>
              <a:t>#1	instanceOf 	human being 	at #4</a:t>
            </a:r>
          </a:p>
          <a:p>
            <a:pPr lvl="2" eaLnBrk="1" hangingPunct="1">
              <a:lnSpc>
                <a:spcPct val="80000"/>
              </a:lnSpc>
            </a:pPr>
            <a:r>
              <a:rPr lang="en-US" altLang="en-US" sz="2000" b="0" kern="0" smtClean="0"/>
              <a:t>#4  	instanceOf 	temporal region</a:t>
            </a:r>
          </a:p>
          <a:p>
            <a:pPr lvl="2" eaLnBrk="1" hangingPunct="1">
              <a:lnSpc>
                <a:spcPct val="80000"/>
              </a:lnSpc>
            </a:pPr>
            <a:r>
              <a:rPr lang="en-US" altLang="en-US" sz="2000" b="0" kern="0" smtClean="0"/>
              <a:t>#4	overlaps   	#5</a:t>
            </a:r>
          </a:p>
          <a:p>
            <a:pPr lvl="2" eaLnBrk="1" hangingPunct="1">
              <a:lnSpc>
                <a:spcPct val="80000"/>
              </a:lnSpc>
            </a:pPr>
            <a:r>
              <a:rPr lang="en-US" altLang="en-US" sz="2000" b="0" kern="0" smtClean="0"/>
              <a:t>#5	instanceOf 	TR-of-40yr</a:t>
            </a:r>
          </a:p>
          <a:p>
            <a:pPr lvl="2" eaLnBrk="1" hangingPunct="1">
              <a:lnSpc>
                <a:spcPct val="80000"/>
              </a:lnSpc>
            </a:pPr>
            <a:r>
              <a:rPr lang="en-US" altLang="en-US" sz="2000" b="0" kern="0" smtClean="0"/>
              <a:t>#2  	inheres-in          	#1 		at #6</a:t>
            </a:r>
          </a:p>
          <a:p>
            <a:pPr lvl="2" eaLnBrk="1" hangingPunct="1">
              <a:lnSpc>
                <a:spcPct val="80000"/>
              </a:lnSpc>
            </a:pPr>
            <a:r>
              <a:rPr lang="en-US" altLang="en-US" sz="2000" b="0" kern="0" smtClean="0"/>
              <a:t>#6	instanceOf	temporal region</a:t>
            </a:r>
          </a:p>
          <a:p>
            <a:pPr lvl="2" eaLnBrk="1" hangingPunct="1">
              <a:lnSpc>
                <a:spcPct val="80000"/>
              </a:lnSpc>
            </a:pPr>
            <a:r>
              <a:rPr lang="en-US" altLang="en-US" sz="2000" b="0" kern="0" smtClean="0"/>
              <a:t>#4	overlaps		#6</a:t>
            </a:r>
          </a:p>
          <a:p>
            <a:pPr lvl="2" eaLnBrk="1" hangingPunct="1">
              <a:lnSpc>
                <a:spcPct val="80000"/>
              </a:lnSpc>
            </a:pPr>
            <a:r>
              <a:rPr lang="en-US" altLang="en-US" sz="2000" b="0" kern="0" smtClean="0"/>
              <a:t>#2  	instanceOf   	patient-role 	at #6</a:t>
            </a:r>
          </a:p>
          <a:p>
            <a:pPr lvl="2" eaLnBrk="1" hangingPunct="1">
              <a:lnSpc>
                <a:spcPct val="80000"/>
              </a:lnSpc>
            </a:pPr>
            <a:r>
              <a:rPr lang="en-US" altLang="en-US" sz="2000" b="0" kern="0" smtClean="0"/>
              <a:t>#3  	instanceOf   	tumor 		at #7</a:t>
            </a:r>
          </a:p>
          <a:p>
            <a:pPr lvl="2" eaLnBrk="1" hangingPunct="1">
              <a:lnSpc>
                <a:spcPct val="80000"/>
              </a:lnSpc>
            </a:pPr>
            <a:r>
              <a:rPr lang="en-US" altLang="en-US" sz="2000" b="0" kern="0" smtClean="0"/>
              <a:t>#3 	part of		#1		at #8</a:t>
            </a:r>
          </a:p>
          <a:p>
            <a:pPr lvl="2" eaLnBrk="1" hangingPunct="1">
              <a:lnSpc>
                <a:spcPct val="80000"/>
              </a:lnSpc>
            </a:pPr>
            <a:r>
              <a:rPr lang="en-US" altLang="en-US" sz="2000" b="0" kern="0" smtClean="0"/>
              <a:t>…</a:t>
            </a:r>
            <a:endParaRPr lang="en-US" altLang="en-US" sz="2000" b="0" kern="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1981200"/>
            <a:ext cx="899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a:lstStyle>
          <a:p>
            <a:pPr eaLnBrk="1" hangingPunct="1">
              <a:lnSpc>
                <a:spcPct val="80000"/>
              </a:lnSpc>
            </a:pPr>
            <a:r>
              <a:rPr lang="en-US" altLang="en-US" sz="2800" b="0" kern="0" dirty="0" smtClean="0"/>
              <a:t>From:</a:t>
            </a:r>
          </a:p>
          <a:p>
            <a:pPr lvl="1" eaLnBrk="1" hangingPunct="1">
              <a:lnSpc>
                <a:spcPct val="80000"/>
              </a:lnSpc>
            </a:pPr>
            <a:r>
              <a:rPr lang="en-US" altLang="en-US" sz="2400" b="0" kern="0" dirty="0" smtClean="0"/>
              <a:t>‘this man is a 40 year old patient with a stomach tumor’</a:t>
            </a:r>
          </a:p>
          <a:p>
            <a:pPr eaLnBrk="1" hangingPunct="1">
              <a:lnSpc>
                <a:spcPct val="80000"/>
              </a:lnSpc>
            </a:pPr>
            <a:r>
              <a:rPr lang="en-US" altLang="en-US" sz="2800" b="0" kern="0" dirty="0" smtClean="0"/>
              <a:t>To </a:t>
            </a:r>
            <a:r>
              <a:rPr lang="en-US" altLang="en-US" sz="1800" b="0" kern="0" dirty="0" smtClean="0"/>
              <a:t>(something like)</a:t>
            </a:r>
            <a:r>
              <a:rPr lang="en-US" altLang="en-US" sz="2800" b="0" kern="0" dirty="0" smtClean="0"/>
              <a:t>:</a:t>
            </a:r>
          </a:p>
          <a:p>
            <a:pPr lvl="1" eaLnBrk="1" hangingPunct="1">
              <a:lnSpc>
                <a:spcPct val="80000"/>
              </a:lnSpc>
            </a:pPr>
            <a:r>
              <a:rPr lang="en-US" altLang="en-US" sz="2400" b="0" kern="0" dirty="0" smtClean="0"/>
              <a:t>‘#1 on which depends #2 has-part #3’, where</a:t>
            </a:r>
          </a:p>
          <a:p>
            <a:pPr lvl="2" eaLnBrk="1" hangingPunct="1">
              <a:lnSpc>
                <a:spcPct val="80000"/>
              </a:lnSpc>
            </a:pPr>
            <a:r>
              <a:rPr lang="en-US" altLang="en-US" sz="2000" b="0" kern="0" dirty="0" smtClean="0"/>
              <a:t>#1	</a:t>
            </a:r>
            <a:r>
              <a:rPr lang="en-US" altLang="en-US" sz="2000" b="0" kern="0" dirty="0" err="1" smtClean="0"/>
              <a:t>instanceOf</a:t>
            </a:r>
            <a:r>
              <a:rPr lang="en-US" altLang="en-US" sz="2000" b="0" kern="0" dirty="0" smtClean="0"/>
              <a:t> 	human being 	at #4</a:t>
            </a:r>
          </a:p>
          <a:p>
            <a:pPr lvl="2" eaLnBrk="1" hangingPunct="1">
              <a:lnSpc>
                <a:spcPct val="80000"/>
              </a:lnSpc>
            </a:pPr>
            <a:r>
              <a:rPr lang="en-US" altLang="en-US" sz="2000" b="0" kern="0" dirty="0" smtClean="0"/>
              <a:t>#4  	</a:t>
            </a:r>
            <a:r>
              <a:rPr lang="en-US" altLang="en-US" sz="2000" b="0" kern="0" dirty="0" err="1" smtClean="0"/>
              <a:t>instanceOf</a:t>
            </a:r>
            <a:r>
              <a:rPr lang="en-US" altLang="en-US" sz="2000" b="0" kern="0" dirty="0" smtClean="0"/>
              <a:t> 	temporal region</a:t>
            </a:r>
          </a:p>
          <a:p>
            <a:pPr lvl="2" eaLnBrk="1" hangingPunct="1">
              <a:lnSpc>
                <a:spcPct val="80000"/>
              </a:lnSpc>
            </a:pPr>
            <a:r>
              <a:rPr lang="en-US" altLang="en-US" sz="2000" b="0" kern="0" dirty="0" smtClean="0"/>
              <a:t>#4	overlaps   	#5</a:t>
            </a:r>
          </a:p>
          <a:p>
            <a:pPr lvl="2" eaLnBrk="1" hangingPunct="1">
              <a:lnSpc>
                <a:spcPct val="80000"/>
              </a:lnSpc>
            </a:pPr>
            <a:r>
              <a:rPr lang="en-US" altLang="en-US" sz="2000" b="0" kern="0" dirty="0" smtClean="0"/>
              <a:t>#5	</a:t>
            </a:r>
            <a:r>
              <a:rPr lang="en-US" altLang="en-US" sz="2000" b="0" kern="0" dirty="0" err="1" smtClean="0"/>
              <a:t>instanceOf</a:t>
            </a:r>
            <a:r>
              <a:rPr lang="en-US" altLang="en-US" sz="2000" b="0" kern="0" dirty="0" smtClean="0"/>
              <a:t> 	TR-of-40yr</a:t>
            </a:r>
          </a:p>
          <a:p>
            <a:pPr lvl="2" eaLnBrk="1" hangingPunct="1">
              <a:lnSpc>
                <a:spcPct val="80000"/>
              </a:lnSpc>
            </a:pPr>
            <a:r>
              <a:rPr lang="en-US" altLang="en-US" sz="2000" b="0" kern="0" dirty="0" smtClean="0"/>
              <a:t>#2  	inheres-in          	#1 		at #6</a:t>
            </a:r>
          </a:p>
          <a:p>
            <a:pPr lvl="2" eaLnBrk="1" hangingPunct="1">
              <a:lnSpc>
                <a:spcPct val="80000"/>
              </a:lnSpc>
            </a:pPr>
            <a:r>
              <a:rPr lang="en-US" altLang="en-US" sz="2000" b="0" kern="0" dirty="0" smtClean="0"/>
              <a:t>#6	</a:t>
            </a:r>
            <a:r>
              <a:rPr lang="en-US" altLang="en-US" sz="2000" b="0" kern="0" dirty="0" err="1" smtClean="0"/>
              <a:t>instanceOf</a:t>
            </a:r>
            <a:r>
              <a:rPr lang="en-US" altLang="en-US" sz="2000" b="0" kern="0" dirty="0" smtClean="0"/>
              <a:t>	temporal region</a:t>
            </a:r>
          </a:p>
          <a:p>
            <a:pPr lvl="2" eaLnBrk="1" hangingPunct="1">
              <a:lnSpc>
                <a:spcPct val="80000"/>
              </a:lnSpc>
            </a:pPr>
            <a:r>
              <a:rPr lang="en-US" altLang="en-US" sz="2000" b="0" kern="0" dirty="0" smtClean="0"/>
              <a:t>#4	overlaps		#6</a:t>
            </a:r>
          </a:p>
          <a:p>
            <a:pPr lvl="2" eaLnBrk="1" hangingPunct="1">
              <a:lnSpc>
                <a:spcPct val="80000"/>
              </a:lnSpc>
            </a:pPr>
            <a:r>
              <a:rPr lang="en-US" altLang="en-US" sz="2000" b="0" kern="0" dirty="0" smtClean="0"/>
              <a:t>#2  	</a:t>
            </a:r>
            <a:r>
              <a:rPr lang="en-US" altLang="en-US" sz="2000" b="0" kern="0" dirty="0" err="1" smtClean="0"/>
              <a:t>instanceOf</a:t>
            </a:r>
            <a:r>
              <a:rPr lang="en-US" altLang="en-US" sz="2000" b="0" kern="0" dirty="0" smtClean="0"/>
              <a:t>   	patient-role 	at #6</a:t>
            </a:r>
          </a:p>
          <a:p>
            <a:pPr lvl="2" eaLnBrk="1" hangingPunct="1">
              <a:lnSpc>
                <a:spcPct val="80000"/>
              </a:lnSpc>
            </a:pPr>
            <a:r>
              <a:rPr lang="en-US" altLang="en-US" sz="2000" b="0" kern="0" dirty="0" smtClean="0"/>
              <a:t>#3  	</a:t>
            </a:r>
            <a:r>
              <a:rPr lang="en-US" altLang="en-US" sz="2000" b="0" kern="0" dirty="0" err="1" smtClean="0"/>
              <a:t>instanceOf</a:t>
            </a:r>
            <a:r>
              <a:rPr lang="en-US" altLang="en-US" sz="2000" b="0" kern="0" dirty="0" smtClean="0"/>
              <a:t>   	tumor 		at #7</a:t>
            </a:r>
          </a:p>
          <a:p>
            <a:pPr lvl="2" eaLnBrk="1" hangingPunct="1">
              <a:lnSpc>
                <a:spcPct val="80000"/>
              </a:lnSpc>
            </a:pPr>
            <a:r>
              <a:rPr lang="en-US" altLang="en-US" sz="2000" b="0" kern="0" dirty="0" smtClean="0"/>
              <a:t>#3 	part of		#1		at #8</a:t>
            </a:r>
          </a:p>
          <a:p>
            <a:pPr lvl="2" eaLnBrk="1" hangingPunct="1">
              <a:lnSpc>
                <a:spcPct val="80000"/>
              </a:lnSpc>
            </a:pPr>
            <a:r>
              <a:rPr lang="en-US" altLang="en-US" sz="2000" b="0" kern="0" dirty="0" smtClean="0"/>
              <a:t>…</a:t>
            </a:r>
            <a:endParaRPr lang="en-US" altLang="en-US" sz="2000" b="0" kern="0" dirty="0" smtClean="0"/>
          </a:p>
        </p:txBody>
      </p:sp>
      <p:sp>
        <p:nvSpPr>
          <p:cNvPr id="33794" name="AutoShape 2"/>
          <p:cNvSpPr>
            <a:spLocks noGrp="1" noChangeArrowheads="1"/>
          </p:cNvSpPr>
          <p:nvPr>
            <p:ph type="title"/>
          </p:nvPr>
        </p:nvSpPr>
        <p:spPr>
          <a:xfrm>
            <a:off x="255588" y="1284288"/>
            <a:ext cx="8632825" cy="631825"/>
          </a:xfrm>
        </p:spPr>
        <p:txBody>
          <a:bodyPr/>
          <a:lstStyle/>
          <a:p>
            <a:pPr eaLnBrk="1" hangingPunct="1"/>
            <a:r>
              <a:rPr lang="en-US" altLang="en-US" smtClean="0"/>
              <a:t>The shift envisioned</a:t>
            </a:r>
          </a:p>
        </p:txBody>
      </p:sp>
      <p:sp>
        <p:nvSpPr>
          <p:cNvPr id="33796" name="Rectangle 4"/>
          <p:cNvSpPr>
            <a:spLocks noChangeArrowheads="1"/>
          </p:cNvSpPr>
          <p:nvPr/>
        </p:nvSpPr>
        <p:spPr bwMode="auto">
          <a:xfrm>
            <a:off x="1020104" y="3524250"/>
            <a:ext cx="762000" cy="302403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33797" name="Text Box 5"/>
          <p:cNvSpPr txBox="1">
            <a:spLocks noChangeArrowheads="1"/>
          </p:cNvSpPr>
          <p:nvPr/>
        </p:nvSpPr>
        <p:spPr bwMode="auto">
          <a:xfrm>
            <a:off x="2582204" y="6376988"/>
            <a:ext cx="355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accent1"/>
                </a:solidFill>
              </a:rPr>
              <a:t>denotators for particulars</a:t>
            </a:r>
          </a:p>
        </p:txBody>
      </p:sp>
      <p:cxnSp>
        <p:nvCxnSpPr>
          <p:cNvPr id="33798" name="AutoShape 6"/>
          <p:cNvCxnSpPr>
            <a:cxnSpLocks noChangeShapeType="1"/>
            <a:stCxn id="33796" idx="2"/>
            <a:endCxn id="33797" idx="1"/>
          </p:cNvCxnSpPr>
          <p:nvPr/>
        </p:nvCxnSpPr>
        <p:spPr bwMode="auto">
          <a:xfrm rot="16200000" flipH="1">
            <a:off x="1963002" y="5986386"/>
            <a:ext cx="57304" cy="1181100"/>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1981200"/>
            <a:ext cx="899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a:lstStyle>
          <a:p>
            <a:pPr eaLnBrk="1" hangingPunct="1">
              <a:lnSpc>
                <a:spcPct val="80000"/>
              </a:lnSpc>
            </a:pPr>
            <a:r>
              <a:rPr lang="en-US" altLang="en-US" sz="2800" b="0" kern="0" smtClean="0"/>
              <a:t>From:</a:t>
            </a:r>
          </a:p>
          <a:p>
            <a:pPr lvl="1" eaLnBrk="1" hangingPunct="1">
              <a:lnSpc>
                <a:spcPct val="80000"/>
              </a:lnSpc>
            </a:pPr>
            <a:r>
              <a:rPr lang="en-US" altLang="en-US" sz="2400" b="0" kern="0" smtClean="0"/>
              <a:t>‘this man is a 40 year old patient with a stomach tumor’</a:t>
            </a:r>
          </a:p>
          <a:p>
            <a:pPr eaLnBrk="1" hangingPunct="1">
              <a:lnSpc>
                <a:spcPct val="80000"/>
              </a:lnSpc>
            </a:pPr>
            <a:r>
              <a:rPr lang="en-US" altLang="en-US" sz="2800" b="0" kern="0" smtClean="0"/>
              <a:t>To </a:t>
            </a:r>
            <a:r>
              <a:rPr lang="en-US" altLang="en-US" sz="1800" b="0" kern="0" smtClean="0"/>
              <a:t>(something like)</a:t>
            </a:r>
            <a:r>
              <a:rPr lang="en-US" altLang="en-US" sz="2800" b="0" kern="0" smtClean="0"/>
              <a:t>:</a:t>
            </a:r>
          </a:p>
          <a:p>
            <a:pPr lvl="1" eaLnBrk="1" hangingPunct="1">
              <a:lnSpc>
                <a:spcPct val="80000"/>
              </a:lnSpc>
            </a:pPr>
            <a:r>
              <a:rPr lang="en-US" altLang="en-US" sz="2400" b="0" kern="0" smtClean="0"/>
              <a:t>‘#1 on which depends #2 has-part #3’, where</a:t>
            </a:r>
          </a:p>
          <a:p>
            <a:pPr lvl="2" eaLnBrk="1" hangingPunct="1">
              <a:lnSpc>
                <a:spcPct val="80000"/>
              </a:lnSpc>
            </a:pPr>
            <a:r>
              <a:rPr lang="en-US" altLang="en-US" sz="2000" b="0" kern="0" smtClean="0"/>
              <a:t>#1	instanceOf 	human being 	at #4</a:t>
            </a:r>
          </a:p>
          <a:p>
            <a:pPr lvl="2" eaLnBrk="1" hangingPunct="1">
              <a:lnSpc>
                <a:spcPct val="80000"/>
              </a:lnSpc>
            </a:pPr>
            <a:r>
              <a:rPr lang="en-US" altLang="en-US" sz="2000" b="0" kern="0" smtClean="0"/>
              <a:t>#4  	instanceOf 	temporal region</a:t>
            </a:r>
          </a:p>
          <a:p>
            <a:pPr lvl="2" eaLnBrk="1" hangingPunct="1">
              <a:lnSpc>
                <a:spcPct val="80000"/>
              </a:lnSpc>
            </a:pPr>
            <a:r>
              <a:rPr lang="en-US" altLang="en-US" sz="2000" b="0" kern="0" smtClean="0"/>
              <a:t>#4	overlaps   	#5</a:t>
            </a:r>
          </a:p>
          <a:p>
            <a:pPr lvl="2" eaLnBrk="1" hangingPunct="1">
              <a:lnSpc>
                <a:spcPct val="80000"/>
              </a:lnSpc>
            </a:pPr>
            <a:r>
              <a:rPr lang="en-US" altLang="en-US" sz="2000" b="0" kern="0" smtClean="0"/>
              <a:t>#5	instanceOf 	TR-of-40yr</a:t>
            </a:r>
          </a:p>
          <a:p>
            <a:pPr lvl="2" eaLnBrk="1" hangingPunct="1">
              <a:lnSpc>
                <a:spcPct val="80000"/>
              </a:lnSpc>
            </a:pPr>
            <a:r>
              <a:rPr lang="en-US" altLang="en-US" sz="2000" b="0" kern="0" smtClean="0"/>
              <a:t>#2  	inheres-in          	#1 		at #6</a:t>
            </a:r>
          </a:p>
          <a:p>
            <a:pPr lvl="2" eaLnBrk="1" hangingPunct="1">
              <a:lnSpc>
                <a:spcPct val="80000"/>
              </a:lnSpc>
            </a:pPr>
            <a:r>
              <a:rPr lang="en-US" altLang="en-US" sz="2000" b="0" kern="0" smtClean="0"/>
              <a:t>#6	instanceOf	temporal region</a:t>
            </a:r>
          </a:p>
          <a:p>
            <a:pPr lvl="2" eaLnBrk="1" hangingPunct="1">
              <a:lnSpc>
                <a:spcPct val="80000"/>
              </a:lnSpc>
            </a:pPr>
            <a:r>
              <a:rPr lang="en-US" altLang="en-US" sz="2000" b="0" kern="0" smtClean="0"/>
              <a:t>#4	overlaps		#6</a:t>
            </a:r>
          </a:p>
          <a:p>
            <a:pPr lvl="2" eaLnBrk="1" hangingPunct="1">
              <a:lnSpc>
                <a:spcPct val="80000"/>
              </a:lnSpc>
            </a:pPr>
            <a:r>
              <a:rPr lang="en-US" altLang="en-US" sz="2000" b="0" kern="0" smtClean="0"/>
              <a:t>#2  	instanceOf   	patient-role 	at #6</a:t>
            </a:r>
          </a:p>
          <a:p>
            <a:pPr lvl="2" eaLnBrk="1" hangingPunct="1">
              <a:lnSpc>
                <a:spcPct val="80000"/>
              </a:lnSpc>
            </a:pPr>
            <a:r>
              <a:rPr lang="en-US" altLang="en-US" sz="2000" b="0" kern="0" smtClean="0"/>
              <a:t>#3  	instanceOf   	tumor 		at #7</a:t>
            </a:r>
          </a:p>
          <a:p>
            <a:pPr lvl="2" eaLnBrk="1" hangingPunct="1">
              <a:lnSpc>
                <a:spcPct val="80000"/>
              </a:lnSpc>
            </a:pPr>
            <a:r>
              <a:rPr lang="en-US" altLang="en-US" sz="2000" b="0" kern="0" smtClean="0"/>
              <a:t>#3 	part of		#1		at #8</a:t>
            </a:r>
          </a:p>
          <a:p>
            <a:pPr lvl="2" eaLnBrk="1" hangingPunct="1">
              <a:lnSpc>
                <a:spcPct val="80000"/>
              </a:lnSpc>
            </a:pPr>
            <a:r>
              <a:rPr lang="en-US" altLang="en-US" sz="2000" b="0" kern="0" smtClean="0"/>
              <a:t>…</a:t>
            </a:r>
            <a:endParaRPr lang="en-US" altLang="en-US" sz="2000" b="0" kern="0" dirty="0" smtClean="0"/>
          </a:p>
        </p:txBody>
      </p:sp>
      <p:sp>
        <p:nvSpPr>
          <p:cNvPr id="35842" name="AutoShape 2"/>
          <p:cNvSpPr>
            <a:spLocks noGrp="1" noChangeArrowheads="1"/>
          </p:cNvSpPr>
          <p:nvPr>
            <p:ph type="title"/>
          </p:nvPr>
        </p:nvSpPr>
        <p:spPr>
          <a:xfrm>
            <a:off x="255588" y="1284288"/>
            <a:ext cx="8632825" cy="631825"/>
          </a:xfrm>
        </p:spPr>
        <p:txBody>
          <a:bodyPr/>
          <a:lstStyle/>
          <a:p>
            <a:pPr eaLnBrk="1" hangingPunct="1"/>
            <a:r>
              <a:rPr lang="en-US" altLang="en-US" smtClean="0"/>
              <a:t>The shift envisioned</a:t>
            </a:r>
          </a:p>
        </p:txBody>
      </p:sp>
      <p:sp>
        <p:nvSpPr>
          <p:cNvPr id="35844" name="Rectangle 4"/>
          <p:cNvSpPr>
            <a:spLocks noChangeArrowheads="1"/>
          </p:cNvSpPr>
          <p:nvPr/>
        </p:nvSpPr>
        <p:spPr bwMode="auto">
          <a:xfrm>
            <a:off x="1880424" y="3524250"/>
            <a:ext cx="1219200" cy="310269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35845" name="Text Box 5"/>
          <p:cNvSpPr txBox="1">
            <a:spLocks noChangeArrowheads="1"/>
          </p:cNvSpPr>
          <p:nvPr/>
        </p:nvSpPr>
        <p:spPr bwMode="auto">
          <a:xfrm>
            <a:off x="2965450" y="6376988"/>
            <a:ext cx="6026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a:solidFill>
                  <a:schemeClr val="accent1"/>
                </a:solidFill>
              </a:rPr>
              <a:t>denotators for appropriate relations from realism-based ontologies</a:t>
            </a:r>
          </a:p>
        </p:txBody>
      </p:sp>
      <p:cxnSp>
        <p:nvCxnSpPr>
          <p:cNvPr id="35846" name="AutoShape 6"/>
          <p:cNvCxnSpPr>
            <a:cxnSpLocks noChangeShapeType="1"/>
            <a:stCxn id="35844" idx="2"/>
            <a:endCxn id="35845" idx="2"/>
          </p:cNvCxnSpPr>
          <p:nvPr/>
        </p:nvCxnSpPr>
        <p:spPr bwMode="auto">
          <a:xfrm rot="16200000" flipH="1">
            <a:off x="4190183" y="4926782"/>
            <a:ext cx="88183" cy="3488501"/>
          </a:xfrm>
          <a:prstGeom prst="bentConnector3">
            <a:avLst>
              <a:gd name="adj1" fmla="val 169687"/>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1981200"/>
            <a:ext cx="899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EBE6FC"/>
                </a:solidFill>
                <a:latin typeface="+mn-lt"/>
                <a:ea typeface="+mn-ea"/>
                <a:cs typeface="+mn-cs"/>
              </a:defRPr>
            </a:lvl1pPr>
            <a:lvl2pPr marL="742950" indent="-285750" algn="l" rtl="0" eaLnBrk="0" fontAlgn="base" hangingPunct="0">
              <a:spcBef>
                <a:spcPct val="20000"/>
              </a:spcBef>
              <a:spcAft>
                <a:spcPct val="0"/>
              </a:spcAft>
              <a:buChar char="–"/>
              <a:defRPr sz="2800">
                <a:solidFill>
                  <a:srgbClr val="EBE6FC"/>
                </a:solidFill>
                <a:latin typeface="+mn-lt"/>
              </a:defRPr>
            </a:lvl2pPr>
            <a:lvl3pPr marL="1143000" indent="-228600" algn="l" rtl="0" eaLnBrk="0" fontAlgn="base" hangingPunct="0">
              <a:spcBef>
                <a:spcPct val="20000"/>
              </a:spcBef>
              <a:spcAft>
                <a:spcPct val="0"/>
              </a:spcAft>
              <a:buChar char="•"/>
              <a:defRPr sz="2400">
                <a:solidFill>
                  <a:srgbClr val="EBE6FC"/>
                </a:solidFill>
                <a:latin typeface="+mn-lt"/>
              </a:defRPr>
            </a:lvl3pPr>
            <a:lvl4pPr marL="1600200" indent="-228600" algn="l" rtl="0" eaLnBrk="0" fontAlgn="base" hangingPunct="0">
              <a:spcBef>
                <a:spcPct val="20000"/>
              </a:spcBef>
              <a:spcAft>
                <a:spcPct val="0"/>
              </a:spcAft>
              <a:buChar char="–"/>
              <a:defRPr sz="2000">
                <a:solidFill>
                  <a:srgbClr val="EBE6FC"/>
                </a:solidFill>
                <a:latin typeface="+mn-lt"/>
              </a:defRPr>
            </a:lvl4pPr>
            <a:lvl5pPr marL="2057400" indent="-228600" algn="l" rtl="0" eaLnBrk="0" fontAlgn="base" hangingPunct="0">
              <a:spcBef>
                <a:spcPct val="20000"/>
              </a:spcBef>
              <a:spcAft>
                <a:spcPct val="0"/>
              </a:spcAft>
              <a:buChar char="»"/>
              <a:defRPr sz="2000">
                <a:solidFill>
                  <a:srgbClr val="EBE6FC"/>
                </a:solidFill>
                <a:latin typeface="+mn-lt"/>
              </a:defRPr>
            </a:lvl5pPr>
            <a:lvl6pPr marL="2514600" indent="-228600" algn="l" rtl="0" fontAlgn="base">
              <a:spcBef>
                <a:spcPct val="20000"/>
              </a:spcBef>
              <a:spcAft>
                <a:spcPct val="0"/>
              </a:spcAft>
              <a:buChar char="»"/>
              <a:defRPr sz="2000">
                <a:solidFill>
                  <a:srgbClr val="EBE6FC"/>
                </a:solidFill>
                <a:latin typeface="+mn-lt"/>
              </a:defRPr>
            </a:lvl6pPr>
            <a:lvl7pPr marL="2971800" indent="-228600" algn="l" rtl="0" fontAlgn="base">
              <a:spcBef>
                <a:spcPct val="20000"/>
              </a:spcBef>
              <a:spcAft>
                <a:spcPct val="0"/>
              </a:spcAft>
              <a:buChar char="»"/>
              <a:defRPr sz="2000">
                <a:solidFill>
                  <a:srgbClr val="EBE6FC"/>
                </a:solidFill>
                <a:latin typeface="+mn-lt"/>
              </a:defRPr>
            </a:lvl7pPr>
            <a:lvl8pPr marL="3429000" indent="-228600" algn="l" rtl="0" fontAlgn="base">
              <a:spcBef>
                <a:spcPct val="20000"/>
              </a:spcBef>
              <a:spcAft>
                <a:spcPct val="0"/>
              </a:spcAft>
              <a:buChar char="»"/>
              <a:defRPr sz="2000">
                <a:solidFill>
                  <a:srgbClr val="EBE6FC"/>
                </a:solidFill>
                <a:latin typeface="+mn-lt"/>
              </a:defRPr>
            </a:lvl8pPr>
            <a:lvl9pPr marL="3886200" indent="-228600" algn="l" rtl="0" fontAlgn="base">
              <a:spcBef>
                <a:spcPct val="20000"/>
              </a:spcBef>
              <a:spcAft>
                <a:spcPct val="0"/>
              </a:spcAft>
              <a:buChar char="»"/>
              <a:defRPr sz="2000">
                <a:solidFill>
                  <a:srgbClr val="EBE6FC"/>
                </a:solidFill>
                <a:latin typeface="+mn-lt"/>
              </a:defRPr>
            </a:lvl9pPr>
          </a:lstStyle>
          <a:p>
            <a:pPr eaLnBrk="1" hangingPunct="1">
              <a:lnSpc>
                <a:spcPct val="80000"/>
              </a:lnSpc>
            </a:pPr>
            <a:r>
              <a:rPr lang="en-US" altLang="en-US" sz="2800" b="0" kern="0" smtClean="0"/>
              <a:t>From:</a:t>
            </a:r>
          </a:p>
          <a:p>
            <a:pPr lvl="1" eaLnBrk="1" hangingPunct="1">
              <a:lnSpc>
                <a:spcPct val="80000"/>
              </a:lnSpc>
            </a:pPr>
            <a:r>
              <a:rPr lang="en-US" altLang="en-US" sz="2400" b="0" kern="0" smtClean="0"/>
              <a:t>‘this man is a 40 year old patient with a stomach tumor’</a:t>
            </a:r>
          </a:p>
          <a:p>
            <a:pPr eaLnBrk="1" hangingPunct="1">
              <a:lnSpc>
                <a:spcPct val="80000"/>
              </a:lnSpc>
            </a:pPr>
            <a:r>
              <a:rPr lang="en-US" altLang="en-US" sz="2800" b="0" kern="0" smtClean="0"/>
              <a:t>To </a:t>
            </a:r>
            <a:r>
              <a:rPr lang="en-US" altLang="en-US" sz="1800" b="0" kern="0" smtClean="0"/>
              <a:t>(something like)</a:t>
            </a:r>
            <a:r>
              <a:rPr lang="en-US" altLang="en-US" sz="2800" b="0" kern="0" smtClean="0"/>
              <a:t>:</a:t>
            </a:r>
          </a:p>
          <a:p>
            <a:pPr lvl="1" eaLnBrk="1" hangingPunct="1">
              <a:lnSpc>
                <a:spcPct val="80000"/>
              </a:lnSpc>
            </a:pPr>
            <a:r>
              <a:rPr lang="en-US" altLang="en-US" sz="2400" b="0" kern="0" smtClean="0"/>
              <a:t>‘#1 on which depends #2 has-part #3’, where</a:t>
            </a:r>
          </a:p>
          <a:p>
            <a:pPr lvl="2" eaLnBrk="1" hangingPunct="1">
              <a:lnSpc>
                <a:spcPct val="80000"/>
              </a:lnSpc>
            </a:pPr>
            <a:r>
              <a:rPr lang="en-US" altLang="en-US" sz="2000" b="0" kern="0" smtClean="0"/>
              <a:t>#1	instanceOf 	human being 	at #4</a:t>
            </a:r>
          </a:p>
          <a:p>
            <a:pPr lvl="2" eaLnBrk="1" hangingPunct="1">
              <a:lnSpc>
                <a:spcPct val="80000"/>
              </a:lnSpc>
            </a:pPr>
            <a:r>
              <a:rPr lang="en-US" altLang="en-US" sz="2000" b="0" kern="0" smtClean="0"/>
              <a:t>#4  	instanceOf 	temporal region</a:t>
            </a:r>
          </a:p>
          <a:p>
            <a:pPr lvl="2" eaLnBrk="1" hangingPunct="1">
              <a:lnSpc>
                <a:spcPct val="80000"/>
              </a:lnSpc>
            </a:pPr>
            <a:r>
              <a:rPr lang="en-US" altLang="en-US" sz="2000" b="0" kern="0" smtClean="0"/>
              <a:t>#4	overlaps   	#5</a:t>
            </a:r>
          </a:p>
          <a:p>
            <a:pPr lvl="2" eaLnBrk="1" hangingPunct="1">
              <a:lnSpc>
                <a:spcPct val="80000"/>
              </a:lnSpc>
            </a:pPr>
            <a:r>
              <a:rPr lang="en-US" altLang="en-US" sz="2000" b="0" kern="0" smtClean="0"/>
              <a:t>#5	instanceOf 	TR-of-40yr</a:t>
            </a:r>
          </a:p>
          <a:p>
            <a:pPr lvl="2" eaLnBrk="1" hangingPunct="1">
              <a:lnSpc>
                <a:spcPct val="80000"/>
              </a:lnSpc>
            </a:pPr>
            <a:r>
              <a:rPr lang="en-US" altLang="en-US" sz="2000" b="0" kern="0" smtClean="0"/>
              <a:t>#2  	inheres-in          	#1 		at #6</a:t>
            </a:r>
          </a:p>
          <a:p>
            <a:pPr lvl="2" eaLnBrk="1" hangingPunct="1">
              <a:lnSpc>
                <a:spcPct val="80000"/>
              </a:lnSpc>
            </a:pPr>
            <a:r>
              <a:rPr lang="en-US" altLang="en-US" sz="2000" b="0" kern="0" smtClean="0"/>
              <a:t>#6	instanceOf	temporal region</a:t>
            </a:r>
          </a:p>
          <a:p>
            <a:pPr lvl="2" eaLnBrk="1" hangingPunct="1">
              <a:lnSpc>
                <a:spcPct val="80000"/>
              </a:lnSpc>
            </a:pPr>
            <a:r>
              <a:rPr lang="en-US" altLang="en-US" sz="2000" b="0" kern="0" smtClean="0"/>
              <a:t>#4	overlaps		#6</a:t>
            </a:r>
          </a:p>
          <a:p>
            <a:pPr lvl="2" eaLnBrk="1" hangingPunct="1">
              <a:lnSpc>
                <a:spcPct val="80000"/>
              </a:lnSpc>
            </a:pPr>
            <a:r>
              <a:rPr lang="en-US" altLang="en-US" sz="2000" b="0" kern="0" smtClean="0"/>
              <a:t>#2  	instanceOf   	patient-role 	at #6</a:t>
            </a:r>
          </a:p>
          <a:p>
            <a:pPr lvl="2" eaLnBrk="1" hangingPunct="1">
              <a:lnSpc>
                <a:spcPct val="80000"/>
              </a:lnSpc>
            </a:pPr>
            <a:r>
              <a:rPr lang="en-US" altLang="en-US" sz="2000" b="0" kern="0" smtClean="0"/>
              <a:t>#3  	instanceOf   	tumor 		at #7</a:t>
            </a:r>
          </a:p>
          <a:p>
            <a:pPr lvl="2" eaLnBrk="1" hangingPunct="1">
              <a:lnSpc>
                <a:spcPct val="80000"/>
              </a:lnSpc>
            </a:pPr>
            <a:r>
              <a:rPr lang="en-US" altLang="en-US" sz="2000" b="0" kern="0" smtClean="0"/>
              <a:t>#3 	part of		#1		at #8</a:t>
            </a:r>
          </a:p>
          <a:p>
            <a:pPr lvl="2" eaLnBrk="1" hangingPunct="1">
              <a:lnSpc>
                <a:spcPct val="80000"/>
              </a:lnSpc>
            </a:pPr>
            <a:r>
              <a:rPr lang="en-US" altLang="en-US" sz="2000" b="0" kern="0" smtClean="0"/>
              <a:t>…</a:t>
            </a:r>
            <a:endParaRPr lang="en-US" altLang="en-US" sz="2000" b="0" kern="0" dirty="0" smtClean="0"/>
          </a:p>
        </p:txBody>
      </p:sp>
      <p:sp>
        <p:nvSpPr>
          <p:cNvPr id="37890" name="AutoShape 2"/>
          <p:cNvSpPr>
            <a:spLocks noGrp="1" noChangeArrowheads="1"/>
          </p:cNvSpPr>
          <p:nvPr>
            <p:ph type="title"/>
          </p:nvPr>
        </p:nvSpPr>
        <p:spPr>
          <a:xfrm>
            <a:off x="255588" y="1284288"/>
            <a:ext cx="8632825" cy="631825"/>
          </a:xfrm>
        </p:spPr>
        <p:txBody>
          <a:bodyPr/>
          <a:lstStyle/>
          <a:p>
            <a:pPr eaLnBrk="1" hangingPunct="1"/>
            <a:r>
              <a:rPr lang="en-US" altLang="en-US" smtClean="0"/>
              <a:t>The shift envisioned</a:t>
            </a:r>
          </a:p>
        </p:txBody>
      </p:sp>
      <p:sp>
        <p:nvSpPr>
          <p:cNvPr id="37892" name="Rectangle 4"/>
          <p:cNvSpPr>
            <a:spLocks noChangeArrowheads="1"/>
          </p:cNvSpPr>
          <p:nvPr/>
        </p:nvSpPr>
        <p:spPr bwMode="auto">
          <a:xfrm>
            <a:off x="3591224" y="3524249"/>
            <a:ext cx="1828800" cy="30633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37893" name="Text Box 5"/>
          <p:cNvSpPr txBox="1">
            <a:spLocks noChangeArrowheads="1"/>
          </p:cNvSpPr>
          <p:nvPr/>
        </p:nvSpPr>
        <p:spPr bwMode="auto">
          <a:xfrm>
            <a:off x="6184490" y="5201027"/>
            <a:ext cx="28071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dirty="0" err="1">
                <a:solidFill>
                  <a:schemeClr val="accent1"/>
                </a:solidFill>
              </a:rPr>
              <a:t>denotators</a:t>
            </a:r>
            <a:r>
              <a:rPr lang="en-US" altLang="en-US" sz="2400" dirty="0">
                <a:solidFill>
                  <a:schemeClr val="accent1"/>
                </a:solidFill>
              </a:rPr>
              <a:t> for universals, defined classes or particulars</a:t>
            </a:r>
          </a:p>
        </p:txBody>
      </p:sp>
      <p:cxnSp>
        <p:nvCxnSpPr>
          <p:cNvPr id="37894" name="AutoShape 6"/>
          <p:cNvCxnSpPr>
            <a:cxnSpLocks noChangeShapeType="1"/>
            <a:stCxn id="37892" idx="2"/>
            <a:endCxn id="37893" idx="1"/>
          </p:cNvCxnSpPr>
          <p:nvPr/>
        </p:nvCxnSpPr>
        <p:spPr bwMode="auto">
          <a:xfrm rot="5400000" flipH="1" flipV="1">
            <a:off x="5044179" y="5447302"/>
            <a:ext cx="601755" cy="1678866"/>
          </a:xfrm>
          <a:prstGeom prst="bentConnector4">
            <a:avLst>
              <a:gd name="adj1" fmla="val -37989"/>
              <a:gd name="adj2" fmla="val 77233"/>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255588" y="1284288"/>
            <a:ext cx="8632825" cy="631825"/>
          </a:xfrm>
        </p:spPr>
        <p:txBody>
          <a:bodyPr/>
          <a:lstStyle/>
          <a:p>
            <a:pPr eaLnBrk="1" hangingPunct="1"/>
            <a:r>
              <a:rPr lang="en-US" altLang="en-US" smtClean="0"/>
              <a:t>The shift envisioned</a:t>
            </a:r>
          </a:p>
        </p:txBody>
      </p:sp>
      <p:sp>
        <p:nvSpPr>
          <p:cNvPr id="39939" name="Rectangle 3"/>
          <p:cNvSpPr>
            <a:spLocks noGrp="1" noChangeArrowheads="1"/>
          </p:cNvSpPr>
          <p:nvPr>
            <p:ph type="body" idx="1"/>
          </p:nvPr>
        </p:nvSpPr>
        <p:spPr>
          <a:xfrm>
            <a:off x="0" y="1981200"/>
            <a:ext cx="8991600" cy="4724400"/>
          </a:xfrm>
        </p:spPr>
        <p:txBody>
          <a:bodyPr/>
          <a:lstStyle/>
          <a:p>
            <a:pPr eaLnBrk="1" hangingPunct="1">
              <a:lnSpc>
                <a:spcPct val="80000"/>
              </a:lnSpc>
            </a:pPr>
            <a:r>
              <a:rPr lang="en-US" altLang="en-US" sz="2800" dirty="0" smtClean="0"/>
              <a:t>From:</a:t>
            </a:r>
          </a:p>
          <a:p>
            <a:pPr lvl="1" eaLnBrk="1" hangingPunct="1">
              <a:lnSpc>
                <a:spcPct val="80000"/>
              </a:lnSpc>
            </a:pPr>
            <a:r>
              <a:rPr lang="en-US" altLang="en-US" sz="2400" dirty="0" smtClean="0"/>
              <a:t>‘this man is a 40 year old patient with a stomach tumor’</a:t>
            </a:r>
          </a:p>
          <a:p>
            <a:pPr eaLnBrk="1" hangingPunct="1">
              <a:lnSpc>
                <a:spcPct val="80000"/>
              </a:lnSpc>
            </a:pPr>
            <a:r>
              <a:rPr lang="en-US" altLang="en-US" sz="2800" dirty="0" smtClean="0"/>
              <a:t>To </a:t>
            </a:r>
            <a:r>
              <a:rPr lang="en-US" altLang="en-US" sz="1800" dirty="0" smtClean="0"/>
              <a:t>(something like)</a:t>
            </a:r>
            <a:r>
              <a:rPr lang="en-US" altLang="en-US" sz="2800" dirty="0" smtClean="0"/>
              <a:t>:</a:t>
            </a:r>
          </a:p>
          <a:p>
            <a:pPr lvl="1" eaLnBrk="1" hangingPunct="1">
              <a:lnSpc>
                <a:spcPct val="80000"/>
              </a:lnSpc>
            </a:pPr>
            <a:r>
              <a:rPr lang="en-US" altLang="en-US" sz="2400" dirty="0" smtClean="0"/>
              <a:t>‘</a:t>
            </a:r>
            <a:r>
              <a:rPr lang="en-US" altLang="en-US" sz="2400" dirty="0"/>
              <a:t>#</a:t>
            </a:r>
            <a:r>
              <a:rPr lang="en-US" altLang="en-US" sz="2400" dirty="0" smtClean="0"/>
              <a:t>1 on which depends #2 has-part #3’, </a:t>
            </a:r>
            <a:r>
              <a:rPr lang="en-US" altLang="en-US" sz="2400" dirty="0" smtClean="0"/>
              <a:t>where</a:t>
            </a:r>
          </a:p>
          <a:p>
            <a:pPr lvl="2" eaLnBrk="1" hangingPunct="1">
              <a:lnSpc>
                <a:spcPct val="80000"/>
              </a:lnSpc>
            </a:pPr>
            <a:r>
              <a:rPr lang="en-US" altLang="en-US" sz="2000" dirty="0" smtClean="0"/>
              <a:t>#1	</a:t>
            </a:r>
            <a:r>
              <a:rPr lang="en-US" altLang="en-US" sz="2000" dirty="0" err="1" smtClean="0"/>
              <a:t>instanceOf</a:t>
            </a:r>
            <a:r>
              <a:rPr lang="en-US" altLang="en-US" sz="2000" dirty="0" smtClean="0"/>
              <a:t> 	human </a:t>
            </a:r>
            <a:r>
              <a:rPr lang="en-US" altLang="en-US" sz="2000" dirty="0" smtClean="0"/>
              <a:t>being 	</a:t>
            </a:r>
            <a:r>
              <a:rPr lang="en-US" altLang="en-US" sz="2000" dirty="0" smtClean="0"/>
              <a:t>at #4</a:t>
            </a:r>
            <a:endParaRPr lang="en-US" altLang="en-US" sz="2000" dirty="0" smtClean="0"/>
          </a:p>
          <a:p>
            <a:pPr lvl="2" eaLnBrk="1" hangingPunct="1">
              <a:lnSpc>
                <a:spcPct val="80000"/>
              </a:lnSpc>
            </a:pPr>
            <a:r>
              <a:rPr lang="en-US" altLang="en-US" sz="2000" dirty="0" smtClean="0"/>
              <a:t>#4  </a:t>
            </a:r>
            <a:r>
              <a:rPr lang="en-US" altLang="en-US" sz="2000" dirty="0"/>
              <a:t>	</a:t>
            </a:r>
            <a:r>
              <a:rPr lang="en-US" altLang="en-US" sz="2000" dirty="0" err="1" smtClean="0"/>
              <a:t>instanceOf</a:t>
            </a:r>
            <a:r>
              <a:rPr lang="en-US" altLang="en-US" sz="2000" dirty="0" smtClean="0"/>
              <a:t> 	temporal region</a:t>
            </a:r>
            <a:endParaRPr lang="en-US" altLang="en-US" sz="2000" dirty="0" smtClean="0"/>
          </a:p>
          <a:p>
            <a:pPr lvl="2" eaLnBrk="1" hangingPunct="1">
              <a:lnSpc>
                <a:spcPct val="80000"/>
              </a:lnSpc>
            </a:pPr>
            <a:r>
              <a:rPr lang="en-US" altLang="en-US" sz="2000" dirty="0" smtClean="0"/>
              <a:t>#4	</a:t>
            </a:r>
            <a:r>
              <a:rPr lang="en-US" altLang="en-US" sz="2000" dirty="0" smtClean="0"/>
              <a:t>overlaps   	#5</a:t>
            </a:r>
          </a:p>
          <a:p>
            <a:pPr lvl="2" eaLnBrk="1" hangingPunct="1">
              <a:lnSpc>
                <a:spcPct val="80000"/>
              </a:lnSpc>
            </a:pPr>
            <a:r>
              <a:rPr lang="en-US" altLang="en-US" sz="2000" dirty="0" smtClean="0"/>
              <a:t>#5	</a:t>
            </a:r>
            <a:r>
              <a:rPr lang="en-US" altLang="en-US" sz="2000" dirty="0" err="1" smtClean="0"/>
              <a:t>instanceOf</a:t>
            </a:r>
            <a:r>
              <a:rPr lang="en-US" altLang="en-US" sz="2000" dirty="0" smtClean="0"/>
              <a:t> 	TR-of-40yr</a:t>
            </a:r>
            <a:endParaRPr lang="en-US" altLang="en-US" sz="2000" dirty="0"/>
          </a:p>
          <a:p>
            <a:pPr lvl="2" eaLnBrk="1" hangingPunct="1">
              <a:lnSpc>
                <a:spcPct val="80000"/>
              </a:lnSpc>
            </a:pPr>
            <a:r>
              <a:rPr lang="en-US" altLang="en-US" sz="2000" dirty="0" smtClean="0"/>
              <a:t>#2  </a:t>
            </a:r>
            <a:r>
              <a:rPr lang="en-US" altLang="en-US" sz="2000" dirty="0"/>
              <a:t>	</a:t>
            </a:r>
            <a:r>
              <a:rPr lang="en-US" altLang="en-US" sz="2000" dirty="0" smtClean="0"/>
              <a:t>inheres-in          </a:t>
            </a:r>
            <a:r>
              <a:rPr lang="en-US" altLang="en-US" sz="2000" dirty="0"/>
              <a:t>	#1 		at #6</a:t>
            </a:r>
          </a:p>
          <a:p>
            <a:pPr lvl="2" eaLnBrk="1" hangingPunct="1">
              <a:lnSpc>
                <a:spcPct val="80000"/>
              </a:lnSpc>
            </a:pPr>
            <a:r>
              <a:rPr lang="en-US" altLang="en-US" sz="2000" dirty="0" smtClean="0"/>
              <a:t>#6	</a:t>
            </a:r>
            <a:r>
              <a:rPr lang="en-US" altLang="en-US" sz="2000" dirty="0" err="1" smtClean="0"/>
              <a:t>instanceOf</a:t>
            </a:r>
            <a:r>
              <a:rPr lang="en-US" altLang="en-US" sz="2000" dirty="0" smtClean="0"/>
              <a:t>	temporal </a:t>
            </a:r>
            <a:r>
              <a:rPr lang="en-US" altLang="en-US" sz="2000" dirty="0"/>
              <a:t>region</a:t>
            </a:r>
            <a:endParaRPr lang="en-US" altLang="en-US" sz="2000" dirty="0" smtClean="0"/>
          </a:p>
          <a:p>
            <a:pPr lvl="2" eaLnBrk="1" hangingPunct="1">
              <a:lnSpc>
                <a:spcPct val="80000"/>
              </a:lnSpc>
            </a:pPr>
            <a:r>
              <a:rPr lang="en-US" altLang="en-US" sz="2000" dirty="0" smtClean="0"/>
              <a:t>#4	overlaps		#6</a:t>
            </a:r>
            <a:endParaRPr lang="en-US" altLang="en-US" sz="2000" dirty="0" smtClean="0"/>
          </a:p>
          <a:p>
            <a:pPr lvl="2" eaLnBrk="1" hangingPunct="1">
              <a:lnSpc>
                <a:spcPct val="80000"/>
              </a:lnSpc>
            </a:pPr>
            <a:r>
              <a:rPr lang="en-US" altLang="en-US" sz="2000" dirty="0" smtClean="0"/>
              <a:t>#2  	</a:t>
            </a:r>
            <a:r>
              <a:rPr lang="en-US" altLang="en-US" sz="2000" dirty="0" err="1" smtClean="0"/>
              <a:t>instanceOf</a:t>
            </a:r>
            <a:r>
              <a:rPr lang="en-US" altLang="en-US" sz="2000" dirty="0" smtClean="0"/>
              <a:t>   	patient-role </a:t>
            </a:r>
            <a:r>
              <a:rPr lang="en-US" altLang="en-US" sz="2000" dirty="0" smtClean="0"/>
              <a:t>	</a:t>
            </a:r>
            <a:r>
              <a:rPr lang="en-US" altLang="en-US" sz="2000" dirty="0" smtClean="0"/>
              <a:t>at </a:t>
            </a:r>
            <a:r>
              <a:rPr lang="en-US" altLang="en-US" sz="2000" dirty="0"/>
              <a:t>#6</a:t>
            </a:r>
            <a:endParaRPr lang="en-US" altLang="en-US" sz="2000" dirty="0" smtClean="0"/>
          </a:p>
          <a:p>
            <a:pPr lvl="2" eaLnBrk="1" hangingPunct="1">
              <a:lnSpc>
                <a:spcPct val="80000"/>
              </a:lnSpc>
            </a:pPr>
            <a:r>
              <a:rPr lang="en-US" altLang="en-US" sz="2000" dirty="0" smtClean="0"/>
              <a:t>#3  	</a:t>
            </a:r>
            <a:r>
              <a:rPr lang="en-US" altLang="en-US" sz="2000" dirty="0" err="1" smtClean="0"/>
              <a:t>instanceOf</a:t>
            </a:r>
            <a:r>
              <a:rPr lang="en-US" altLang="en-US" sz="2000" dirty="0" smtClean="0"/>
              <a:t>   	tumor </a:t>
            </a:r>
            <a:r>
              <a:rPr lang="en-US" altLang="en-US" sz="2000" dirty="0" smtClean="0"/>
              <a:t>		</a:t>
            </a:r>
            <a:r>
              <a:rPr lang="en-US" altLang="en-US" sz="2000" dirty="0" smtClean="0"/>
              <a:t>at #7</a:t>
            </a:r>
          </a:p>
          <a:p>
            <a:pPr lvl="2" eaLnBrk="1" hangingPunct="1">
              <a:lnSpc>
                <a:spcPct val="80000"/>
              </a:lnSpc>
            </a:pPr>
            <a:r>
              <a:rPr lang="en-US" altLang="en-US" sz="2000" dirty="0" smtClean="0"/>
              <a:t>#3 	part of		#1		at #8</a:t>
            </a:r>
          </a:p>
          <a:p>
            <a:pPr lvl="2" eaLnBrk="1" hangingPunct="1">
              <a:lnSpc>
                <a:spcPct val="80000"/>
              </a:lnSpc>
            </a:pPr>
            <a:r>
              <a:rPr lang="en-US" altLang="en-US" sz="2000" dirty="0" smtClean="0"/>
              <a:t>…</a:t>
            </a:r>
            <a:endParaRPr lang="en-US" altLang="en-US" sz="2000" dirty="0" smtClean="0"/>
          </a:p>
        </p:txBody>
      </p:sp>
      <p:sp>
        <p:nvSpPr>
          <p:cNvPr id="39940" name="Rectangle 4"/>
          <p:cNvSpPr>
            <a:spLocks noChangeArrowheads="1"/>
          </p:cNvSpPr>
          <p:nvPr/>
        </p:nvSpPr>
        <p:spPr bwMode="auto">
          <a:xfrm>
            <a:off x="5334000" y="3505200"/>
            <a:ext cx="1066800" cy="30924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39941" name="Text Box 5"/>
          <p:cNvSpPr txBox="1">
            <a:spLocks noChangeArrowheads="1"/>
          </p:cNvSpPr>
          <p:nvPr/>
        </p:nvSpPr>
        <p:spPr bwMode="auto">
          <a:xfrm>
            <a:off x="6477000" y="541020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accent1"/>
                </a:solidFill>
              </a:rPr>
              <a:t>time stamp in</a:t>
            </a:r>
          </a:p>
          <a:p>
            <a:pPr eaLnBrk="1" hangingPunct="1">
              <a:spcBef>
                <a:spcPct val="0"/>
              </a:spcBef>
              <a:buFontTx/>
              <a:buNone/>
            </a:pPr>
            <a:r>
              <a:rPr lang="en-US" altLang="en-US" sz="2400">
                <a:solidFill>
                  <a:schemeClr val="accent1"/>
                </a:solidFill>
              </a:rPr>
              <a:t>case of continuants</a:t>
            </a:r>
          </a:p>
        </p:txBody>
      </p:sp>
      <p:cxnSp>
        <p:nvCxnSpPr>
          <p:cNvPr id="39942" name="AutoShape 6"/>
          <p:cNvCxnSpPr>
            <a:cxnSpLocks noChangeShapeType="1"/>
            <a:stCxn id="39940" idx="3"/>
            <a:endCxn id="39941" idx="0"/>
          </p:cNvCxnSpPr>
          <p:nvPr/>
        </p:nvCxnSpPr>
        <p:spPr bwMode="auto">
          <a:xfrm>
            <a:off x="6400800" y="5051425"/>
            <a:ext cx="1333500" cy="358775"/>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a:xfrm>
            <a:off x="255588" y="1310760"/>
            <a:ext cx="8632825" cy="578882"/>
          </a:xfrm>
        </p:spPr>
        <p:txBody>
          <a:bodyPr/>
          <a:lstStyle/>
          <a:p>
            <a:r>
              <a:rPr lang="en-US" altLang="en-US" sz="2800" dirty="0" smtClean="0"/>
              <a:t>Application to imaging: several </a:t>
            </a:r>
            <a:r>
              <a:rPr lang="en-US" altLang="en-US" sz="2800" dirty="0"/>
              <a:t>actors are involved</a:t>
            </a:r>
          </a:p>
        </p:txBody>
      </p:sp>
      <p:sp>
        <p:nvSpPr>
          <p:cNvPr id="54275" name="Rectangle 3"/>
          <p:cNvSpPr>
            <a:spLocks noGrp="1" noChangeArrowheads="1"/>
          </p:cNvSpPr>
          <p:nvPr>
            <p:ph type="body" idx="1"/>
          </p:nvPr>
        </p:nvSpPr>
        <p:spPr/>
        <p:txBody>
          <a:bodyPr/>
          <a:lstStyle/>
          <a:p>
            <a:r>
              <a:rPr lang="en-US" altLang="en-US"/>
              <a:t>Patients, their parts and their pathological entities.</a:t>
            </a:r>
          </a:p>
          <a:p>
            <a:r>
              <a:rPr lang="en-US" altLang="en-US"/>
              <a:t>Modalities, capable to :</a:t>
            </a:r>
          </a:p>
          <a:p>
            <a:pPr lvl="1"/>
            <a:r>
              <a:rPr lang="en-US" altLang="en-US"/>
              <a:t>recognize some entities on the side of patients;</a:t>
            </a:r>
          </a:p>
          <a:p>
            <a:pPr lvl="1"/>
            <a:r>
              <a:rPr lang="en-US" altLang="en-US"/>
              <a:t>build representational units referring to the recognized entities;</a:t>
            </a:r>
          </a:p>
          <a:p>
            <a:pPr lvl="1"/>
            <a:r>
              <a:rPr lang="en-US" altLang="en-US"/>
              <a:t>introduce units that don’t represent at all.</a:t>
            </a:r>
          </a:p>
          <a:p>
            <a:r>
              <a:rPr lang="en-US" altLang="en-US"/>
              <a:t>Radiologists, imaging specialists having the task to associate the representational units in an image to what is out there in reality.</a:t>
            </a:r>
          </a:p>
        </p:txBody>
      </p:sp>
    </p:spTree>
    <p:extLst>
      <p:ext uri="{BB962C8B-B14F-4D97-AF65-F5344CB8AC3E}">
        <p14:creationId xmlns:p14="http://schemas.microsoft.com/office/powerpoint/2010/main" val="89488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19"/>
          <p:cNvSpPr txBox="1">
            <a:spLocks noChangeArrowheads="1"/>
          </p:cNvSpPr>
          <p:nvPr/>
        </p:nvSpPr>
        <p:spPr bwMode="auto">
          <a:xfrm>
            <a:off x="685800" y="3413125"/>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observation &amp;</a:t>
            </a:r>
          </a:p>
          <a:p>
            <a:pPr algn="ctr" eaLnBrk="1" hangingPunct="1">
              <a:spcBef>
                <a:spcPct val="0"/>
              </a:spcBef>
              <a:buFontTx/>
              <a:buNone/>
            </a:pPr>
            <a:r>
              <a:rPr lang="en-US" altLang="en-US" sz="2000">
                <a:solidFill>
                  <a:schemeClr val="bg1"/>
                </a:solidFill>
              </a:rPr>
              <a:t>measurement</a:t>
            </a:r>
          </a:p>
        </p:txBody>
      </p:sp>
      <p:sp>
        <p:nvSpPr>
          <p:cNvPr id="9219" name="AutoShape 2"/>
          <p:cNvSpPr>
            <a:spLocks noGrp="1" noChangeArrowheads="1"/>
          </p:cNvSpPr>
          <p:nvPr>
            <p:ph type="title"/>
          </p:nvPr>
        </p:nvSpPr>
        <p:spPr>
          <a:xfrm>
            <a:off x="258763" y="1311275"/>
            <a:ext cx="8626475" cy="577850"/>
          </a:xfrm>
        </p:spPr>
        <p:txBody>
          <a:bodyPr/>
          <a:lstStyle/>
          <a:p>
            <a:pPr eaLnBrk="1" hangingPunct="1"/>
            <a:r>
              <a:rPr lang="en-US" altLang="en-US" sz="2800" smtClean="0"/>
              <a:t>Data and Reality</a:t>
            </a:r>
            <a:endParaRPr lang="en-US" altLang="en-US" sz="2800" i="1" u="sng" smtClean="0"/>
          </a:p>
        </p:txBody>
      </p:sp>
      <p:grpSp>
        <p:nvGrpSpPr>
          <p:cNvPr id="9220" name="Group 3"/>
          <p:cNvGrpSpPr>
            <a:grpSpLocks/>
          </p:cNvGrpSpPr>
          <p:nvPr/>
        </p:nvGrpSpPr>
        <p:grpSpPr bwMode="auto">
          <a:xfrm>
            <a:off x="4006850" y="2090738"/>
            <a:ext cx="1077913" cy="1262062"/>
            <a:chOff x="3170" y="2938"/>
            <a:chExt cx="679" cy="795"/>
          </a:xfrm>
        </p:grpSpPr>
        <p:sp>
          <p:nvSpPr>
            <p:cNvPr id="9492"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3"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4"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5"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6"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7"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8"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9"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0"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1"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2"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3"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4"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5"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6"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7"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8"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09"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0"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1"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2"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3"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4"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5"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6"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7"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8"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19"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20"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21"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22"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523"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3" name="Group 37"/>
          <p:cNvGrpSpPr>
            <a:grpSpLocks/>
          </p:cNvGrpSpPr>
          <p:nvPr/>
        </p:nvGrpSpPr>
        <p:grpSpPr bwMode="auto">
          <a:xfrm>
            <a:off x="5057775" y="1916113"/>
            <a:ext cx="3849688" cy="1187450"/>
            <a:chOff x="3186" y="1207"/>
            <a:chExt cx="2425" cy="748"/>
          </a:xfrm>
        </p:grpSpPr>
        <p:sp>
          <p:nvSpPr>
            <p:cNvPr id="9456"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9457" name="Group 39"/>
            <p:cNvGrpSpPr>
              <a:grpSpLocks/>
            </p:cNvGrpSpPr>
            <p:nvPr/>
          </p:nvGrpSpPr>
          <p:grpSpPr bwMode="auto">
            <a:xfrm>
              <a:off x="4308" y="1360"/>
              <a:ext cx="1233" cy="468"/>
              <a:chOff x="3968" y="1662"/>
              <a:chExt cx="1233" cy="748"/>
            </a:xfrm>
          </p:grpSpPr>
          <p:sp>
            <p:nvSpPr>
              <p:cNvPr id="9460"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1"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2"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3"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4"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5"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6"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7"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8"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69"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0"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1"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2"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3"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4"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5"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6"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7"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8"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79"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0"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1"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2"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3"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4"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5"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6"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7"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8"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89"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0"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91"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9458"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59" name="Text Box 73"/>
            <p:cNvSpPr txBox="1">
              <a:spLocks noChangeArrowheads="1"/>
            </p:cNvSpPr>
            <p:nvPr/>
          </p:nvSpPr>
          <p:spPr bwMode="auto">
            <a:xfrm>
              <a:off x="3186" y="1207"/>
              <a:ext cx="9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data</a:t>
              </a:r>
            </a:p>
            <a:p>
              <a:pPr algn="ctr" eaLnBrk="1" hangingPunct="1">
                <a:spcBef>
                  <a:spcPct val="0"/>
                </a:spcBef>
                <a:buFontTx/>
                <a:buNone/>
              </a:pPr>
              <a:r>
                <a:rPr lang="en-US" alt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9440" name="Group 75"/>
            <p:cNvGrpSpPr>
              <a:grpSpLocks/>
            </p:cNvGrpSpPr>
            <p:nvPr/>
          </p:nvGrpSpPr>
          <p:grpSpPr bwMode="auto">
            <a:xfrm>
              <a:off x="4405" y="2498"/>
              <a:ext cx="746" cy="472"/>
              <a:chOff x="4136" y="2679"/>
              <a:chExt cx="1191" cy="943"/>
            </a:xfrm>
          </p:grpSpPr>
          <p:sp>
            <p:nvSpPr>
              <p:cNvPr id="9443" name="AutoShape 76"/>
              <p:cNvSpPr>
                <a:spLocks noChangeArrowheads="1"/>
              </p:cNvSpPr>
              <p:nvPr/>
            </p:nvSpPr>
            <p:spPr bwMode="auto">
              <a:xfrm>
                <a:off x="4226" y="2955"/>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4" name="AutoShape 77"/>
              <p:cNvSpPr>
                <a:spLocks noChangeArrowheads="1"/>
              </p:cNvSpPr>
              <p:nvPr/>
            </p:nvSpPr>
            <p:spPr bwMode="auto">
              <a:xfrm>
                <a:off x="4307"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5" name="AutoShape 78"/>
              <p:cNvSpPr>
                <a:spLocks noChangeArrowheads="1"/>
              </p:cNvSpPr>
              <p:nvPr/>
            </p:nvSpPr>
            <p:spPr bwMode="auto">
              <a:xfrm>
                <a:off x="4436"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6" name="AutoShape 79"/>
              <p:cNvSpPr>
                <a:spLocks noChangeArrowheads="1"/>
              </p:cNvSpPr>
              <p:nvPr/>
            </p:nvSpPr>
            <p:spPr bwMode="auto">
              <a:xfrm>
                <a:off x="4711"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7" name="AutoShape 80"/>
              <p:cNvSpPr>
                <a:spLocks noChangeArrowheads="1"/>
              </p:cNvSpPr>
              <p:nvPr/>
            </p:nvSpPr>
            <p:spPr bwMode="auto">
              <a:xfrm>
                <a:off x="4889"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8" name="AutoShape 81"/>
              <p:cNvSpPr>
                <a:spLocks noChangeArrowheads="1"/>
              </p:cNvSpPr>
              <p:nvPr/>
            </p:nvSpPr>
            <p:spPr bwMode="auto">
              <a:xfrm>
                <a:off x="4645" y="302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449" name="AutoShape 82"/>
              <p:cNvCxnSpPr>
                <a:cxnSpLocks noChangeShapeType="1"/>
                <a:stCxn id="9443" idx="2"/>
                <a:endCxn id="9445" idx="0"/>
              </p:cNvCxnSpPr>
              <p:nvPr/>
            </p:nvCxnSpPr>
            <p:spPr bwMode="auto">
              <a:xfrm>
                <a:off x="4307" y="3051"/>
                <a:ext cx="210" cy="15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50" name="AutoShape 83"/>
              <p:cNvCxnSpPr>
                <a:cxnSpLocks noChangeShapeType="1"/>
                <a:stCxn id="9448" idx="2"/>
                <a:endCxn id="9445" idx="0"/>
              </p:cNvCxnSpPr>
              <p:nvPr/>
            </p:nvCxnSpPr>
            <p:spPr bwMode="auto">
              <a:xfrm flipH="1">
                <a:off x="4517" y="3117"/>
                <a:ext cx="209" cy="8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51" name="AutoShape 84"/>
              <p:cNvCxnSpPr>
                <a:cxnSpLocks noChangeShapeType="1"/>
                <a:stCxn id="9446" idx="0"/>
                <a:endCxn id="9445" idx="2"/>
              </p:cNvCxnSpPr>
              <p:nvPr/>
            </p:nvCxnSpPr>
            <p:spPr bwMode="auto">
              <a:xfrm flipH="1" flipV="1">
                <a:off x="4517" y="3297"/>
                <a:ext cx="275" cy="15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52" name="AutoShape 85"/>
              <p:cNvCxnSpPr>
                <a:cxnSpLocks noChangeShapeType="1"/>
                <a:stCxn id="9444" idx="0"/>
                <a:endCxn id="9443" idx="2"/>
              </p:cNvCxnSpPr>
              <p:nvPr/>
            </p:nvCxnSpPr>
            <p:spPr bwMode="auto">
              <a:xfrm flipH="1" flipV="1">
                <a:off x="4307" y="3051"/>
                <a:ext cx="81" cy="40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53" name="AutoShape 86"/>
              <p:cNvCxnSpPr>
                <a:cxnSpLocks noChangeShapeType="1"/>
                <a:stCxn id="9446" idx="0"/>
                <a:endCxn id="9448" idx="2"/>
              </p:cNvCxnSpPr>
              <p:nvPr/>
            </p:nvCxnSpPr>
            <p:spPr bwMode="auto">
              <a:xfrm flipH="1" flipV="1">
                <a:off x="4726" y="3117"/>
                <a:ext cx="66" cy="33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54" name="AutoShape 87"/>
              <p:cNvCxnSpPr>
                <a:cxnSpLocks noChangeShapeType="1"/>
                <a:stCxn id="9447" idx="0"/>
                <a:endCxn id="9448" idx="3"/>
              </p:cNvCxnSpPr>
              <p:nvPr/>
            </p:nvCxnSpPr>
            <p:spPr bwMode="auto">
              <a:xfrm flipH="1" flipV="1">
                <a:off x="4807" y="3069"/>
                <a:ext cx="163" cy="132"/>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455"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9441"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42" name="Text Box 90"/>
            <p:cNvSpPr txBox="1">
              <a:spLocks noChangeArrowheads="1"/>
            </p:cNvSpPr>
            <p:nvPr/>
          </p:nvSpPr>
          <p:spPr bwMode="auto">
            <a:xfrm>
              <a:off x="4770" y="1918"/>
              <a:ext cx="9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9254" name="Group 92"/>
            <p:cNvGrpSpPr>
              <a:grpSpLocks/>
            </p:cNvGrpSpPr>
            <p:nvPr/>
          </p:nvGrpSpPr>
          <p:grpSpPr bwMode="auto">
            <a:xfrm>
              <a:off x="4739" y="3600"/>
              <a:ext cx="464" cy="406"/>
              <a:chOff x="2745" y="3092"/>
              <a:chExt cx="464" cy="406"/>
            </a:xfrm>
          </p:grpSpPr>
          <p:sp>
            <p:nvSpPr>
              <p:cNvPr id="9415"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16" name="AutoShape 9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17" name="AutoShape 9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18" name="AutoShape 9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19" name="AutoShape 9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20" name="AutoShape 9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21" name="AutoShape 9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422" name="AutoShape 100"/>
              <p:cNvCxnSpPr>
                <a:cxnSpLocks noChangeShapeType="1"/>
                <a:stCxn id="9416" idx="2"/>
                <a:endCxn id="941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23" name="AutoShape 101"/>
              <p:cNvCxnSpPr>
                <a:cxnSpLocks noChangeShapeType="1"/>
                <a:stCxn id="9421" idx="2"/>
                <a:endCxn id="941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24" name="AutoShape 102"/>
              <p:cNvCxnSpPr>
                <a:cxnSpLocks noChangeShapeType="1"/>
                <a:stCxn id="9419" idx="0"/>
                <a:endCxn id="941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25" name="AutoShape 103"/>
              <p:cNvCxnSpPr>
                <a:cxnSpLocks noChangeShapeType="1"/>
                <a:stCxn id="9417" idx="0"/>
                <a:endCxn id="941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26" name="AutoShape 104"/>
              <p:cNvCxnSpPr>
                <a:cxnSpLocks noChangeShapeType="1"/>
                <a:stCxn id="9419" idx="0"/>
                <a:endCxn id="942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27" name="AutoShape 105"/>
              <p:cNvCxnSpPr>
                <a:cxnSpLocks noChangeShapeType="1"/>
                <a:stCxn id="9420" idx="0"/>
                <a:endCxn id="942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428" name="AutoShape 10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29" name="AutoShape 10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30" name="AutoShape 10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31" name="AutoShape 10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32" name="AutoShape 11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33" name="AutoShape 11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434" name="AutoShape 112"/>
              <p:cNvCxnSpPr>
                <a:cxnSpLocks noChangeShapeType="1"/>
                <a:stCxn id="9428" idx="2"/>
                <a:endCxn id="943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35" name="AutoShape 113"/>
              <p:cNvCxnSpPr>
                <a:cxnSpLocks noChangeShapeType="1"/>
                <a:stCxn id="9433" idx="2"/>
                <a:endCxn id="943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36" name="AutoShape 114"/>
              <p:cNvCxnSpPr>
                <a:cxnSpLocks noChangeShapeType="1"/>
                <a:stCxn id="9431" idx="0"/>
                <a:endCxn id="943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37" name="AutoShape 115"/>
              <p:cNvCxnSpPr>
                <a:cxnSpLocks noChangeShapeType="1"/>
                <a:stCxn id="9429" idx="0"/>
                <a:endCxn id="942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38" name="AutoShape 116"/>
              <p:cNvCxnSpPr>
                <a:cxnSpLocks noChangeShapeType="1"/>
                <a:stCxn id="9431" idx="0"/>
                <a:endCxn id="943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39" name="AutoShape 117"/>
              <p:cNvCxnSpPr>
                <a:cxnSpLocks noChangeShapeType="1"/>
                <a:stCxn id="9432" idx="0"/>
                <a:endCxn id="943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55" name="Group 118"/>
            <p:cNvGrpSpPr>
              <a:grpSpLocks/>
            </p:cNvGrpSpPr>
            <p:nvPr/>
          </p:nvGrpSpPr>
          <p:grpSpPr bwMode="auto">
            <a:xfrm>
              <a:off x="4410" y="3522"/>
              <a:ext cx="464" cy="406"/>
              <a:chOff x="2745" y="3092"/>
              <a:chExt cx="464" cy="406"/>
            </a:xfrm>
          </p:grpSpPr>
          <p:sp>
            <p:nvSpPr>
              <p:cNvPr id="9390"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1" name="AutoShape 12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2" name="AutoShape 12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3" name="AutoShape 12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4" name="AutoShape 12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5" name="AutoShape 12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96" name="AutoShape 12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97" name="AutoShape 126"/>
              <p:cNvCxnSpPr>
                <a:cxnSpLocks noChangeShapeType="1"/>
                <a:stCxn id="9391" idx="2"/>
                <a:endCxn id="939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98" name="AutoShape 127"/>
              <p:cNvCxnSpPr>
                <a:cxnSpLocks noChangeShapeType="1"/>
                <a:stCxn id="9396" idx="2"/>
                <a:endCxn id="939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99" name="AutoShape 128"/>
              <p:cNvCxnSpPr>
                <a:cxnSpLocks noChangeShapeType="1"/>
                <a:stCxn id="9394" idx="0"/>
                <a:endCxn id="939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00" name="AutoShape 129"/>
              <p:cNvCxnSpPr>
                <a:cxnSpLocks noChangeShapeType="1"/>
                <a:stCxn id="9392" idx="0"/>
                <a:endCxn id="939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01" name="AutoShape 130"/>
              <p:cNvCxnSpPr>
                <a:cxnSpLocks noChangeShapeType="1"/>
                <a:stCxn id="9394" idx="0"/>
                <a:endCxn id="939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02" name="AutoShape 131"/>
              <p:cNvCxnSpPr>
                <a:cxnSpLocks noChangeShapeType="1"/>
                <a:stCxn id="9395" idx="0"/>
                <a:endCxn id="939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403" name="AutoShape 13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04" name="AutoShape 13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05" name="AutoShape 13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06" name="AutoShape 13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07" name="AutoShape 13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408" name="AutoShape 13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409" name="AutoShape 138"/>
              <p:cNvCxnSpPr>
                <a:cxnSpLocks noChangeShapeType="1"/>
                <a:stCxn id="9403" idx="2"/>
                <a:endCxn id="940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10" name="AutoShape 139"/>
              <p:cNvCxnSpPr>
                <a:cxnSpLocks noChangeShapeType="1"/>
                <a:stCxn id="9408" idx="2"/>
                <a:endCxn id="940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11" name="AutoShape 140"/>
              <p:cNvCxnSpPr>
                <a:cxnSpLocks noChangeShapeType="1"/>
                <a:stCxn id="9406" idx="0"/>
                <a:endCxn id="940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12" name="AutoShape 141"/>
              <p:cNvCxnSpPr>
                <a:cxnSpLocks noChangeShapeType="1"/>
                <a:stCxn id="9404" idx="0"/>
                <a:endCxn id="940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13" name="AutoShape 142"/>
              <p:cNvCxnSpPr>
                <a:cxnSpLocks noChangeShapeType="1"/>
                <a:stCxn id="9406" idx="0"/>
                <a:endCxn id="940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414" name="AutoShape 143"/>
              <p:cNvCxnSpPr>
                <a:cxnSpLocks noChangeShapeType="1"/>
                <a:stCxn id="9407" idx="0"/>
                <a:endCxn id="940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56" name="Group 144"/>
            <p:cNvGrpSpPr>
              <a:grpSpLocks/>
            </p:cNvGrpSpPr>
            <p:nvPr/>
          </p:nvGrpSpPr>
          <p:grpSpPr bwMode="auto">
            <a:xfrm>
              <a:off x="4507" y="3619"/>
              <a:ext cx="464" cy="387"/>
              <a:chOff x="2745" y="3092"/>
              <a:chExt cx="464" cy="406"/>
            </a:xfrm>
          </p:grpSpPr>
          <p:sp>
            <p:nvSpPr>
              <p:cNvPr id="9365"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66" name="AutoShape 146"/>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67" name="AutoShape 147"/>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68" name="AutoShape 148"/>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69" name="AutoShape 149"/>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70" name="AutoShape 150"/>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71" name="AutoShape 151"/>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72" name="AutoShape 152"/>
              <p:cNvCxnSpPr>
                <a:cxnSpLocks noChangeShapeType="1"/>
                <a:stCxn id="9366" idx="2"/>
                <a:endCxn id="936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73" name="AutoShape 153"/>
              <p:cNvCxnSpPr>
                <a:cxnSpLocks noChangeShapeType="1"/>
                <a:stCxn id="9371" idx="2"/>
                <a:endCxn id="936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74" name="AutoShape 154"/>
              <p:cNvCxnSpPr>
                <a:cxnSpLocks noChangeShapeType="1"/>
                <a:stCxn id="9369" idx="0"/>
                <a:endCxn id="936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75" name="AutoShape 155"/>
              <p:cNvCxnSpPr>
                <a:cxnSpLocks noChangeShapeType="1"/>
                <a:stCxn id="9367" idx="0"/>
                <a:endCxn id="936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76" name="AutoShape 156"/>
              <p:cNvCxnSpPr>
                <a:cxnSpLocks noChangeShapeType="1"/>
                <a:stCxn id="9369" idx="0"/>
                <a:endCxn id="937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77" name="AutoShape 157"/>
              <p:cNvCxnSpPr>
                <a:cxnSpLocks noChangeShapeType="1"/>
                <a:stCxn id="9370" idx="0"/>
                <a:endCxn id="937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378" name="AutoShape 158"/>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79" name="AutoShape 159"/>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80" name="AutoShape 160"/>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81" name="AutoShape 161"/>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82" name="AutoShape 162"/>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83" name="AutoShape 163"/>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84" name="AutoShape 164"/>
              <p:cNvCxnSpPr>
                <a:cxnSpLocks noChangeShapeType="1"/>
                <a:stCxn id="9378" idx="2"/>
                <a:endCxn id="938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85" name="AutoShape 165"/>
              <p:cNvCxnSpPr>
                <a:cxnSpLocks noChangeShapeType="1"/>
                <a:stCxn id="9383" idx="2"/>
                <a:endCxn id="938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86" name="AutoShape 166"/>
              <p:cNvCxnSpPr>
                <a:cxnSpLocks noChangeShapeType="1"/>
                <a:stCxn id="9381" idx="0"/>
                <a:endCxn id="938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87" name="AutoShape 167"/>
              <p:cNvCxnSpPr>
                <a:cxnSpLocks noChangeShapeType="1"/>
                <a:stCxn id="9379" idx="0"/>
                <a:endCxn id="937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88" name="AutoShape 168"/>
              <p:cNvCxnSpPr>
                <a:cxnSpLocks noChangeShapeType="1"/>
                <a:stCxn id="9381" idx="0"/>
                <a:endCxn id="938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89" name="AutoShape 169"/>
              <p:cNvCxnSpPr>
                <a:cxnSpLocks noChangeShapeType="1"/>
                <a:stCxn id="9382" idx="0"/>
                <a:endCxn id="938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57" name="Group 170"/>
            <p:cNvGrpSpPr>
              <a:grpSpLocks/>
            </p:cNvGrpSpPr>
            <p:nvPr/>
          </p:nvGrpSpPr>
          <p:grpSpPr bwMode="auto">
            <a:xfrm>
              <a:off x="4196" y="3750"/>
              <a:ext cx="464" cy="406"/>
              <a:chOff x="2745" y="3092"/>
              <a:chExt cx="464" cy="406"/>
            </a:xfrm>
          </p:grpSpPr>
          <p:sp>
            <p:nvSpPr>
              <p:cNvPr id="9340"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1" name="AutoShape 172"/>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2" name="AutoShape 173"/>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3" name="AutoShape 174"/>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4" name="AutoShape 175"/>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5" name="AutoShape 176"/>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46" name="AutoShape 177"/>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47" name="AutoShape 178"/>
              <p:cNvCxnSpPr>
                <a:cxnSpLocks noChangeShapeType="1"/>
                <a:stCxn id="9341" idx="2"/>
                <a:endCxn id="934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48" name="AutoShape 179"/>
              <p:cNvCxnSpPr>
                <a:cxnSpLocks noChangeShapeType="1"/>
                <a:stCxn id="9346" idx="2"/>
                <a:endCxn id="934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49" name="AutoShape 180"/>
              <p:cNvCxnSpPr>
                <a:cxnSpLocks noChangeShapeType="1"/>
                <a:stCxn id="9344" idx="0"/>
                <a:endCxn id="934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50" name="AutoShape 181"/>
              <p:cNvCxnSpPr>
                <a:cxnSpLocks noChangeShapeType="1"/>
                <a:stCxn id="9342" idx="0"/>
                <a:endCxn id="934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51" name="AutoShape 182"/>
              <p:cNvCxnSpPr>
                <a:cxnSpLocks noChangeShapeType="1"/>
                <a:stCxn id="9344" idx="0"/>
                <a:endCxn id="934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52" name="AutoShape 183"/>
              <p:cNvCxnSpPr>
                <a:cxnSpLocks noChangeShapeType="1"/>
                <a:stCxn id="9345" idx="0"/>
                <a:endCxn id="934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353" name="AutoShape 184"/>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54" name="AutoShape 185"/>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55" name="AutoShape 186"/>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56" name="AutoShape 187"/>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57" name="AutoShape 188"/>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58" name="AutoShape 189"/>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59" name="AutoShape 190"/>
              <p:cNvCxnSpPr>
                <a:cxnSpLocks noChangeShapeType="1"/>
                <a:stCxn id="9353" idx="2"/>
                <a:endCxn id="935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60" name="AutoShape 191"/>
              <p:cNvCxnSpPr>
                <a:cxnSpLocks noChangeShapeType="1"/>
                <a:stCxn id="9358" idx="2"/>
                <a:endCxn id="935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61" name="AutoShape 192"/>
              <p:cNvCxnSpPr>
                <a:cxnSpLocks noChangeShapeType="1"/>
                <a:stCxn id="9356" idx="0"/>
                <a:endCxn id="935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62" name="AutoShape 193"/>
              <p:cNvCxnSpPr>
                <a:cxnSpLocks noChangeShapeType="1"/>
                <a:stCxn id="9354" idx="0"/>
                <a:endCxn id="935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63" name="AutoShape 194"/>
              <p:cNvCxnSpPr>
                <a:cxnSpLocks noChangeShapeType="1"/>
                <a:stCxn id="9356" idx="0"/>
                <a:endCxn id="935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64" name="AutoShape 195"/>
              <p:cNvCxnSpPr>
                <a:cxnSpLocks noChangeShapeType="1"/>
                <a:stCxn id="9357" idx="0"/>
                <a:endCxn id="935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58" name="Group 196"/>
            <p:cNvGrpSpPr>
              <a:grpSpLocks/>
            </p:cNvGrpSpPr>
            <p:nvPr/>
          </p:nvGrpSpPr>
          <p:grpSpPr bwMode="auto">
            <a:xfrm>
              <a:off x="4464" y="3563"/>
              <a:ext cx="464" cy="406"/>
              <a:chOff x="2745" y="3092"/>
              <a:chExt cx="464" cy="406"/>
            </a:xfrm>
          </p:grpSpPr>
          <p:sp>
            <p:nvSpPr>
              <p:cNvPr id="9315"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16" name="AutoShape 198"/>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17" name="AutoShape 199"/>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18" name="AutoShape 200"/>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19" name="AutoShape 201"/>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20" name="AutoShape 202"/>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21" name="AutoShape 203"/>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22" name="AutoShape 204"/>
              <p:cNvCxnSpPr>
                <a:cxnSpLocks noChangeShapeType="1"/>
                <a:stCxn id="9316" idx="2"/>
                <a:endCxn id="931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23" name="AutoShape 205"/>
              <p:cNvCxnSpPr>
                <a:cxnSpLocks noChangeShapeType="1"/>
                <a:stCxn id="9321" idx="2"/>
                <a:endCxn id="931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24" name="AutoShape 206"/>
              <p:cNvCxnSpPr>
                <a:cxnSpLocks noChangeShapeType="1"/>
                <a:stCxn id="9319" idx="0"/>
                <a:endCxn id="931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25" name="AutoShape 207"/>
              <p:cNvCxnSpPr>
                <a:cxnSpLocks noChangeShapeType="1"/>
                <a:stCxn id="9317" idx="0"/>
                <a:endCxn id="931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26" name="AutoShape 208"/>
              <p:cNvCxnSpPr>
                <a:cxnSpLocks noChangeShapeType="1"/>
                <a:stCxn id="9319" idx="0"/>
                <a:endCxn id="932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27" name="AutoShape 209"/>
              <p:cNvCxnSpPr>
                <a:cxnSpLocks noChangeShapeType="1"/>
                <a:stCxn id="9320" idx="0"/>
                <a:endCxn id="932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328" name="AutoShape 210"/>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29" name="AutoShape 211"/>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30" name="AutoShape 212"/>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31" name="AutoShape 213"/>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32" name="AutoShape 214"/>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33" name="AutoShape 215"/>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34" name="AutoShape 216"/>
              <p:cNvCxnSpPr>
                <a:cxnSpLocks noChangeShapeType="1"/>
                <a:stCxn id="9328" idx="2"/>
                <a:endCxn id="933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35" name="AutoShape 217"/>
              <p:cNvCxnSpPr>
                <a:cxnSpLocks noChangeShapeType="1"/>
                <a:stCxn id="9333" idx="2"/>
                <a:endCxn id="933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36" name="AutoShape 218"/>
              <p:cNvCxnSpPr>
                <a:cxnSpLocks noChangeShapeType="1"/>
                <a:stCxn id="9331" idx="0"/>
                <a:endCxn id="933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37" name="AutoShape 219"/>
              <p:cNvCxnSpPr>
                <a:cxnSpLocks noChangeShapeType="1"/>
                <a:stCxn id="9329" idx="0"/>
                <a:endCxn id="932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38" name="AutoShape 220"/>
              <p:cNvCxnSpPr>
                <a:cxnSpLocks noChangeShapeType="1"/>
                <a:stCxn id="9331" idx="0"/>
                <a:endCxn id="933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39" name="AutoShape 221"/>
              <p:cNvCxnSpPr>
                <a:cxnSpLocks noChangeShapeType="1"/>
                <a:stCxn id="9332" idx="0"/>
                <a:endCxn id="933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59" name="Group 222"/>
            <p:cNvGrpSpPr>
              <a:grpSpLocks/>
            </p:cNvGrpSpPr>
            <p:nvPr/>
          </p:nvGrpSpPr>
          <p:grpSpPr bwMode="auto">
            <a:xfrm>
              <a:off x="4761" y="3768"/>
              <a:ext cx="464" cy="406"/>
              <a:chOff x="2745" y="3092"/>
              <a:chExt cx="464" cy="406"/>
            </a:xfrm>
          </p:grpSpPr>
          <p:sp>
            <p:nvSpPr>
              <p:cNvPr id="9290"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1" name="AutoShape 22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2" name="AutoShape 22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3" name="AutoShape 22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4" name="AutoShape 22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5" name="AutoShape 22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96" name="AutoShape 22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297" name="AutoShape 230"/>
              <p:cNvCxnSpPr>
                <a:cxnSpLocks noChangeShapeType="1"/>
                <a:stCxn id="9291" idx="2"/>
                <a:endCxn id="9293"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98" name="AutoShape 231"/>
              <p:cNvCxnSpPr>
                <a:cxnSpLocks noChangeShapeType="1"/>
                <a:stCxn id="9296" idx="2"/>
                <a:endCxn id="9293"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99" name="AutoShape 232"/>
              <p:cNvCxnSpPr>
                <a:cxnSpLocks noChangeShapeType="1"/>
                <a:stCxn id="9294" idx="0"/>
                <a:endCxn id="9293"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00" name="AutoShape 233"/>
              <p:cNvCxnSpPr>
                <a:cxnSpLocks noChangeShapeType="1"/>
                <a:stCxn id="9292" idx="0"/>
                <a:endCxn id="9291"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01" name="AutoShape 234"/>
              <p:cNvCxnSpPr>
                <a:cxnSpLocks noChangeShapeType="1"/>
                <a:stCxn id="9294" idx="0"/>
                <a:endCxn id="9296"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02" name="AutoShape 235"/>
              <p:cNvCxnSpPr>
                <a:cxnSpLocks noChangeShapeType="1"/>
                <a:stCxn id="9295" idx="0"/>
                <a:endCxn id="9296"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303" name="AutoShape 23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04" name="AutoShape 23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05" name="AutoShape 23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06" name="AutoShape 23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07" name="AutoShape 24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308" name="AutoShape 24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309" name="AutoShape 242"/>
              <p:cNvCxnSpPr>
                <a:cxnSpLocks noChangeShapeType="1"/>
                <a:stCxn id="9303" idx="2"/>
                <a:endCxn id="9305"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10" name="AutoShape 243"/>
              <p:cNvCxnSpPr>
                <a:cxnSpLocks noChangeShapeType="1"/>
                <a:stCxn id="9308" idx="2"/>
                <a:endCxn id="9305"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11" name="AutoShape 244"/>
              <p:cNvCxnSpPr>
                <a:cxnSpLocks noChangeShapeType="1"/>
                <a:stCxn id="9306" idx="0"/>
                <a:endCxn id="9305"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12" name="AutoShape 245"/>
              <p:cNvCxnSpPr>
                <a:cxnSpLocks noChangeShapeType="1"/>
                <a:stCxn id="9304" idx="0"/>
                <a:endCxn id="9303"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13" name="AutoShape 246"/>
              <p:cNvCxnSpPr>
                <a:cxnSpLocks noChangeShapeType="1"/>
                <a:stCxn id="9306" idx="0"/>
                <a:endCxn id="9308"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314" name="AutoShape 247"/>
              <p:cNvCxnSpPr>
                <a:cxnSpLocks noChangeShapeType="1"/>
                <a:stCxn id="9307" idx="0"/>
                <a:endCxn id="9308"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260" name="Group 248"/>
            <p:cNvGrpSpPr>
              <a:grpSpLocks/>
            </p:cNvGrpSpPr>
            <p:nvPr/>
          </p:nvGrpSpPr>
          <p:grpSpPr bwMode="auto">
            <a:xfrm>
              <a:off x="4475" y="3901"/>
              <a:ext cx="464" cy="406"/>
              <a:chOff x="2745" y="3092"/>
              <a:chExt cx="464" cy="406"/>
            </a:xfrm>
          </p:grpSpPr>
          <p:sp>
            <p:nvSpPr>
              <p:cNvPr id="9265"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66" name="AutoShape 25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67" name="AutoShape 25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68" name="AutoShape 25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69" name="AutoShape 25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70" name="AutoShape 25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71" name="AutoShape 25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272" name="AutoShape 256"/>
              <p:cNvCxnSpPr>
                <a:cxnSpLocks noChangeShapeType="1"/>
                <a:stCxn id="9266" idx="2"/>
                <a:endCxn id="9268"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73" name="AutoShape 257"/>
              <p:cNvCxnSpPr>
                <a:cxnSpLocks noChangeShapeType="1"/>
                <a:stCxn id="9271" idx="2"/>
                <a:endCxn id="9268"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74" name="AutoShape 258"/>
              <p:cNvCxnSpPr>
                <a:cxnSpLocks noChangeShapeType="1"/>
                <a:stCxn id="9269" idx="0"/>
                <a:endCxn id="9268"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75" name="AutoShape 259"/>
              <p:cNvCxnSpPr>
                <a:cxnSpLocks noChangeShapeType="1"/>
                <a:stCxn id="9267" idx="0"/>
                <a:endCxn id="9266"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76" name="AutoShape 260"/>
              <p:cNvCxnSpPr>
                <a:cxnSpLocks noChangeShapeType="1"/>
                <a:stCxn id="9269" idx="0"/>
                <a:endCxn id="9271"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77" name="AutoShape 261"/>
              <p:cNvCxnSpPr>
                <a:cxnSpLocks noChangeShapeType="1"/>
                <a:stCxn id="9270" idx="0"/>
                <a:endCxn id="9271"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9278" name="AutoShape 26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79" name="AutoShape 26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80" name="AutoShape 26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81" name="AutoShape 26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82" name="AutoShape 26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83" name="AutoShape 26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cxnSp>
            <p:nvCxnSpPr>
              <p:cNvPr id="9284" name="AutoShape 268"/>
              <p:cNvCxnSpPr>
                <a:cxnSpLocks noChangeShapeType="1"/>
                <a:stCxn id="9278" idx="2"/>
                <a:endCxn id="9280"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85" name="AutoShape 269"/>
              <p:cNvCxnSpPr>
                <a:cxnSpLocks noChangeShapeType="1"/>
                <a:stCxn id="9283" idx="2"/>
                <a:endCxn id="9280"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86" name="AutoShape 270"/>
              <p:cNvCxnSpPr>
                <a:cxnSpLocks noChangeShapeType="1"/>
                <a:stCxn id="9281" idx="0"/>
                <a:endCxn id="9280"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87" name="AutoShape 271"/>
              <p:cNvCxnSpPr>
                <a:cxnSpLocks noChangeShapeType="1"/>
                <a:stCxn id="9279" idx="0"/>
                <a:endCxn id="9278"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88" name="AutoShape 272"/>
              <p:cNvCxnSpPr>
                <a:cxnSpLocks noChangeShapeType="1"/>
                <a:stCxn id="9281" idx="0"/>
                <a:endCxn id="9283"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289" name="AutoShape 273"/>
              <p:cNvCxnSpPr>
                <a:cxnSpLocks noChangeShapeType="1"/>
                <a:stCxn id="9282" idx="0"/>
                <a:endCxn id="9283"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9261"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use</a:t>
              </a:r>
            </a:p>
          </p:txBody>
        </p:sp>
        <p:sp>
          <p:nvSpPr>
            <p:cNvPr id="9262"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add</a:t>
              </a:r>
            </a:p>
          </p:txBody>
        </p:sp>
        <p:sp>
          <p:nvSpPr>
            <p:cNvPr id="9263" name="Text Box 276"/>
            <p:cNvSpPr txBox="1">
              <a:spLocks noChangeArrowheads="1"/>
            </p:cNvSpPr>
            <p:nvPr/>
          </p:nvSpPr>
          <p:spPr bwMode="auto">
            <a:xfrm>
              <a:off x="5156" y="3413"/>
              <a:ext cx="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rgbClr val="FFFF99"/>
                  </a:solidFill>
                </a:rPr>
                <a:t>Generic</a:t>
              </a:r>
            </a:p>
            <a:p>
              <a:pPr algn="ctr" eaLnBrk="1" hangingPunct="1">
                <a:spcBef>
                  <a:spcPct val="0"/>
                </a:spcBef>
                <a:buFontTx/>
                <a:buNone/>
              </a:pPr>
              <a:r>
                <a:rPr lang="en-US" altLang="en-US" sz="1800">
                  <a:solidFill>
                    <a:srgbClr val="FFFF99"/>
                  </a:solidFill>
                </a:rPr>
                <a:t>beliefs</a:t>
              </a:r>
            </a:p>
          </p:txBody>
        </p:sp>
        <p:sp>
          <p:nvSpPr>
            <p:cNvPr id="9264"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tx1"/>
                  </a:solidFill>
                </a:rPr>
                <a:t>verify</a:t>
              </a:r>
            </a:p>
          </p:txBody>
        </p:sp>
      </p:grpSp>
      <p:grpSp>
        <p:nvGrpSpPr>
          <p:cNvPr id="15" name="Group 278"/>
          <p:cNvGrpSpPr>
            <a:grpSpLocks/>
          </p:cNvGrpSpPr>
          <p:nvPr/>
        </p:nvGrpSpPr>
        <p:grpSpPr bwMode="auto">
          <a:xfrm>
            <a:off x="3849688" y="4165600"/>
            <a:ext cx="3043237" cy="1096963"/>
            <a:chOff x="2425" y="2624"/>
            <a:chExt cx="1917" cy="691"/>
          </a:xfrm>
        </p:grpSpPr>
        <p:sp>
          <p:nvSpPr>
            <p:cNvPr id="9252" name="Text Box 279"/>
            <p:cNvSpPr txBox="1">
              <a:spLocks noChangeArrowheads="1"/>
            </p:cNvSpPr>
            <p:nvPr/>
          </p:nvSpPr>
          <p:spPr bwMode="auto">
            <a:xfrm>
              <a:off x="2905" y="2835"/>
              <a:ext cx="10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further R&amp;D</a:t>
              </a:r>
            </a:p>
            <a:p>
              <a:pPr algn="ctr" eaLnBrk="1" hangingPunct="1">
                <a:spcBef>
                  <a:spcPct val="0"/>
                </a:spcBef>
                <a:buFontTx/>
                <a:buNone/>
              </a:pPr>
              <a:r>
                <a:rPr lang="en-US" altLang="en-US" sz="1200">
                  <a:solidFill>
                    <a:schemeClr val="bg1"/>
                  </a:solidFill>
                </a:rPr>
                <a:t>(instrument and</a:t>
              </a:r>
            </a:p>
            <a:p>
              <a:pPr algn="ctr" eaLnBrk="1" hangingPunct="1">
                <a:spcBef>
                  <a:spcPct val="0"/>
                </a:spcBef>
                <a:buFontTx/>
                <a:buNone/>
              </a:pPr>
              <a:r>
                <a:rPr lang="en-US" altLang="en-US" sz="1200">
                  <a:solidFill>
                    <a:schemeClr val="bg1"/>
                  </a:solidFill>
                </a:rPr>
                <a:t>study optimization)</a:t>
              </a:r>
            </a:p>
          </p:txBody>
        </p:sp>
        <p:sp>
          <p:nvSpPr>
            <p:cNvPr id="9253" name="AutoShape 280"/>
            <p:cNvSpPr>
              <a:spLocks noChangeArrowheads="1"/>
            </p:cNvSpPr>
            <p:nvPr/>
          </p:nvSpPr>
          <p:spPr bwMode="auto">
            <a:xfrm rot="10800000">
              <a:off x="2425" y="2624"/>
              <a:ext cx="1917" cy="311"/>
            </a:xfrm>
            <a:prstGeom prst="rightArrow">
              <a:avLst>
                <a:gd name="adj1" fmla="val 46630"/>
                <a:gd name="adj2" fmla="val 57245"/>
              </a:avLst>
            </a:prstGeom>
            <a:gradFill rotWithShape="1">
              <a:gsLst>
                <a:gs pos="0">
                  <a:schemeClr val="hlink"/>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16" name="Group 281"/>
          <p:cNvGrpSpPr>
            <a:grpSpLocks/>
          </p:cNvGrpSpPr>
          <p:nvPr/>
        </p:nvGrpSpPr>
        <p:grpSpPr bwMode="auto">
          <a:xfrm>
            <a:off x="2913063" y="5713413"/>
            <a:ext cx="3665537" cy="792162"/>
            <a:chOff x="1835" y="3599"/>
            <a:chExt cx="2309" cy="499"/>
          </a:xfrm>
        </p:grpSpPr>
        <p:sp>
          <p:nvSpPr>
            <p:cNvPr id="9250"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51" name="Text Box 283"/>
            <p:cNvSpPr txBox="1">
              <a:spLocks noChangeArrowheads="1"/>
            </p:cNvSpPr>
            <p:nvPr/>
          </p:nvSpPr>
          <p:spPr bwMode="auto">
            <a:xfrm>
              <a:off x="2682" y="3848"/>
              <a:ext cx="8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rPr>
                <a:t>application</a:t>
              </a:r>
            </a:p>
          </p:txBody>
        </p:sp>
      </p:grpSp>
      <p:grpSp>
        <p:nvGrpSpPr>
          <p:cNvPr id="9226" name="Group 284"/>
          <p:cNvGrpSpPr>
            <a:grpSpLocks/>
          </p:cNvGrpSpPr>
          <p:nvPr/>
        </p:nvGrpSpPr>
        <p:grpSpPr bwMode="auto">
          <a:xfrm>
            <a:off x="255588" y="3905250"/>
            <a:ext cx="2743200" cy="2743200"/>
            <a:chOff x="161" y="2460"/>
            <a:chExt cx="1728" cy="1728"/>
          </a:xfrm>
        </p:grpSpPr>
        <p:pic>
          <p:nvPicPr>
            <p:cNvPr id="9248" name="Picture 28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460"/>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Oval 286"/>
            <p:cNvSpPr>
              <a:spLocks noChangeArrowheads="1"/>
            </p:cNvSpPr>
            <p:nvPr/>
          </p:nvSpPr>
          <p:spPr bwMode="auto">
            <a:xfrm>
              <a:off x="257" y="2546"/>
              <a:ext cx="1524" cy="1524"/>
            </a:xfrm>
            <a:prstGeom prst="ellipse">
              <a:avLst/>
            </a:prstGeom>
            <a:solidFill>
              <a:srgbClr val="B2B2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grpSp>
        <p:nvGrpSpPr>
          <p:cNvPr id="18" name="Group 287"/>
          <p:cNvGrpSpPr>
            <a:grpSpLocks/>
          </p:cNvGrpSpPr>
          <p:nvPr/>
        </p:nvGrpSpPr>
        <p:grpSpPr bwMode="auto">
          <a:xfrm>
            <a:off x="254000" y="3911600"/>
            <a:ext cx="2743200" cy="2743200"/>
            <a:chOff x="1332" y="1845"/>
            <a:chExt cx="1728" cy="1728"/>
          </a:xfrm>
        </p:grpSpPr>
        <p:pic>
          <p:nvPicPr>
            <p:cNvPr id="9246"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845"/>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9228"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9229" name="Group 291"/>
          <p:cNvGrpSpPr>
            <a:grpSpLocks/>
          </p:cNvGrpSpPr>
          <p:nvPr/>
        </p:nvGrpSpPr>
        <p:grpSpPr bwMode="auto">
          <a:xfrm rot="-7712767">
            <a:off x="1909763" y="3219450"/>
            <a:ext cx="2590800" cy="914400"/>
            <a:chOff x="2688" y="2640"/>
            <a:chExt cx="1632" cy="576"/>
          </a:xfrm>
        </p:grpSpPr>
        <p:sp>
          <p:nvSpPr>
            <p:cNvPr id="9235"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9236" name="Line 293"/>
            <p:cNvSpPr>
              <a:spLocks noChangeShapeType="1"/>
            </p:cNvSpPr>
            <p:nvPr/>
          </p:nvSpPr>
          <p:spPr bwMode="auto">
            <a:xfrm>
              <a:off x="2880"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294"/>
            <p:cNvSpPr>
              <a:spLocks noChangeShapeType="1"/>
            </p:cNvSpPr>
            <p:nvPr/>
          </p:nvSpPr>
          <p:spPr bwMode="auto">
            <a:xfrm>
              <a:off x="3120"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95"/>
            <p:cNvSpPr>
              <a:spLocks noChangeShapeType="1"/>
            </p:cNvSpPr>
            <p:nvPr/>
          </p:nvSpPr>
          <p:spPr bwMode="auto">
            <a:xfrm>
              <a:off x="3312" y="2640"/>
              <a:ext cx="4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96"/>
            <p:cNvSpPr>
              <a:spLocks noChangeShapeType="1"/>
            </p:cNvSpPr>
            <p:nvPr/>
          </p:nvSpPr>
          <p:spPr bwMode="auto">
            <a:xfrm>
              <a:off x="3456" y="2640"/>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97"/>
            <p:cNvSpPr>
              <a:spLocks noChangeShapeType="1"/>
            </p:cNvSpPr>
            <p:nvPr/>
          </p:nvSpPr>
          <p:spPr bwMode="auto">
            <a:xfrm flipV="1">
              <a:off x="3552"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98"/>
            <p:cNvSpPr>
              <a:spLocks noChangeShapeType="1"/>
            </p:cNvSpPr>
            <p:nvPr/>
          </p:nvSpPr>
          <p:spPr bwMode="auto">
            <a:xfrm flipV="1">
              <a:off x="3648" y="2640"/>
              <a:ext cx="192"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99"/>
            <p:cNvSpPr>
              <a:spLocks noChangeShapeType="1"/>
            </p:cNvSpPr>
            <p:nvPr/>
          </p:nvSpPr>
          <p:spPr bwMode="auto">
            <a:xfrm flipV="1">
              <a:off x="3792"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300"/>
            <p:cNvSpPr>
              <a:spLocks noChangeShapeType="1"/>
            </p:cNvSpPr>
            <p:nvPr/>
          </p:nvSpPr>
          <p:spPr bwMode="auto">
            <a:xfrm>
              <a:off x="2790" y="2784"/>
              <a:ext cx="143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4" name="Line 301"/>
            <p:cNvSpPr>
              <a:spLocks noChangeShapeType="1"/>
            </p:cNvSpPr>
            <p:nvPr/>
          </p:nvSpPr>
          <p:spPr bwMode="auto">
            <a:xfrm>
              <a:off x="2892" y="2928"/>
              <a:ext cx="12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5" name="Line 302"/>
            <p:cNvSpPr>
              <a:spLocks noChangeShapeType="1"/>
            </p:cNvSpPr>
            <p:nvPr/>
          </p:nvSpPr>
          <p:spPr bwMode="auto">
            <a:xfrm>
              <a:off x="2992" y="3072"/>
              <a:ext cx="10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30"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20" name="Group 304"/>
          <p:cNvGrpSpPr>
            <a:grpSpLocks/>
          </p:cNvGrpSpPr>
          <p:nvPr/>
        </p:nvGrpSpPr>
        <p:grpSpPr bwMode="auto">
          <a:xfrm>
            <a:off x="606425" y="4727575"/>
            <a:ext cx="1836738" cy="1127125"/>
            <a:chOff x="382" y="2978"/>
            <a:chExt cx="1157" cy="710"/>
          </a:xfrm>
        </p:grpSpPr>
        <p:sp>
          <p:nvSpPr>
            <p:cNvPr id="9233"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9234"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lnSpc>
                  <a:spcPct val="90000"/>
                </a:lnSpc>
                <a:spcBef>
                  <a:spcPct val="0"/>
                </a:spcBef>
                <a:buFontTx/>
                <a:buNone/>
              </a:pPr>
              <a:r>
                <a:rPr lang="el-GR" altLang="en-US" sz="2400">
                  <a:solidFill>
                    <a:schemeClr val="bg1"/>
                  </a:solidFill>
                  <a:cs typeface="Times New Roman" panose="02020603050405020304" pitchFamily="18" charset="0"/>
                </a:rPr>
                <a:t>Δ</a:t>
              </a:r>
              <a:r>
                <a:rPr lang="nl-BE" altLang="en-US" sz="2400">
                  <a:solidFill>
                    <a:schemeClr val="bg1"/>
                  </a:solidFill>
                  <a:cs typeface="Times New Roman" panose="02020603050405020304" pitchFamily="18" charset="0"/>
                </a:rPr>
                <a:t> </a:t>
              </a:r>
              <a:r>
                <a:rPr lang="en-US" altLang="en-US" sz="1800">
                  <a:solidFill>
                    <a:schemeClr val="bg1"/>
                  </a:solidFill>
                </a:rPr>
                <a:t>= outcome</a:t>
              </a:r>
            </a:p>
          </p:txBody>
        </p:sp>
      </p:grpSp>
      <p:sp>
        <p:nvSpPr>
          <p:cNvPr id="9232" name="Slide Number Placeholder 31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5AA2F8E2-B9B2-4332-A875-05C7B9C93A62}" type="slidenum">
              <a:rPr lang="en-US" altLang="en-US" sz="1400" smtClean="0">
                <a:solidFill>
                  <a:schemeClr val="bg1"/>
                </a:solidFill>
              </a:rPr>
              <a:pPr>
                <a:spcBef>
                  <a:spcPct val="0"/>
                </a:spcBef>
                <a:buFontTx/>
                <a:buNone/>
              </a:pPr>
              <a:t>2</a:t>
            </a:fld>
            <a:endParaRPr lang="en-US" altLang="en-US" sz="14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xfrm>
            <a:off x="255588" y="1284288"/>
            <a:ext cx="8632825" cy="631825"/>
          </a:xfrm>
        </p:spPr>
        <p:txBody>
          <a:bodyPr/>
          <a:lstStyle/>
          <a:p>
            <a:r>
              <a:rPr lang="en-US" altLang="en-US"/>
              <a:t>Representational artifacts involved</a:t>
            </a:r>
          </a:p>
        </p:txBody>
      </p:sp>
      <p:sp>
        <p:nvSpPr>
          <p:cNvPr id="61443" name="Rectangle 3"/>
          <p:cNvSpPr>
            <a:spLocks noGrp="1" noChangeArrowheads="1"/>
          </p:cNvSpPr>
          <p:nvPr>
            <p:ph type="body" sz="half" idx="1"/>
          </p:nvPr>
        </p:nvSpPr>
        <p:spPr>
          <a:xfrm>
            <a:off x="152400" y="2424552"/>
            <a:ext cx="4343400" cy="3967018"/>
          </a:xfrm>
        </p:spPr>
        <p:txBody>
          <a:bodyPr/>
          <a:lstStyle/>
          <a:p>
            <a:r>
              <a:rPr lang="en-US" altLang="en-US" sz="2800" b="1" u="sng"/>
              <a:t>Ontologies</a:t>
            </a:r>
          </a:p>
          <a:p>
            <a:pPr lvl="1"/>
            <a:r>
              <a:rPr lang="en-US" altLang="en-US" sz="2400"/>
              <a:t>Canonical and variant anatomy (FMA)</a:t>
            </a:r>
          </a:p>
          <a:p>
            <a:pPr lvl="1"/>
            <a:r>
              <a:rPr lang="en-US" altLang="en-US" sz="2400"/>
              <a:t>Pathological anatomy</a:t>
            </a:r>
          </a:p>
          <a:p>
            <a:pPr lvl="2"/>
            <a:r>
              <a:rPr lang="en-US" altLang="en-US" sz="2000"/>
              <a:t>Pathological formations</a:t>
            </a:r>
          </a:p>
          <a:p>
            <a:pPr lvl="2"/>
            <a:r>
              <a:rPr lang="en-US" altLang="en-US" sz="2000"/>
              <a:t>Pathological anatomical structures</a:t>
            </a:r>
          </a:p>
          <a:p>
            <a:pPr lvl="1"/>
            <a:r>
              <a:rPr lang="en-US" altLang="en-US" sz="2400"/>
              <a:t>Modalities</a:t>
            </a:r>
          </a:p>
          <a:p>
            <a:pPr lvl="1"/>
            <a:r>
              <a:rPr lang="en-US" altLang="en-US" sz="2400"/>
              <a:t>Image features</a:t>
            </a:r>
          </a:p>
        </p:txBody>
      </p:sp>
      <p:sp>
        <p:nvSpPr>
          <p:cNvPr id="61444" name="Rectangle 4"/>
          <p:cNvSpPr>
            <a:spLocks noGrp="1" noChangeArrowheads="1"/>
          </p:cNvSpPr>
          <p:nvPr>
            <p:ph type="body" sz="half" idx="2"/>
          </p:nvPr>
        </p:nvSpPr>
        <p:spPr>
          <a:xfrm>
            <a:off x="4648200" y="2424552"/>
            <a:ext cx="4343400" cy="3967018"/>
          </a:xfrm>
        </p:spPr>
        <p:txBody>
          <a:bodyPr/>
          <a:lstStyle/>
          <a:p>
            <a:r>
              <a:rPr lang="en-US" altLang="en-US" sz="2800" b="1" u="sng"/>
              <a:t>Repositories</a:t>
            </a:r>
          </a:p>
          <a:p>
            <a:pPr lvl="1"/>
            <a:r>
              <a:rPr lang="en-US" altLang="en-US" sz="2400"/>
              <a:t>Clinical data</a:t>
            </a:r>
          </a:p>
          <a:p>
            <a:pPr lvl="1"/>
            <a:r>
              <a:rPr lang="en-US" altLang="en-US" sz="2400"/>
              <a:t>Results from technical investigations</a:t>
            </a:r>
          </a:p>
          <a:p>
            <a:pPr lvl="1"/>
            <a:r>
              <a:rPr lang="en-US" altLang="en-US" sz="2400"/>
              <a:t>Images</a:t>
            </a:r>
          </a:p>
          <a:p>
            <a:pPr lvl="1"/>
            <a:r>
              <a:rPr lang="en-US" altLang="en-US" sz="2400"/>
              <a:t>Image analysis reports</a:t>
            </a:r>
          </a:p>
        </p:txBody>
      </p:sp>
    </p:spTree>
    <p:extLst>
      <p:ext uri="{BB962C8B-B14F-4D97-AF65-F5344CB8AC3E}">
        <p14:creationId xmlns:p14="http://schemas.microsoft.com/office/powerpoint/2010/main" val="1831703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a:xfrm>
            <a:off x="255588" y="1319273"/>
            <a:ext cx="8632825" cy="561856"/>
          </a:xfrm>
        </p:spPr>
        <p:txBody>
          <a:bodyPr/>
          <a:lstStyle/>
          <a:p>
            <a:r>
              <a:rPr lang="en-US" altLang="en-US" sz="2700" dirty="0" smtClean="0"/>
              <a:t>Images as representations: need for various assertions</a:t>
            </a:r>
            <a:endParaRPr lang="en-US" altLang="en-US" sz="2700" dirty="0"/>
          </a:p>
        </p:txBody>
      </p:sp>
      <p:pic>
        <p:nvPicPr>
          <p:cNvPr id="50181" name="Picture 5"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14800" cy="4271963"/>
          </a:xfrm>
          <a:prstGeom prst="rect">
            <a:avLst/>
          </a:prstGeom>
          <a:noFill/>
          <a:extLst>
            <a:ext uri="{909E8E84-426E-40DD-AFC4-6F175D3DCCD1}">
              <a14:hiddenFill xmlns:a14="http://schemas.microsoft.com/office/drawing/2010/main">
                <a:solidFill>
                  <a:srgbClr val="FFFFFF"/>
                </a:solidFill>
              </a14:hiddenFill>
            </a:ext>
          </a:extLst>
        </p:spPr>
      </p:pic>
      <p:sp>
        <p:nvSpPr>
          <p:cNvPr id="50182" name="Rectangle 6"/>
          <p:cNvSpPr>
            <a:spLocks noGrp="1" noChangeArrowheads="1"/>
          </p:cNvSpPr>
          <p:nvPr>
            <p:ph type="body" idx="1"/>
          </p:nvPr>
        </p:nvSpPr>
        <p:spPr>
          <a:xfrm>
            <a:off x="4495800" y="1981200"/>
            <a:ext cx="4648200" cy="4724400"/>
          </a:xfrm>
        </p:spPr>
        <p:txBody>
          <a:bodyPr/>
          <a:lstStyle/>
          <a:p>
            <a:r>
              <a:rPr lang="en-US" altLang="en-US" dirty="0"/>
              <a:t>An image is a </a:t>
            </a:r>
            <a:r>
              <a:rPr lang="en-US" altLang="en-US" dirty="0" err="1"/>
              <a:t>represen-tation</a:t>
            </a:r>
            <a:r>
              <a:rPr lang="en-US" altLang="en-US" dirty="0"/>
              <a:t> of reality itself;</a:t>
            </a:r>
          </a:p>
          <a:p>
            <a:r>
              <a:rPr lang="en-US" altLang="en-US" dirty="0"/>
              <a:t>It may suffer from various types of errors:</a:t>
            </a:r>
          </a:p>
          <a:p>
            <a:pPr lvl="1"/>
            <a:r>
              <a:rPr lang="en-US" altLang="en-US" dirty="0"/>
              <a:t>Some image portions </a:t>
            </a:r>
            <a:r>
              <a:rPr lang="en-US" altLang="en-US" dirty="0" smtClean="0"/>
              <a:t>represent wrongly</a:t>
            </a:r>
            <a:r>
              <a:rPr lang="en-US" altLang="en-US" dirty="0"/>
              <a:t>;</a:t>
            </a:r>
          </a:p>
        </p:txBody>
      </p:sp>
      <p:grpSp>
        <p:nvGrpSpPr>
          <p:cNvPr id="50186" name="Group 10"/>
          <p:cNvGrpSpPr>
            <a:grpSpLocks/>
          </p:cNvGrpSpPr>
          <p:nvPr/>
        </p:nvGrpSpPr>
        <p:grpSpPr bwMode="auto">
          <a:xfrm>
            <a:off x="457200" y="3657600"/>
            <a:ext cx="3505200" cy="2209800"/>
            <a:chOff x="288" y="2304"/>
            <a:chExt cx="2208" cy="1392"/>
          </a:xfrm>
        </p:grpSpPr>
        <p:sp>
          <p:nvSpPr>
            <p:cNvPr id="50183" name="Oval 7"/>
            <p:cNvSpPr>
              <a:spLocks noChangeArrowheads="1"/>
            </p:cNvSpPr>
            <p:nvPr/>
          </p:nvSpPr>
          <p:spPr bwMode="auto">
            <a:xfrm>
              <a:off x="432" y="2304"/>
              <a:ext cx="432" cy="43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Oval 8"/>
            <p:cNvSpPr>
              <a:spLocks noChangeArrowheads="1"/>
            </p:cNvSpPr>
            <p:nvPr/>
          </p:nvSpPr>
          <p:spPr bwMode="auto">
            <a:xfrm>
              <a:off x="2064" y="2688"/>
              <a:ext cx="432" cy="43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Text Box 9"/>
            <p:cNvSpPr txBox="1">
              <a:spLocks noChangeArrowheads="1"/>
            </p:cNvSpPr>
            <p:nvPr/>
          </p:nvSpPr>
          <p:spPr bwMode="auto">
            <a:xfrm>
              <a:off x="288" y="3024"/>
              <a:ext cx="210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These things are not IN the body</a:t>
              </a:r>
            </a:p>
          </p:txBody>
        </p:sp>
      </p:grpSp>
    </p:spTree>
    <p:extLst>
      <p:ext uri="{BB962C8B-B14F-4D97-AF65-F5344CB8AC3E}">
        <p14:creationId xmlns:p14="http://schemas.microsoft.com/office/powerpoint/2010/main" val="345656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255588" y="1319272"/>
            <a:ext cx="8632825" cy="561856"/>
          </a:xfrm>
        </p:spPr>
        <p:txBody>
          <a:bodyPr/>
          <a:lstStyle/>
          <a:p>
            <a:r>
              <a:rPr lang="en-US" altLang="en-US" sz="2700" dirty="0" smtClean="0"/>
              <a:t>Images as representations: need for various assertions</a:t>
            </a:r>
            <a:endParaRPr lang="en-US" altLang="en-US" sz="2700" dirty="0"/>
          </a:p>
        </p:txBody>
      </p:sp>
      <p:pic>
        <p:nvPicPr>
          <p:cNvPr id="52227" name="Picture 3"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14800" cy="4271963"/>
          </a:xfrm>
          <a:prstGeom prst="rect">
            <a:avLst/>
          </a:prstGeom>
          <a:noFill/>
          <a:extLst>
            <a:ext uri="{909E8E84-426E-40DD-AFC4-6F175D3DCCD1}">
              <a14:hiddenFill xmlns:a14="http://schemas.microsoft.com/office/drawing/2010/main">
                <a:solidFill>
                  <a:srgbClr val="FFFFFF"/>
                </a:solidFill>
              </a14:hiddenFill>
            </a:ext>
          </a:extLst>
        </p:spPr>
      </p:pic>
      <p:sp>
        <p:nvSpPr>
          <p:cNvPr id="52228" name="Rectangle 4"/>
          <p:cNvSpPr>
            <a:spLocks noGrp="1" noChangeArrowheads="1"/>
          </p:cNvSpPr>
          <p:nvPr>
            <p:ph type="body" idx="1"/>
          </p:nvPr>
        </p:nvSpPr>
        <p:spPr>
          <a:xfrm>
            <a:off x="4495800" y="1981200"/>
            <a:ext cx="4648200" cy="4724400"/>
          </a:xfrm>
        </p:spPr>
        <p:txBody>
          <a:bodyPr/>
          <a:lstStyle/>
          <a:p>
            <a:r>
              <a:rPr lang="en-US" altLang="en-US" dirty="0"/>
              <a:t>An image is a </a:t>
            </a:r>
            <a:r>
              <a:rPr lang="en-US" altLang="en-US" dirty="0" err="1"/>
              <a:t>represen-tation</a:t>
            </a:r>
            <a:r>
              <a:rPr lang="en-US" altLang="en-US" dirty="0"/>
              <a:t> of reality itself;</a:t>
            </a:r>
          </a:p>
          <a:p>
            <a:r>
              <a:rPr lang="en-US" altLang="en-US" dirty="0"/>
              <a:t>It may suffer from various types of errors:</a:t>
            </a:r>
          </a:p>
          <a:p>
            <a:pPr lvl="1"/>
            <a:r>
              <a:rPr lang="en-US" altLang="en-US" dirty="0"/>
              <a:t>Some image portions </a:t>
            </a:r>
            <a:r>
              <a:rPr lang="en-US" altLang="en-US" dirty="0" smtClean="0"/>
              <a:t>represent wrongly</a:t>
            </a:r>
            <a:r>
              <a:rPr lang="en-US" altLang="en-US" dirty="0"/>
              <a:t>;</a:t>
            </a:r>
          </a:p>
          <a:p>
            <a:pPr lvl="1"/>
            <a:r>
              <a:rPr lang="en-US" altLang="en-US" dirty="0"/>
              <a:t>Some image portions </a:t>
            </a:r>
            <a:r>
              <a:rPr lang="en-US" altLang="en-US" dirty="0" smtClean="0"/>
              <a:t>do not represent at all;</a:t>
            </a:r>
            <a:endParaRPr lang="en-US" altLang="en-US" dirty="0"/>
          </a:p>
          <a:p>
            <a:pPr lvl="1"/>
            <a:r>
              <a:rPr lang="en-US" altLang="en-US" dirty="0"/>
              <a:t>…</a:t>
            </a:r>
          </a:p>
        </p:txBody>
      </p:sp>
      <p:sp>
        <p:nvSpPr>
          <p:cNvPr id="52230" name="Oval 6"/>
          <p:cNvSpPr>
            <a:spLocks noChangeArrowheads="1"/>
          </p:cNvSpPr>
          <p:nvPr/>
        </p:nvSpPr>
        <p:spPr bwMode="auto">
          <a:xfrm>
            <a:off x="2667000" y="2819400"/>
            <a:ext cx="1600200" cy="1828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1" name="Text Box 7"/>
          <p:cNvSpPr txBox="1">
            <a:spLocks noChangeArrowheads="1"/>
          </p:cNvSpPr>
          <p:nvPr/>
        </p:nvSpPr>
        <p:spPr bwMode="auto">
          <a:xfrm>
            <a:off x="457200" y="4800600"/>
            <a:ext cx="3336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This shadow is an artifact</a:t>
            </a:r>
          </a:p>
        </p:txBody>
      </p:sp>
    </p:spTree>
    <p:extLst>
      <p:ext uri="{BB962C8B-B14F-4D97-AF65-F5344CB8AC3E}">
        <p14:creationId xmlns:p14="http://schemas.microsoft.com/office/powerpoint/2010/main" val="1600678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276350"/>
            <a:ext cx="8686800" cy="647700"/>
          </a:xfrm>
        </p:spPr>
        <p:txBody>
          <a:bodyPr/>
          <a:lstStyle/>
          <a:p>
            <a:r>
              <a:rPr lang="en-US" altLang="en-US" smtClean="0"/>
              <a:t>Overall picture </a:t>
            </a:r>
          </a:p>
        </p:txBody>
      </p:sp>
      <p:sp>
        <p:nvSpPr>
          <p:cNvPr id="41987" name="Content Placeholder 33"/>
          <p:cNvSpPr>
            <a:spLocks noGrp="1"/>
          </p:cNvSpPr>
          <p:nvPr>
            <p:ph idx="1"/>
          </p:nvPr>
        </p:nvSpPr>
        <p:spPr>
          <a:xfrm>
            <a:off x="4508500" y="1981200"/>
            <a:ext cx="4483100" cy="4724400"/>
          </a:xfrm>
        </p:spPr>
        <p:txBody>
          <a:bodyPr/>
          <a:lstStyle/>
          <a:p>
            <a:r>
              <a:rPr lang="en-US" altLang="en-US" smtClean="0"/>
              <a:t>RT assertions</a:t>
            </a:r>
          </a:p>
          <a:p>
            <a:pPr lvl="1"/>
            <a:r>
              <a:rPr lang="en-US" altLang="en-US" smtClean="0"/>
              <a:t>RT tuple</a:t>
            </a:r>
          </a:p>
          <a:p>
            <a:pPr marL="1717675" lvl="2" indent="-341313"/>
            <a:r>
              <a:rPr lang="en-US" altLang="en-US" smtClean="0"/>
              <a:t>IUI Assignment tuple</a:t>
            </a:r>
          </a:p>
          <a:p>
            <a:pPr marL="1717675" lvl="2" indent="-341313"/>
            <a:r>
              <a:rPr lang="en-US" altLang="en-US" smtClean="0"/>
              <a:t>Elementary tuple</a:t>
            </a:r>
          </a:p>
          <a:p>
            <a:pPr lvl="1"/>
            <a:endParaRPr lang="en-US" altLang="en-US" smtClean="0"/>
          </a:p>
          <a:p>
            <a:pPr lvl="1"/>
            <a:r>
              <a:rPr lang="en-US" altLang="en-US" smtClean="0"/>
              <a:t>Meta RT tuple</a:t>
            </a:r>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BB9231C-39EE-42E4-9A7E-41214E872B9A}" type="slidenum">
              <a:rPr lang="en-US" altLang="en-US" sz="1400" b="0" smtClean="0">
                <a:solidFill>
                  <a:schemeClr val="bg1"/>
                </a:solidFill>
              </a:rPr>
              <a:pPr/>
              <a:t>23</a:t>
            </a:fld>
            <a:endParaRPr lang="en-US" altLang="en-US" sz="1400" b="0" smtClean="0">
              <a:solidFill>
                <a:schemeClr val="bg1"/>
              </a:solidFill>
            </a:endParaRPr>
          </a:p>
        </p:txBody>
      </p:sp>
      <p:grpSp>
        <p:nvGrpSpPr>
          <p:cNvPr id="41989" name="Group 32"/>
          <p:cNvGrpSpPr>
            <a:grpSpLocks/>
          </p:cNvGrpSpPr>
          <p:nvPr/>
        </p:nvGrpSpPr>
        <p:grpSpPr bwMode="auto">
          <a:xfrm>
            <a:off x="504825" y="3078163"/>
            <a:ext cx="3736975" cy="3736975"/>
            <a:chOff x="430213" y="2389188"/>
            <a:chExt cx="3736975" cy="3736975"/>
          </a:xfrm>
        </p:grpSpPr>
        <p:pic>
          <p:nvPicPr>
            <p:cNvPr id="41994" name="Picture 13"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2389188"/>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486" y="3418428"/>
              <a:ext cx="727941" cy="11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650" y="2723572"/>
              <a:ext cx="752701" cy="88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3708221"/>
              <a:ext cx="1455914" cy="10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8" name="Group 9"/>
            <p:cNvGrpSpPr>
              <a:grpSpLocks/>
            </p:cNvGrpSpPr>
            <p:nvPr/>
          </p:nvGrpSpPr>
          <p:grpSpPr bwMode="auto">
            <a:xfrm>
              <a:off x="1728427" y="4884329"/>
              <a:ext cx="785884" cy="912330"/>
              <a:chOff x="3120" y="816"/>
              <a:chExt cx="2334" cy="3048"/>
            </a:xfrm>
          </p:grpSpPr>
          <p:pic>
            <p:nvPicPr>
              <p:cNvPr id="420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1999" name="Elbow Connector 15"/>
            <p:cNvCxnSpPr>
              <a:cxnSpLocks noChangeShapeType="1"/>
            </p:cNvCxnSpPr>
            <p:nvPr/>
          </p:nvCxnSpPr>
          <p:spPr bwMode="auto">
            <a:xfrm>
              <a:off x="1364456" y="3418428"/>
              <a:ext cx="914400" cy="914400"/>
            </a:xfrm>
            <a:prstGeom prst="bentConnector3">
              <a:avLst>
                <a:gd name="adj1" fmla="val 50000"/>
              </a:avLst>
            </a:prstGeom>
            <a:noFill/>
            <a:ln>
              <a:noFill/>
            </a:ln>
            <a:extLs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42000" name="Elbow Connector 17"/>
            <p:cNvCxnSpPr>
              <a:cxnSpLocks noChangeShapeType="1"/>
              <a:stCxn id="41996" idx="1"/>
              <a:endCxn id="41996" idx="1"/>
            </p:cNvCxnSpPr>
            <p:nvPr/>
          </p:nvCxnSpPr>
          <p:spPr bwMode="auto">
            <a:xfrm rot="10800000">
              <a:off x="1887650" y="3166160"/>
              <a:ext cx="12700" cy="12700"/>
            </a:xfrm>
            <a:prstGeom prst="bentConnector3">
              <a:avLst>
                <a:gd name="adj1" fmla="val 1800000"/>
              </a:avLst>
            </a:prstGeom>
            <a:noFill/>
            <a:ln>
              <a:noFill/>
            </a:ln>
            <a:extLs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42001" name="Elbow Connector 19"/>
            <p:cNvCxnSpPr>
              <a:cxnSpLocks noChangeShapeType="1"/>
              <a:stCxn id="41997" idx="1"/>
            </p:cNvCxnSpPr>
            <p:nvPr/>
          </p:nvCxnSpPr>
          <p:spPr bwMode="auto">
            <a:xfrm rot="10800000">
              <a:off x="1728428" y="4110183"/>
              <a:ext cx="570273" cy="144007"/>
            </a:xfrm>
            <a:prstGeom prst="bentConnector3">
              <a:avLst>
                <a:gd name="adj1" fmla="val 50000"/>
              </a:avLst>
            </a:prstGeom>
            <a:noFill/>
            <a:ln w="38100" algn="ctr">
              <a:solidFill>
                <a:srgbClr val="FF0000"/>
              </a:solidFill>
              <a:round/>
              <a:headEnd/>
              <a:tailEnd type="triangle" w="med" len="med"/>
            </a:ln>
          </p:spPr>
        </p:cxnSp>
        <p:cxnSp>
          <p:nvCxnSpPr>
            <p:cNvPr id="42002" name="Elbow Connector 20"/>
            <p:cNvCxnSpPr>
              <a:cxnSpLocks noChangeShapeType="1"/>
              <a:endCxn id="41995" idx="0"/>
            </p:cNvCxnSpPr>
            <p:nvPr/>
          </p:nvCxnSpPr>
          <p:spPr bwMode="auto">
            <a:xfrm rot="10800000" flipV="1">
              <a:off x="1364458" y="3061000"/>
              <a:ext cx="570273" cy="357427"/>
            </a:xfrm>
            <a:prstGeom prst="bentConnector2">
              <a:avLst/>
            </a:prstGeom>
            <a:noFill/>
            <a:ln w="38100" algn="ctr">
              <a:solidFill>
                <a:srgbClr val="FF0000"/>
              </a:solidFill>
              <a:round/>
              <a:headEnd/>
              <a:tailEnd type="triangle" w="med" len="med"/>
            </a:ln>
          </p:spPr>
        </p:cxnSp>
        <p:cxnSp>
          <p:nvCxnSpPr>
            <p:cNvPr id="42003" name="Elbow Connector 22"/>
            <p:cNvCxnSpPr>
              <a:cxnSpLocks noChangeShapeType="1"/>
              <a:stCxn id="41997" idx="2"/>
            </p:cNvCxnSpPr>
            <p:nvPr/>
          </p:nvCxnSpPr>
          <p:spPr bwMode="auto">
            <a:xfrm rot="5400000">
              <a:off x="2423597" y="4888851"/>
              <a:ext cx="691755" cy="514366"/>
            </a:xfrm>
            <a:prstGeom prst="bentConnector3">
              <a:avLst>
                <a:gd name="adj1" fmla="val 98069"/>
              </a:avLst>
            </a:prstGeom>
            <a:noFill/>
            <a:ln w="38100" algn="ctr">
              <a:solidFill>
                <a:srgbClr val="FF0000"/>
              </a:solidFill>
              <a:round/>
              <a:headEnd/>
              <a:tailEnd type="triangle" w="med" len="med"/>
            </a:ln>
          </p:spPr>
        </p:cxnSp>
        <p:cxnSp>
          <p:nvCxnSpPr>
            <p:cNvPr id="42004" name="Elbow Connector 26"/>
            <p:cNvCxnSpPr>
              <a:cxnSpLocks noChangeShapeType="1"/>
              <a:stCxn id="42007" idx="1"/>
            </p:cNvCxnSpPr>
            <p:nvPr/>
          </p:nvCxnSpPr>
          <p:spPr bwMode="auto">
            <a:xfrm rot="10800000">
              <a:off x="1344613" y="4569192"/>
              <a:ext cx="383815" cy="778486"/>
            </a:xfrm>
            <a:prstGeom prst="bentConnector2">
              <a:avLst/>
            </a:prstGeom>
            <a:noFill/>
            <a:ln w="38100" algn="ctr">
              <a:solidFill>
                <a:srgbClr val="FF0000"/>
              </a:solidFill>
              <a:round/>
              <a:headEnd/>
              <a:tailEnd type="triangle" w="med" len="med"/>
            </a:ln>
          </p:spPr>
        </p:cxnSp>
        <p:cxnSp>
          <p:nvCxnSpPr>
            <p:cNvPr id="42005" name="Elbow Connector 29"/>
            <p:cNvCxnSpPr>
              <a:cxnSpLocks noChangeShapeType="1"/>
            </p:cNvCxnSpPr>
            <p:nvPr/>
          </p:nvCxnSpPr>
          <p:spPr bwMode="auto">
            <a:xfrm rot="10800000">
              <a:off x="1872357" y="5091689"/>
              <a:ext cx="570273" cy="144007"/>
            </a:xfrm>
            <a:prstGeom prst="bentConnector3">
              <a:avLst>
                <a:gd name="adj1" fmla="val 50000"/>
              </a:avLst>
            </a:prstGeom>
            <a:noFill/>
            <a:ln w="38100" algn="ctr">
              <a:solidFill>
                <a:srgbClr val="FF0000"/>
              </a:solidFill>
              <a:round/>
              <a:headEnd/>
              <a:tailEnd type="triangle" w="med" len="med"/>
            </a:ln>
          </p:spPr>
        </p:cxnSp>
        <p:cxnSp>
          <p:nvCxnSpPr>
            <p:cNvPr id="42006" name="Elbow Connector 30"/>
            <p:cNvCxnSpPr>
              <a:cxnSpLocks noChangeShapeType="1"/>
            </p:cNvCxnSpPr>
            <p:nvPr/>
          </p:nvCxnSpPr>
          <p:spPr bwMode="auto">
            <a:xfrm rot="10800000" flipV="1">
              <a:off x="2849127" y="4112893"/>
              <a:ext cx="659032" cy="303087"/>
            </a:xfrm>
            <a:prstGeom prst="bentConnector3">
              <a:avLst>
                <a:gd name="adj1" fmla="val 50000"/>
              </a:avLst>
            </a:prstGeom>
            <a:noFill/>
            <a:ln w="38100" algn="ctr">
              <a:solidFill>
                <a:srgbClr val="FF0000"/>
              </a:solidFill>
              <a:round/>
              <a:headEnd/>
              <a:tailEnd type="triangle" w="med" len="med"/>
            </a:ln>
          </p:spPr>
        </p:cxnSp>
      </p:grpSp>
      <p:cxnSp>
        <p:nvCxnSpPr>
          <p:cNvPr id="41990" name="Elbow Connector 36"/>
          <p:cNvCxnSpPr>
            <a:cxnSpLocks noChangeShapeType="1"/>
            <a:endCxn id="41996" idx="0"/>
          </p:cNvCxnSpPr>
          <p:nvPr/>
        </p:nvCxnSpPr>
        <p:spPr bwMode="auto">
          <a:xfrm rot="10800000" flipV="1">
            <a:off x="2338388" y="2871788"/>
            <a:ext cx="2557462" cy="541337"/>
          </a:xfrm>
          <a:prstGeom prst="bentConnector2">
            <a:avLst/>
          </a:prstGeom>
          <a:noFill/>
          <a:ln w="38100" algn="ctr">
            <a:solidFill>
              <a:srgbClr val="FFFF00"/>
            </a:solidFill>
            <a:round/>
            <a:headEnd/>
            <a:tailEnd type="triangle" w="med" len="med"/>
          </a:ln>
        </p:spPr>
      </p:cxnSp>
      <p:cxnSp>
        <p:nvCxnSpPr>
          <p:cNvPr id="41991" name="Straight Arrow Connector 43"/>
          <p:cNvCxnSpPr>
            <a:cxnSpLocks noChangeShapeType="1"/>
          </p:cNvCxnSpPr>
          <p:nvPr/>
        </p:nvCxnSpPr>
        <p:spPr bwMode="auto">
          <a:xfrm flipV="1">
            <a:off x="5662613" y="3143250"/>
            <a:ext cx="7937" cy="1655763"/>
          </a:xfrm>
          <a:prstGeom prst="straightConnector1">
            <a:avLst/>
          </a:prstGeom>
          <a:noFill/>
          <a:ln w="38100" algn="ctr">
            <a:solidFill>
              <a:srgbClr val="FFFF00"/>
            </a:solidFill>
            <a:round/>
            <a:headEnd/>
            <a:tailEnd type="triangle" w="med" len="med"/>
          </a:ln>
        </p:spPr>
      </p:cxnSp>
      <p:sp>
        <p:nvSpPr>
          <p:cNvPr id="41992" name="TextBox 44"/>
          <p:cNvSpPr txBox="1">
            <a:spLocks noChangeArrowheads="1"/>
          </p:cNvSpPr>
          <p:nvPr/>
        </p:nvSpPr>
        <p:spPr bwMode="auto">
          <a:xfrm>
            <a:off x="2713038" y="2366963"/>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solidFill>
                  <a:srgbClr val="FFFF00"/>
                </a:solidFill>
              </a:rPr>
              <a:t>describes</a:t>
            </a:r>
          </a:p>
        </p:txBody>
      </p:sp>
      <p:sp>
        <p:nvSpPr>
          <p:cNvPr id="41993" name="TextBox 45"/>
          <p:cNvSpPr txBox="1">
            <a:spLocks noChangeArrowheads="1"/>
          </p:cNvSpPr>
          <p:nvPr/>
        </p:nvSpPr>
        <p:spPr bwMode="auto">
          <a:xfrm>
            <a:off x="4138613" y="3519488"/>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solidFill>
                  <a:srgbClr val="FFFF00"/>
                </a:solidFill>
              </a:rPr>
              <a:t>describes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255588" y="1276350"/>
            <a:ext cx="8632825" cy="647700"/>
          </a:xfrm>
        </p:spPr>
        <p:txBody>
          <a:bodyPr/>
          <a:lstStyle/>
          <a:p>
            <a:pPr eaLnBrk="1" hangingPunct="1"/>
            <a:r>
              <a:rPr lang="nl-BE" altLang="en-US" smtClean="0"/>
              <a:t>IUI assignment tuples</a:t>
            </a:r>
            <a:endParaRPr lang="nl-NL" altLang="en-US" smtClean="0"/>
          </a:p>
        </p:txBody>
      </p:sp>
      <p:sp>
        <p:nvSpPr>
          <p:cNvPr id="43011" name="Rectangle 3"/>
          <p:cNvSpPr>
            <a:spLocks noGrp="1" noChangeArrowheads="1"/>
          </p:cNvSpPr>
          <p:nvPr>
            <p:ph type="body" idx="1"/>
          </p:nvPr>
        </p:nvSpPr>
        <p:spPr/>
        <p:txBody>
          <a:bodyPr/>
          <a:lstStyle/>
          <a:p>
            <a:pPr eaLnBrk="1" hangingPunct="1">
              <a:lnSpc>
                <a:spcPct val="90000"/>
              </a:lnSpc>
            </a:pPr>
            <a:r>
              <a:rPr lang="nl-BE" altLang="en-US" sz="2800" smtClean="0"/>
              <a:t>IUI assignment is an act of which the execution has to be asserted in the IUI-repository:</a:t>
            </a:r>
          </a:p>
          <a:p>
            <a:pPr lvl="1" eaLnBrk="1" hangingPunct="1">
              <a:lnSpc>
                <a:spcPct val="120000"/>
              </a:lnSpc>
              <a:spcBef>
                <a:spcPct val="0"/>
              </a:spcBef>
            </a:pPr>
            <a:r>
              <a:rPr lang="en-GB" altLang="en-US" sz="2400" b="1" i="1" smtClean="0"/>
              <a:t>&lt;d</a:t>
            </a:r>
            <a:r>
              <a:rPr lang="en-GB" altLang="en-US" sz="2400" b="1" i="1" baseline="-30000" smtClean="0"/>
              <a:t>a</a:t>
            </a:r>
            <a:r>
              <a:rPr lang="en-GB" altLang="en-US" sz="2400" b="1" i="1" smtClean="0"/>
              <a:t>, A</a:t>
            </a:r>
            <a:r>
              <a:rPr lang="en-GB" altLang="en-US" sz="2400" b="1" i="1" baseline="-30000" smtClean="0"/>
              <a:t>i</a:t>
            </a:r>
            <a:r>
              <a:rPr lang="en-GB" altLang="en-US" sz="2400" b="1" i="1" smtClean="0"/>
              <a:t>, t</a:t>
            </a:r>
            <a:r>
              <a:rPr lang="en-GB" altLang="en-US" sz="2400" b="1" i="1" baseline="-30000" smtClean="0"/>
              <a:t>d</a:t>
            </a:r>
            <a:r>
              <a:rPr lang="en-GB" altLang="en-US" sz="2400" b="1" i="1" smtClean="0"/>
              <a:t>&gt;</a:t>
            </a:r>
            <a:r>
              <a:rPr lang="nl-NL" altLang="en-US" sz="2400" b="1" smtClean="0"/>
              <a:t> </a:t>
            </a:r>
            <a:endParaRPr lang="nl-BE" altLang="en-US" sz="2400" b="1" smtClean="0"/>
          </a:p>
          <a:p>
            <a:pPr lvl="2" eaLnBrk="1" hangingPunct="1">
              <a:lnSpc>
                <a:spcPct val="115000"/>
              </a:lnSpc>
              <a:spcBef>
                <a:spcPct val="0"/>
              </a:spcBef>
            </a:pPr>
            <a:r>
              <a:rPr lang="nl-BE" altLang="en-US" sz="2000" b="1" i="1" smtClean="0"/>
              <a:t>d</a:t>
            </a:r>
            <a:r>
              <a:rPr lang="nl-BE" altLang="en-US" sz="2000" b="1" i="1" baseline="-25000" smtClean="0"/>
              <a:t>a</a:t>
            </a:r>
            <a:r>
              <a:rPr lang="nl-BE" altLang="en-US" sz="2000" smtClean="0"/>
              <a:t>	IUI of the registering agent</a:t>
            </a:r>
          </a:p>
          <a:p>
            <a:pPr lvl="2" eaLnBrk="1" hangingPunct="1">
              <a:lnSpc>
                <a:spcPct val="120000"/>
              </a:lnSpc>
              <a:spcBef>
                <a:spcPct val="0"/>
              </a:spcBef>
            </a:pPr>
            <a:r>
              <a:rPr lang="nl-BE" altLang="en-US" sz="2000" b="1" i="1" smtClean="0"/>
              <a:t>A</a:t>
            </a:r>
            <a:r>
              <a:rPr lang="nl-BE" altLang="en-US" sz="2000" b="1" i="1" baseline="-25000" smtClean="0"/>
              <a:t>i</a:t>
            </a:r>
            <a:r>
              <a:rPr lang="nl-BE" altLang="en-US" sz="2000" smtClean="0"/>
              <a:t>	the assertion of the assignment </a:t>
            </a:r>
            <a:r>
              <a:rPr lang="en-GB" altLang="en-US" sz="2000" b="1" i="1" smtClean="0"/>
              <a:t>&lt;p</a:t>
            </a:r>
            <a:r>
              <a:rPr lang="en-GB" altLang="en-US" sz="2000" b="1" i="1" baseline="-30000" smtClean="0"/>
              <a:t>a</a:t>
            </a:r>
            <a:r>
              <a:rPr lang="en-GB" altLang="en-US" sz="2000" b="1" i="1" smtClean="0"/>
              <a:t>, p</a:t>
            </a:r>
            <a:r>
              <a:rPr lang="en-GB" altLang="en-US" sz="2000" b="1" i="1" baseline="-30000" smtClean="0"/>
              <a:t>p</a:t>
            </a:r>
            <a:r>
              <a:rPr lang="en-GB" altLang="en-US" sz="2000" b="1" i="1" smtClean="0"/>
              <a:t>, t</a:t>
            </a:r>
            <a:r>
              <a:rPr lang="en-GB" altLang="en-US" sz="2000" b="1" i="1" baseline="-30000" smtClean="0"/>
              <a:t>ap</a:t>
            </a:r>
            <a:r>
              <a:rPr lang="en-GB" altLang="en-US" sz="2000" b="1" i="1" smtClean="0"/>
              <a:t>&gt;</a:t>
            </a:r>
            <a:r>
              <a:rPr lang="nl-NL" altLang="en-US" sz="2000" smtClean="0"/>
              <a:t> </a:t>
            </a:r>
            <a:endParaRPr lang="nl-BE" altLang="en-US" sz="2000" smtClean="0"/>
          </a:p>
          <a:p>
            <a:pPr lvl="4" eaLnBrk="1" hangingPunct="1">
              <a:lnSpc>
                <a:spcPct val="115000"/>
              </a:lnSpc>
              <a:spcBef>
                <a:spcPct val="0"/>
              </a:spcBef>
            </a:pPr>
            <a:r>
              <a:rPr lang="nl-BE" altLang="en-US" sz="1800" b="1" i="1" smtClean="0"/>
              <a:t>p</a:t>
            </a:r>
            <a:r>
              <a:rPr lang="nl-BE" altLang="en-US" sz="1800" b="1" i="1" baseline="-25000" smtClean="0"/>
              <a:t>a</a:t>
            </a:r>
            <a:r>
              <a:rPr lang="nl-BE" altLang="en-US" sz="1800" smtClean="0"/>
              <a:t>	IUI of the author of the assertion</a:t>
            </a:r>
          </a:p>
          <a:p>
            <a:pPr lvl="4" eaLnBrk="1" hangingPunct="1">
              <a:lnSpc>
                <a:spcPct val="115000"/>
              </a:lnSpc>
              <a:spcBef>
                <a:spcPct val="0"/>
              </a:spcBef>
            </a:pPr>
            <a:r>
              <a:rPr lang="nl-BE" altLang="en-US" sz="1800" b="1" i="1" smtClean="0"/>
              <a:t>p</a:t>
            </a:r>
            <a:r>
              <a:rPr lang="nl-BE" altLang="en-US" sz="1800" b="1" i="1" baseline="-25000" smtClean="0"/>
              <a:t>p</a:t>
            </a:r>
            <a:r>
              <a:rPr lang="nl-BE" altLang="en-US" sz="1800" smtClean="0"/>
              <a:t>	IUI of the particular</a:t>
            </a:r>
          </a:p>
          <a:p>
            <a:pPr lvl="4" eaLnBrk="1" hangingPunct="1">
              <a:lnSpc>
                <a:spcPct val="115000"/>
              </a:lnSpc>
              <a:spcBef>
                <a:spcPct val="0"/>
              </a:spcBef>
            </a:pPr>
            <a:r>
              <a:rPr lang="nl-BE" altLang="en-US" sz="1800" b="1" i="1" smtClean="0"/>
              <a:t>t</a:t>
            </a:r>
            <a:r>
              <a:rPr lang="nl-BE" altLang="en-US" sz="1800" b="1" i="1" baseline="-25000" smtClean="0"/>
              <a:t>ap</a:t>
            </a:r>
            <a:r>
              <a:rPr lang="nl-BE" altLang="en-US" sz="1800" smtClean="0"/>
              <a:t>	time of the assignment</a:t>
            </a:r>
          </a:p>
          <a:p>
            <a:pPr lvl="2" eaLnBrk="1" hangingPunct="1">
              <a:lnSpc>
                <a:spcPct val="115000"/>
              </a:lnSpc>
              <a:spcBef>
                <a:spcPct val="0"/>
              </a:spcBef>
            </a:pPr>
            <a:r>
              <a:rPr lang="nl-BE" altLang="en-US" sz="2000" b="1" i="1" smtClean="0"/>
              <a:t>t</a:t>
            </a:r>
            <a:r>
              <a:rPr lang="nl-BE" altLang="en-US" sz="2000" b="1" i="1" baseline="-25000" smtClean="0"/>
              <a:t>d</a:t>
            </a:r>
            <a:r>
              <a:rPr lang="nl-BE" altLang="en-US" sz="2000" smtClean="0"/>
              <a:t>	time of registering A</a:t>
            </a:r>
            <a:r>
              <a:rPr lang="nl-BE" altLang="en-US" sz="2000" baseline="-25000" smtClean="0"/>
              <a:t>i </a:t>
            </a:r>
            <a:r>
              <a:rPr lang="nl-BE" altLang="en-US" sz="2000" smtClean="0"/>
              <a:t>in the IUI-repository</a:t>
            </a:r>
          </a:p>
          <a:p>
            <a:pPr eaLnBrk="1" hangingPunct="1">
              <a:lnSpc>
                <a:spcPct val="120000"/>
              </a:lnSpc>
              <a:spcBef>
                <a:spcPct val="0"/>
              </a:spcBef>
            </a:pPr>
            <a:r>
              <a:rPr lang="nl-BE" altLang="en-US" sz="2800" smtClean="0"/>
              <a:t>Neither </a:t>
            </a:r>
            <a:r>
              <a:rPr lang="nl-BE" altLang="en-US" sz="2800" b="1" i="1" smtClean="0"/>
              <a:t>t</a:t>
            </a:r>
            <a:r>
              <a:rPr lang="nl-BE" altLang="en-US" sz="2800" b="1" i="1" baseline="-25000" smtClean="0"/>
              <a:t>d</a:t>
            </a:r>
            <a:r>
              <a:rPr lang="nl-BE" altLang="en-US" sz="2800" smtClean="0"/>
              <a:t> or </a:t>
            </a:r>
            <a:r>
              <a:rPr lang="nl-BE" altLang="en-US" sz="2800" b="1" i="1" smtClean="0"/>
              <a:t>t</a:t>
            </a:r>
            <a:r>
              <a:rPr lang="nl-BE" altLang="en-US" sz="2800" b="1" i="1" baseline="-25000" smtClean="0"/>
              <a:t>ap</a:t>
            </a:r>
            <a:r>
              <a:rPr lang="nl-BE" altLang="en-US" sz="2800" smtClean="0"/>
              <a:t> give any information about when #</a:t>
            </a:r>
            <a:r>
              <a:rPr lang="nl-BE" altLang="en-US" sz="2800" b="1" i="1" smtClean="0"/>
              <a:t>p</a:t>
            </a:r>
            <a:r>
              <a:rPr lang="nl-BE" altLang="en-US" sz="2800" b="1" i="1" baseline="-25000" smtClean="0"/>
              <a:t>p</a:t>
            </a:r>
            <a:r>
              <a:rPr lang="nl-BE" altLang="en-US" sz="2800" smtClean="0"/>
              <a:t> started to exist ! That might be asserted in statements providing information about #</a:t>
            </a:r>
            <a:r>
              <a:rPr lang="nl-BE" altLang="en-US" sz="2800" b="1" i="1" smtClean="0"/>
              <a:t>p</a:t>
            </a:r>
            <a:r>
              <a:rPr lang="nl-BE" altLang="en-US" sz="2800" b="1" i="1" baseline="-25000" smtClean="0"/>
              <a:t>p</a:t>
            </a:r>
            <a:r>
              <a:rPr lang="nl-BE" altLang="en-US" sz="2800" smtClean="0"/>
              <a:t> .</a:t>
            </a:r>
            <a:endParaRPr lang="nl-NL" altLang="en-US" sz="280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255588" y="1276350"/>
            <a:ext cx="8632825" cy="647700"/>
          </a:xfrm>
        </p:spPr>
        <p:txBody>
          <a:bodyPr/>
          <a:lstStyle/>
          <a:p>
            <a:pPr eaLnBrk="1" hangingPunct="1"/>
            <a:r>
              <a:rPr lang="en-US" altLang="en-US" smtClean="0"/>
              <a:t>Elementary Referent Tracking tuple types</a:t>
            </a:r>
          </a:p>
        </p:txBody>
      </p:sp>
      <p:sp>
        <p:nvSpPr>
          <p:cNvPr id="45059" name="Rectangle 3"/>
          <p:cNvSpPr>
            <a:spLocks noGrp="1" noChangeArrowheads="1"/>
          </p:cNvSpPr>
          <p:nvPr>
            <p:ph type="body" idx="1"/>
          </p:nvPr>
        </p:nvSpPr>
        <p:spPr/>
        <p:txBody>
          <a:bodyPr/>
          <a:lstStyle/>
          <a:p>
            <a:pPr eaLnBrk="1" hangingPunct="1"/>
            <a:endParaRPr lang="en-US" altLang="en-US" smtClean="0"/>
          </a:p>
        </p:txBody>
      </p:sp>
      <p:pic>
        <p:nvPicPr>
          <p:cNvPr id="450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16125"/>
            <a:ext cx="9144000" cy="50704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45061" name="Rectangle 2"/>
          <p:cNvSpPr>
            <a:spLocks noChangeArrowheads="1"/>
          </p:cNvSpPr>
          <p:nvPr/>
        </p:nvSpPr>
        <p:spPr bwMode="auto">
          <a:xfrm>
            <a:off x="0" y="2493963"/>
            <a:ext cx="8991600" cy="438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a:p>
        </p:txBody>
      </p:sp>
      <p:grpSp>
        <p:nvGrpSpPr>
          <p:cNvPr id="2" name="Group 26"/>
          <p:cNvGrpSpPr>
            <a:grpSpLocks/>
          </p:cNvGrpSpPr>
          <p:nvPr/>
        </p:nvGrpSpPr>
        <p:grpSpPr bwMode="auto">
          <a:xfrm>
            <a:off x="0" y="2622550"/>
            <a:ext cx="7931150" cy="822325"/>
            <a:chOff x="0" y="1652"/>
            <a:chExt cx="4996" cy="518"/>
          </a:xfrm>
        </p:grpSpPr>
        <p:grpSp>
          <p:nvGrpSpPr>
            <p:cNvPr id="45080" name="Group 21"/>
            <p:cNvGrpSpPr>
              <a:grpSpLocks/>
            </p:cNvGrpSpPr>
            <p:nvPr/>
          </p:nvGrpSpPr>
          <p:grpSpPr bwMode="auto">
            <a:xfrm>
              <a:off x="0" y="1800"/>
              <a:ext cx="1452" cy="144"/>
              <a:chOff x="0" y="1800"/>
              <a:chExt cx="1452" cy="144"/>
            </a:xfrm>
          </p:grpSpPr>
          <p:sp>
            <p:nvSpPr>
              <p:cNvPr id="45082" name="Rectangle 6"/>
              <p:cNvSpPr>
                <a:spLocks noChangeArrowheads="1"/>
              </p:cNvSpPr>
              <p:nvPr/>
            </p:nvSpPr>
            <p:spPr bwMode="auto">
              <a:xfrm>
                <a:off x="0" y="1800"/>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45083" name="Line 7"/>
              <p:cNvSpPr>
                <a:spLocks noChangeShapeType="1"/>
              </p:cNvSpPr>
              <p:nvPr/>
            </p:nvSpPr>
            <p:spPr bwMode="auto">
              <a:xfrm flipH="1">
                <a:off x="1164" y="1884"/>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5081" name="Text Box 8"/>
            <p:cNvSpPr txBox="1">
              <a:spLocks noChangeArrowheads="1"/>
            </p:cNvSpPr>
            <p:nvPr/>
          </p:nvSpPr>
          <p:spPr bwMode="auto">
            <a:xfrm>
              <a:off x="1462" y="1652"/>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Relationships between particulars taken from a realism-based relation ontology</a:t>
              </a:r>
            </a:p>
          </p:txBody>
        </p:sp>
      </p:grpSp>
      <p:grpSp>
        <p:nvGrpSpPr>
          <p:cNvPr id="4" name="Group 22"/>
          <p:cNvGrpSpPr>
            <a:grpSpLocks/>
          </p:cNvGrpSpPr>
          <p:nvPr/>
        </p:nvGrpSpPr>
        <p:grpSpPr bwMode="auto">
          <a:xfrm>
            <a:off x="0" y="3224213"/>
            <a:ext cx="7931150" cy="463550"/>
            <a:chOff x="0" y="2031"/>
            <a:chExt cx="4996" cy="292"/>
          </a:xfrm>
        </p:grpSpPr>
        <p:sp>
          <p:nvSpPr>
            <p:cNvPr id="45077" name="Rectangle 9"/>
            <p:cNvSpPr>
              <a:spLocks noChangeArrowheads="1"/>
            </p:cNvSpPr>
            <p:nvPr/>
          </p:nvSpPr>
          <p:spPr bwMode="auto">
            <a:xfrm>
              <a:off x="0" y="2179"/>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45078" name="Line 10"/>
            <p:cNvSpPr>
              <a:spLocks noChangeShapeType="1"/>
            </p:cNvSpPr>
            <p:nvPr/>
          </p:nvSpPr>
          <p:spPr bwMode="auto">
            <a:xfrm flipH="1">
              <a:off x="1164" y="2263"/>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9" name="Text Box 11"/>
            <p:cNvSpPr txBox="1">
              <a:spLocks noChangeArrowheads="1"/>
            </p:cNvSpPr>
            <p:nvPr/>
          </p:nvSpPr>
          <p:spPr bwMode="auto">
            <a:xfrm>
              <a:off x="1462" y="2031"/>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Instantiation of a universal</a:t>
              </a:r>
            </a:p>
          </p:txBody>
        </p:sp>
      </p:grpSp>
      <p:grpSp>
        <p:nvGrpSpPr>
          <p:cNvPr id="5" name="Group 23"/>
          <p:cNvGrpSpPr>
            <a:grpSpLocks/>
          </p:cNvGrpSpPr>
          <p:nvPr/>
        </p:nvGrpSpPr>
        <p:grpSpPr bwMode="auto">
          <a:xfrm>
            <a:off x="0" y="3852863"/>
            <a:ext cx="7931150" cy="822325"/>
            <a:chOff x="0" y="2427"/>
            <a:chExt cx="4996" cy="518"/>
          </a:xfrm>
        </p:grpSpPr>
        <p:sp>
          <p:nvSpPr>
            <p:cNvPr id="45074" name="Rectangle 12"/>
            <p:cNvSpPr>
              <a:spLocks noChangeArrowheads="1"/>
            </p:cNvSpPr>
            <p:nvPr/>
          </p:nvSpPr>
          <p:spPr bwMode="auto">
            <a:xfrm>
              <a:off x="0" y="2575"/>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45075" name="Line 13"/>
            <p:cNvSpPr>
              <a:spLocks noChangeShapeType="1"/>
            </p:cNvSpPr>
            <p:nvPr/>
          </p:nvSpPr>
          <p:spPr bwMode="auto">
            <a:xfrm flipH="1">
              <a:off x="1164" y="2659"/>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6" name="Text Box 14"/>
            <p:cNvSpPr txBox="1">
              <a:spLocks noChangeArrowheads="1"/>
            </p:cNvSpPr>
            <p:nvPr/>
          </p:nvSpPr>
          <p:spPr bwMode="auto">
            <a:xfrm>
              <a:off x="1462" y="2427"/>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Annotation using terms from a non-realist terminology</a:t>
              </a:r>
            </a:p>
          </p:txBody>
        </p:sp>
      </p:grpSp>
      <p:grpSp>
        <p:nvGrpSpPr>
          <p:cNvPr id="6" name="Group 24"/>
          <p:cNvGrpSpPr>
            <a:grpSpLocks/>
          </p:cNvGrpSpPr>
          <p:nvPr/>
        </p:nvGrpSpPr>
        <p:grpSpPr bwMode="auto">
          <a:xfrm>
            <a:off x="0" y="4483100"/>
            <a:ext cx="7931150" cy="822325"/>
            <a:chOff x="0" y="2824"/>
            <a:chExt cx="4996" cy="518"/>
          </a:xfrm>
        </p:grpSpPr>
        <p:sp>
          <p:nvSpPr>
            <p:cNvPr id="45071" name="Rectangle 15"/>
            <p:cNvSpPr>
              <a:spLocks noChangeArrowheads="1"/>
            </p:cNvSpPr>
            <p:nvPr/>
          </p:nvSpPr>
          <p:spPr bwMode="auto">
            <a:xfrm>
              <a:off x="0" y="2972"/>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45072" name="Line 16"/>
            <p:cNvSpPr>
              <a:spLocks noChangeShapeType="1"/>
            </p:cNvSpPr>
            <p:nvPr/>
          </p:nvSpPr>
          <p:spPr bwMode="auto">
            <a:xfrm flipH="1">
              <a:off x="1164" y="3056"/>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3" name="Text Box 17"/>
            <p:cNvSpPr txBox="1">
              <a:spLocks noChangeArrowheads="1"/>
            </p:cNvSpPr>
            <p:nvPr/>
          </p:nvSpPr>
          <p:spPr bwMode="auto">
            <a:xfrm>
              <a:off x="1462" y="2824"/>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‘Negative findings’ such as absences, missing parts, preventions, …</a:t>
              </a:r>
            </a:p>
          </p:txBody>
        </p:sp>
      </p:grpSp>
      <p:grpSp>
        <p:nvGrpSpPr>
          <p:cNvPr id="7" name="Group 25"/>
          <p:cNvGrpSpPr>
            <a:grpSpLocks/>
          </p:cNvGrpSpPr>
          <p:nvPr/>
        </p:nvGrpSpPr>
        <p:grpSpPr bwMode="auto">
          <a:xfrm>
            <a:off x="0" y="5092700"/>
            <a:ext cx="7931150" cy="463550"/>
            <a:chOff x="0" y="3208"/>
            <a:chExt cx="4996" cy="292"/>
          </a:xfrm>
        </p:grpSpPr>
        <p:sp>
          <p:nvSpPr>
            <p:cNvPr id="45068" name="Rectangle 18"/>
            <p:cNvSpPr>
              <a:spLocks noChangeArrowheads="1"/>
            </p:cNvSpPr>
            <p:nvPr/>
          </p:nvSpPr>
          <p:spPr bwMode="auto">
            <a:xfrm>
              <a:off x="0" y="3356"/>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45069" name="Line 19"/>
            <p:cNvSpPr>
              <a:spLocks noChangeShapeType="1"/>
            </p:cNvSpPr>
            <p:nvPr/>
          </p:nvSpPr>
          <p:spPr bwMode="auto">
            <a:xfrm flipH="1">
              <a:off x="1164" y="3440"/>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0" name="Text Box 20"/>
            <p:cNvSpPr txBox="1">
              <a:spLocks noChangeArrowheads="1"/>
            </p:cNvSpPr>
            <p:nvPr/>
          </p:nvSpPr>
          <p:spPr bwMode="auto">
            <a:xfrm>
              <a:off x="1462" y="3208"/>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Names for a particular</a:t>
              </a:r>
            </a:p>
          </p:txBody>
        </p:sp>
      </p:grpSp>
      <p:sp>
        <p:nvSpPr>
          <p:cNvPr id="45067" name="Rectangle 26"/>
          <p:cNvSpPr>
            <a:spLocks noChangeArrowheads="1"/>
          </p:cNvSpPr>
          <p:nvPr/>
        </p:nvSpPr>
        <p:spPr bwMode="auto">
          <a:xfrm>
            <a:off x="87313" y="5967413"/>
            <a:ext cx="8991600" cy="8286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255588" y="1276350"/>
            <a:ext cx="8632825" cy="647700"/>
          </a:xfrm>
        </p:spPr>
        <p:txBody>
          <a:bodyPr/>
          <a:lstStyle/>
          <a:p>
            <a:pPr eaLnBrk="1" hangingPunct="1"/>
            <a:r>
              <a:rPr lang="en-US" altLang="en-US" smtClean="0"/>
              <a:t>Meta RT tuples (D-template)</a:t>
            </a:r>
          </a:p>
        </p:txBody>
      </p:sp>
      <p:sp>
        <p:nvSpPr>
          <p:cNvPr id="47107" name="Rectangle 3"/>
          <p:cNvSpPr>
            <a:spLocks noGrp="1" noChangeArrowheads="1"/>
          </p:cNvSpPr>
          <p:nvPr>
            <p:ph type="body" idx="1"/>
          </p:nvPr>
        </p:nvSpPr>
        <p:spPr/>
        <p:txBody>
          <a:bodyPr/>
          <a:lstStyle/>
          <a:p>
            <a:pPr eaLnBrk="1" hangingPunct="1">
              <a:lnSpc>
                <a:spcPct val="90000"/>
              </a:lnSpc>
              <a:tabLst>
                <a:tab pos="1543050" algn="l"/>
                <a:tab pos="3486150" algn="l"/>
              </a:tabLst>
            </a:pPr>
            <a:r>
              <a:rPr lang="en-GB" altLang="en-US" sz="2800" smtClean="0"/>
              <a:t>RT assertions are assigned IUIs of their own which in the D-template is symbolized by </a:t>
            </a:r>
            <a:r>
              <a:rPr lang="en-GB" altLang="en-US" sz="2800" i="1" smtClean="0"/>
              <a:t>IUIt</a:t>
            </a:r>
            <a:r>
              <a:rPr lang="en-GB" altLang="en-US" sz="2800" i="1" baseline="-25000" smtClean="0"/>
              <a:t>i</a:t>
            </a:r>
            <a:r>
              <a:rPr lang="en-GB" altLang="en-US" sz="2800" smtClean="0"/>
              <a:t>. </a:t>
            </a:r>
          </a:p>
          <a:p>
            <a:pPr eaLnBrk="1" hangingPunct="1">
              <a:lnSpc>
                <a:spcPct val="90000"/>
              </a:lnSpc>
              <a:tabLst>
                <a:tab pos="1543050" algn="l"/>
                <a:tab pos="3486150" algn="l"/>
              </a:tabLst>
            </a:pPr>
            <a:r>
              <a:rPr lang="en-GB" altLang="en-US" sz="2800" i="1" smtClean="0"/>
              <a:t>D</a:t>
            </a:r>
            <a:r>
              <a:rPr lang="en-GB" altLang="en-US" sz="2800" i="1" baseline="-25000" smtClean="0"/>
              <a:t>i</a:t>
            </a:r>
            <a:r>
              <a:rPr lang="en-GB" altLang="en-US" sz="2800" i="1" smtClean="0"/>
              <a:t> = &lt;IUId, IUIt</a:t>
            </a:r>
            <a:r>
              <a:rPr lang="en-GB" altLang="en-US" sz="2800" i="1" baseline="-25000" smtClean="0"/>
              <a:t>i</a:t>
            </a:r>
            <a:r>
              <a:rPr lang="en-GB" altLang="en-US" sz="2800" i="1" smtClean="0"/>
              <a:t>, t, E, C, S&gt;</a:t>
            </a:r>
            <a:r>
              <a:rPr lang="en-GB" altLang="en-US" sz="2800" smtClean="0"/>
              <a:t>.</a:t>
            </a:r>
          </a:p>
          <a:p>
            <a:pPr lvl="1" eaLnBrk="1" hangingPunct="1">
              <a:lnSpc>
                <a:spcPct val="90000"/>
              </a:lnSpc>
              <a:tabLst>
                <a:tab pos="1543050" algn="l"/>
                <a:tab pos="3486150" algn="l"/>
              </a:tabLst>
            </a:pPr>
            <a:r>
              <a:rPr lang="en-GB" altLang="en-US" sz="2400" i="1" smtClean="0"/>
              <a:t>IUId</a:t>
            </a:r>
            <a:r>
              <a:rPr lang="en-GB" altLang="en-US" sz="2400" smtClean="0"/>
              <a:t>:	the IUI of the entity annotating </a:t>
            </a:r>
            <a:r>
              <a:rPr lang="en-GB" altLang="en-US" sz="2400" i="1" smtClean="0"/>
              <a:t>IUIt</a:t>
            </a:r>
            <a:r>
              <a:rPr lang="en-GB" altLang="en-US" sz="2400" i="1" baseline="-25000" smtClean="0"/>
              <a:t>i</a:t>
            </a:r>
            <a:r>
              <a:rPr lang="en-GB" altLang="en-US" sz="2400" smtClean="0"/>
              <a:t> by means of the </a:t>
            </a:r>
            <a:r>
              <a:rPr lang="en-GB" altLang="en-US" sz="2400" i="1" smtClean="0"/>
              <a:t>D</a:t>
            </a:r>
            <a:r>
              <a:rPr lang="en-GB" altLang="en-US" sz="2400" i="1" baseline="-25000" smtClean="0"/>
              <a:t>i</a:t>
            </a:r>
            <a:r>
              <a:rPr lang="en-GB" altLang="en-US" sz="2400" smtClean="0"/>
              <a:t> 	entry, </a:t>
            </a:r>
            <a:endParaRPr lang="en-GB" altLang="en-US" sz="2400" i="1" smtClean="0"/>
          </a:p>
          <a:p>
            <a:pPr lvl="1" eaLnBrk="1" hangingPunct="1">
              <a:lnSpc>
                <a:spcPct val="90000"/>
              </a:lnSpc>
              <a:tabLst>
                <a:tab pos="1543050" algn="l"/>
                <a:tab pos="3486150" algn="l"/>
              </a:tabLst>
            </a:pPr>
            <a:r>
              <a:rPr lang="en-GB" altLang="en-US" sz="2400" i="1" smtClean="0"/>
              <a:t>E</a:t>
            </a:r>
            <a:r>
              <a:rPr lang="en-GB" altLang="en-US" sz="2400" smtClean="0"/>
              <a:t>: 	either the symbol ‘I’ (for insertion) or any of the error 	type symbols,</a:t>
            </a:r>
            <a:endParaRPr lang="en-GB" altLang="en-US" sz="2400" i="1" smtClean="0"/>
          </a:p>
          <a:p>
            <a:pPr lvl="1" eaLnBrk="1" hangingPunct="1">
              <a:lnSpc>
                <a:spcPct val="90000"/>
              </a:lnSpc>
              <a:tabLst>
                <a:tab pos="1543050" algn="l"/>
                <a:tab pos="3486150" algn="l"/>
              </a:tabLst>
            </a:pPr>
            <a:r>
              <a:rPr lang="en-GB" altLang="en-US" sz="2400" i="1" smtClean="0"/>
              <a:t>C</a:t>
            </a:r>
            <a:r>
              <a:rPr lang="en-GB" altLang="en-US" sz="2400" smtClean="0"/>
              <a:t>:	a symbol for the applicable reason for change </a:t>
            </a:r>
          </a:p>
          <a:p>
            <a:pPr lvl="1" eaLnBrk="1" hangingPunct="1">
              <a:lnSpc>
                <a:spcPct val="90000"/>
              </a:lnSpc>
              <a:tabLst>
                <a:tab pos="1543050" algn="l"/>
                <a:tab pos="3486150" algn="l"/>
              </a:tabLst>
            </a:pPr>
            <a:r>
              <a:rPr lang="en-GB" altLang="en-US" sz="2400" i="1" smtClean="0"/>
              <a:t>t</a:t>
            </a:r>
            <a:r>
              <a:rPr lang="en-GB" altLang="en-US" sz="2400" smtClean="0"/>
              <a:t>:	the time the tuple denoted by </a:t>
            </a:r>
            <a:r>
              <a:rPr lang="en-GB" altLang="en-US" sz="2400" i="1" smtClean="0"/>
              <a:t>IUIt</a:t>
            </a:r>
            <a:r>
              <a:rPr lang="en-GB" altLang="en-US" sz="2400" i="1" baseline="-25000" smtClean="0"/>
              <a:t>i</a:t>
            </a:r>
            <a:r>
              <a:rPr lang="en-GB" altLang="en-US" sz="2400" smtClean="0"/>
              <a:t> is inserted or ‘retired’,  </a:t>
            </a:r>
            <a:endParaRPr lang="en-GB" altLang="en-US" sz="2400" i="1" smtClean="0"/>
          </a:p>
          <a:p>
            <a:pPr lvl="1" eaLnBrk="1" hangingPunct="1">
              <a:lnSpc>
                <a:spcPct val="90000"/>
              </a:lnSpc>
              <a:tabLst>
                <a:tab pos="1543050" algn="l"/>
                <a:tab pos="3486150" algn="l"/>
              </a:tabLst>
            </a:pPr>
            <a:r>
              <a:rPr lang="en-GB" altLang="en-US" sz="2400" i="1" smtClean="0"/>
              <a:t>S</a:t>
            </a:r>
            <a:r>
              <a:rPr lang="en-GB" altLang="en-US" sz="2400" smtClean="0"/>
              <a:t>:	a list of IUIs denoting the tuples, if any, that replace the 	retired one.</a:t>
            </a:r>
            <a:endParaRPr lang="en-US" altLang="en-US" sz="2400"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0" y="1981200"/>
            <a:ext cx="8839200" cy="4724400"/>
          </a:xfrm>
        </p:spPr>
        <p:txBody>
          <a:bodyPr/>
          <a:lstStyle/>
          <a:p>
            <a:pPr>
              <a:lnSpc>
                <a:spcPct val="90000"/>
              </a:lnSpc>
              <a:spcBef>
                <a:spcPct val="10000"/>
              </a:spcBef>
              <a:buFontTx/>
              <a:buNone/>
            </a:pPr>
            <a:r>
              <a:rPr lang="nl-BE" altLang="en-US" sz="2400"/>
              <a:t>‘John Doe’s						     ‘John Smith’s</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liver 							      liver</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tumor 							      tumor</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was treated 						      was treated</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with 							      with</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RPCI’s 						      RPCI’s</a:t>
            </a:r>
          </a:p>
          <a:p>
            <a:pPr>
              <a:lnSpc>
                <a:spcPct val="90000"/>
              </a:lnSpc>
              <a:spcBef>
                <a:spcPct val="10000"/>
              </a:spcBef>
              <a:buFontTx/>
              <a:buNone/>
            </a:pPr>
            <a:endParaRPr lang="nl-BE" altLang="en-US" sz="2400"/>
          </a:p>
          <a:p>
            <a:pPr>
              <a:lnSpc>
                <a:spcPct val="90000"/>
              </a:lnSpc>
              <a:spcBef>
                <a:spcPct val="10000"/>
              </a:spcBef>
              <a:buFontTx/>
              <a:buNone/>
            </a:pPr>
            <a:r>
              <a:rPr lang="nl-BE" altLang="en-US" sz="2400"/>
              <a:t>irradiation device’					irradiation device’</a:t>
            </a:r>
            <a:endParaRPr lang="en-GB" altLang="en-US" sz="2400"/>
          </a:p>
        </p:txBody>
      </p:sp>
      <p:sp>
        <p:nvSpPr>
          <p:cNvPr id="72707" name="Rectangle 3"/>
          <p:cNvSpPr>
            <a:spLocks noChangeArrowheads="1"/>
          </p:cNvSpPr>
          <p:nvPr/>
        </p:nvSpPr>
        <p:spPr bwMode="auto">
          <a:xfrm>
            <a:off x="0" y="19812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rgbClr val="EBE6FC"/>
                </a:solidFill>
                <a:latin typeface="Times New Roman" panose="02020603050405020304" pitchFamily="18" charset="0"/>
              </a:defRPr>
            </a:lvl1pPr>
            <a:lvl2pPr marL="742950" indent="-285750" algn="l">
              <a:spcBef>
                <a:spcPct val="20000"/>
              </a:spcBef>
              <a:buChar char="–"/>
              <a:defRPr sz="2800">
                <a:solidFill>
                  <a:srgbClr val="EBE6FC"/>
                </a:solidFill>
                <a:latin typeface="Times New Roman" panose="02020603050405020304" pitchFamily="18" charset="0"/>
              </a:defRPr>
            </a:lvl2pPr>
            <a:lvl3pPr marL="1143000" indent="-228600" algn="l">
              <a:spcBef>
                <a:spcPct val="20000"/>
              </a:spcBef>
              <a:buChar char="•"/>
              <a:defRPr sz="2400">
                <a:solidFill>
                  <a:srgbClr val="EBE6FC"/>
                </a:solidFill>
                <a:latin typeface="Times New Roman" panose="02020603050405020304" pitchFamily="18" charset="0"/>
              </a:defRPr>
            </a:lvl3pPr>
            <a:lvl4pPr marL="1600200" indent="-228600" algn="l">
              <a:spcBef>
                <a:spcPct val="20000"/>
              </a:spcBef>
              <a:buChar char="–"/>
              <a:defRPr sz="2000">
                <a:solidFill>
                  <a:srgbClr val="EBE6FC"/>
                </a:solidFill>
                <a:latin typeface="Times New Roman" panose="02020603050405020304" pitchFamily="18" charset="0"/>
              </a:defRPr>
            </a:lvl4pPr>
            <a:lvl5pPr marL="2057400" indent="-228600" algn="l">
              <a:spcBef>
                <a:spcPct val="20000"/>
              </a:spcBef>
              <a:buChar char="»"/>
              <a:defRPr sz="2000">
                <a:solidFill>
                  <a:srgbClr val="EBE6FC"/>
                </a:solidFill>
                <a:latin typeface="Times New Roman" panose="02020603050405020304" pitchFamily="18" charset="0"/>
              </a:defRPr>
            </a:lvl5pPr>
            <a:lvl6pPr marL="2514600" indent="-228600" fontAlgn="base">
              <a:spcBef>
                <a:spcPct val="20000"/>
              </a:spcBef>
              <a:spcAft>
                <a:spcPct val="0"/>
              </a:spcAft>
              <a:buChar char="»"/>
              <a:defRPr sz="2000">
                <a:solidFill>
                  <a:srgbClr val="EBE6FC"/>
                </a:solidFill>
                <a:latin typeface="Times New Roman" panose="02020603050405020304" pitchFamily="18" charset="0"/>
              </a:defRPr>
            </a:lvl6pPr>
            <a:lvl7pPr marL="2971800" indent="-228600" fontAlgn="base">
              <a:spcBef>
                <a:spcPct val="20000"/>
              </a:spcBef>
              <a:spcAft>
                <a:spcPct val="0"/>
              </a:spcAft>
              <a:buChar char="»"/>
              <a:defRPr sz="2000">
                <a:solidFill>
                  <a:srgbClr val="EBE6FC"/>
                </a:solidFill>
                <a:latin typeface="Times New Roman" panose="02020603050405020304" pitchFamily="18" charset="0"/>
              </a:defRPr>
            </a:lvl7pPr>
            <a:lvl8pPr marL="3429000" indent="-228600" fontAlgn="base">
              <a:spcBef>
                <a:spcPct val="20000"/>
              </a:spcBef>
              <a:spcAft>
                <a:spcPct val="0"/>
              </a:spcAft>
              <a:buChar char="»"/>
              <a:defRPr sz="2000">
                <a:solidFill>
                  <a:srgbClr val="EBE6FC"/>
                </a:solidFill>
                <a:latin typeface="Times New Roman" panose="02020603050405020304" pitchFamily="18" charset="0"/>
              </a:defRPr>
            </a:lvl8pPr>
            <a:lvl9pPr marL="3886200" indent="-228600" fontAlgn="base">
              <a:spcBef>
                <a:spcPct val="20000"/>
              </a:spcBef>
              <a:spcAft>
                <a:spcPct val="0"/>
              </a:spcAft>
              <a:buChar char="»"/>
              <a:defRPr sz="2000">
                <a:solidFill>
                  <a:srgbClr val="EBE6FC"/>
                </a:solidFill>
                <a:latin typeface="Times New Roman" panose="02020603050405020304" pitchFamily="18" charset="0"/>
              </a:defRPr>
            </a:lvl9pPr>
          </a:lstStyle>
          <a:p>
            <a:pPr>
              <a:lnSpc>
                <a:spcPct val="90000"/>
              </a:lnSpc>
              <a:spcBef>
                <a:spcPct val="10000"/>
              </a:spcBef>
              <a:buFontTx/>
              <a:buNone/>
            </a:pPr>
            <a:r>
              <a:rPr lang="nl-BE" altLang="en-US" sz="2400" b="0"/>
              <a:t>‘John Doe’s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liver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tumor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was treated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with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RPCI’s 						</a:t>
            </a:r>
          </a:p>
          <a:p>
            <a:pPr>
              <a:lnSpc>
                <a:spcPct val="90000"/>
              </a:lnSpc>
              <a:spcBef>
                <a:spcPct val="10000"/>
              </a:spcBef>
              <a:buFontTx/>
              <a:buNone/>
            </a:pPr>
            <a:endParaRPr lang="nl-BE" altLang="en-US" sz="2400" b="0"/>
          </a:p>
          <a:p>
            <a:pPr>
              <a:lnSpc>
                <a:spcPct val="90000"/>
              </a:lnSpc>
              <a:spcBef>
                <a:spcPct val="10000"/>
              </a:spcBef>
              <a:buFontTx/>
              <a:buNone/>
            </a:pPr>
            <a:r>
              <a:rPr lang="nl-BE" altLang="en-US" sz="2400" b="0"/>
              <a:t>irradiation device’					</a:t>
            </a:r>
            <a:endParaRPr lang="en-GB" altLang="en-US" sz="2400" b="0"/>
          </a:p>
        </p:txBody>
      </p:sp>
      <p:sp>
        <p:nvSpPr>
          <p:cNvPr id="72708" name="AutoShape 4"/>
          <p:cNvSpPr>
            <a:spLocks noGrp="1" noChangeArrowheads="1"/>
          </p:cNvSpPr>
          <p:nvPr>
            <p:ph type="title"/>
          </p:nvPr>
        </p:nvSpPr>
        <p:spPr>
          <a:xfrm>
            <a:off x="184943" y="1250077"/>
            <a:ext cx="8685213" cy="646986"/>
          </a:xfrm>
        </p:spPr>
        <p:txBody>
          <a:bodyPr/>
          <a:lstStyle/>
          <a:p>
            <a:r>
              <a:rPr lang="nl-BE" altLang="en-US" dirty="0" err="1" smtClean="0"/>
              <a:t>Repository</a:t>
            </a:r>
            <a:r>
              <a:rPr lang="nl-BE" altLang="en-US" dirty="0" smtClean="0"/>
              <a:t> </a:t>
            </a:r>
            <a:r>
              <a:rPr lang="nl-BE" altLang="en-US" dirty="0" smtClean="0">
                <a:sym typeface="Wingdings" panose="05000000000000000000" pitchFamily="2" charset="2"/>
              </a:rPr>
              <a:t>– </a:t>
            </a:r>
            <a:r>
              <a:rPr lang="nl-BE" altLang="en-US" dirty="0" err="1" smtClean="0">
                <a:sym typeface="Wingdings" panose="05000000000000000000" pitchFamily="2" charset="2"/>
              </a:rPr>
              <a:t>Ontology</a:t>
            </a:r>
            <a:r>
              <a:rPr lang="nl-BE" altLang="en-US" dirty="0" smtClean="0">
                <a:sym typeface="Wingdings" panose="05000000000000000000" pitchFamily="2" charset="2"/>
              </a:rPr>
              <a:t> ‘</a:t>
            </a:r>
            <a:r>
              <a:rPr lang="nl-BE" altLang="en-US" dirty="0" err="1" smtClean="0">
                <a:sym typeface="Wingdings" panose="05000000000000000000" pitchFamily="2" charset="2"/>
              </a:rPr>
              <a:t>collaboration</a:t>
            </a:r>
            <a:r>
              <a:rPr lang="nl-BE" altLang="en-US" dirty="0" smtClean="0">
                <a:sym typeface="Wingdings" panose="05000000000000000000" pitchFamily="2" charset="2"/>
              </a:rPr>
              <a:t>’</a:t>
            </a:r>
            <a:endParaRPr lang="en-GB" altLang="en-US" dirty="0"/>
          </a:p>
        </p:txBody>
      </p:sp>
      <p:grpSp>
        <p:nvGrpSpPr>
          <p:cNvPr id="72709" name="Group 5"/>
          <p:cNvGrpSpPr>
            <a:grpSpLocks/>
          </p:cNvGrpSpPr>
          <p:nvPr/>
        </p:nvGrpSpPr>
        <p:grpSpPr bwMode="auto">
          <a:xfrm>
            <a:off x="2057400" y="2019300"/>
            <a:ext cx="1768475" cy="4838700"/>
            <a:chOff x="1296" y="1272"/>
            <a:chExt cx="1114" cy="3048"/>
          </a:xfrm>
        </p:grpSpPr>
        <p:sp>
          <p:nvSpPr>
            <p:cNvPr id="72710" name="Text Box 6"/>
            <p:cNvSpPr txBox="1">
              <a:spLocks noChangeArrowheads="1"/>
            </p:cNvSpPr>
            <p:nvPr/>
          </p:nvSpPr>
          <p:spPr bwMode="auto">
            <a:xfrm>
              <a:off x="1296" y="1272"/>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#1</a:t>
              </a:r>
              <a:endParaRPr lang="en-GB" altLang="en-US" sz="2800">
                <a:solidFill>
                  <a:schemeClr val="bg1"/>
                </a:solidFill>
              </a:endParaRPr>
            </a:p>
          </p:txBody>
        </p:sp>
        <p:sp>
          <p:nvSpPr>
            <p:cNvPr id="72711" name="Text Box 7"/>
            <p:cNvSpPr txBox="1">
              <a:spLocks noChangeArrowheads="1"/>
            </p:cNvSpPr>
            <p:nvPr/>
          </p:nvSpPr>
          <p:spPr bwMode="auto">
            <a:xfrm>
              <a:off x="1296" y="2184"/>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#3</a:t>
              </a:r>
              <a:endParaRPr lang="en-GB" altLang="en-US" sz="2800">
                <a:solidFill>
                  <a:schemeClr val="bg1"/>
                </a:solidFill>
              </a:endParaRPr>
            </a:p>
          </p:txBody>
        </p:sp>
        <p:sp>
          <p:nvSpPr>
            <p:cNvPr id="72712" name="Text Box 8"/>
            <p:cNvSpPr txBox="1">
              <a:spLocks noChangeArrowheads="1"/>
            </p:cNvSpPr>
            <p:nvPr/>
          </p:nvSpPr>
          <p:spPr bwMode="auto">
            <a:xfrm>
              <a:off x="1296" y="1704"/>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#2</a:t>
              </a:r>
              <a:endParaRPr lang="en-GB" altLang="en-US" sz="2800">
                <a:solidFill>
                  <a:schemeClr val="bg1"/>
                </a:solidFill>
              </a:endParaRPr>
            </a:p>
          </p:txBody>
        </p:sp>
        <p:sp>
          <p:nvSpPr>
            <p:cNvPr id="72713" name="Text Box 9"/>
            <p:cNvSpPr txBox="1">
              <a:spLocks noChangeArrowheads="1"/>
            </p:cNvSpPr>
            <p:nvPr/>
          </p:nvSpPr>
          <p:spPr bwMode="auto">
            <a:xfrm>
              <a:off x="1296" y="2712"/>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#4</a:t>
              </a:r>
              <a:endParaRPr lang="en-GB" altLang="en-US" sz="2800">
                <a:solidFill>
                  <a:schemeClr val="bg1"/>
                </a:solidFill>
              </a:endParaRPr>
            </a:p>
          </p:txBody>
        </p:sp>
        <p:sp>
          <p:nvSpPr>
            <p:cNvPr id="72714" name="Text Box 10"/>
            <p:cNvSpPr txBox="1">
              <a:spLocks noChangeArrowheads="1"/>
            </p:cNvSpPr>
            <p:nvPr/>
          </p:nvSpPr>
          <p:spPr bwMode="auto">
            <a:xfrm>
              <a:off x="1632" y="3312"/>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#5</a:t>
              </a:r>
              <a:endParaRPr lang="en-GB" altLang="en-US" sz="2800">
                <a:solidFill>
                  <a:schemeClr val="bg1"/>
                </a:solidFill>
              </a:endParaRPr>
            </a:p>
          </p:txBody>
        </p:sp>
        <p:sp>
          <p:nvSpPr>
            <p:cNvPr id="72715" name="Text Box 11"/>
            <p:cNvSpPr txBox="1">
              <a:spLocks noChangeArrowheads="1"/>
            </p:cNvSpPr>
            <p:nvPr/>
          </p:nvSpPr>
          <p:spPr bwMode="auto">
            <a:xfrm>
              <a:off x="2064" y="3987"/>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#6</a:t>
              </a:r>
              <a:endParaRPr lang="en-GB" altLang="en-US" sz="2800">
                <a:solidFill>
                  <a:schemeClr val="bg1"/>
                </a:solidFill>
              </a:endParaRPr>
            </a:p>
          </p:txBody>
        </p:sp>
        <p:cxnSp>
          <p:nvCxnSpPr>
            <p:cNvPr id="72716" name="AutoShape 12"/>
            <p:cNvCxnSpPr>
              <a:cxnSpLocks noChangeShapeType="1"/>
              <a:stCxn id="72712" idx="0"/>
              <a:endCxn id="72710" idx="2"/>
            </p:cNvCxnSpPr>
            <p:nvPr/>
          </p:nvCxnSpPr>
          <p:spPr bwMode="auto">
            <a:xfrm rot="16200000">
              <a:off x="1419" y="1655"/>
              <a:ext cx="99"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17" name="AutoShape 13"/>
            <p:cNvCxnSpPr>
              <a:cxnSpLocks noChangeShapeType="1"/>
              <a:stCxn id="72711" idx="0"/>
              <a:endCxn id="72712" idx="2"/>
            </p:cNvCxnSpPr>
            <p:nvPr/>
          </p:nvCxnSpPr>
          <p:spPr bwMode="auto">
            <a:xfrm rot="16200000">
              <a:off x="1395" y="2111"/>
              <a:ext cx="147"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18" name="AutoShape 14"/>
            <p:cNvCxnSpPr>
              <a:cxnSpLocks noChangeShapeType="1"/>
              <a:stCxn id="72713" idx="0"/>
              <a:endCxn id="72711" idx="2"/>
            </p:cNvCxnSpPr>
            <p:nvPr/>
          </p:nvCxnSpPr>
          <p:spPr bwMode="auto">
            <a:xfrm rot="16200000">
              <a:off x="1371" y="2615"/>
              <a:ext cx="195"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19" name="AutoShape 15"/>
            <p:cNvCxnSpPr>
              <a:cxnSpLocks noChangeShapeType="1"/>
              <a:stCxn id="72713" idx="2"/>
              <a:endCxn id="72715" idx="1"/>
            </p:cNvCxnSpPr>
            <p:nvPr/>
          </p:nvCxnSpPr>
          <p:spPr bwMode="auto">
            <a:xfrm rot="16200000" flipH="1">
              <a:off x="1212" y="3302"/>
              <a:ext cx="1109" cy="595"/>
            </a:xfrm>
            <a:prstGeom prst="bentConnector2">
              <a:avLst/>
            </a:prstGeom>
            <a:noFill/>
            <a:ln w="952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0" name="AutoShape 16"/>
            <p:cNvCxnSpPr>
              <a:cxnSpLocks noChangeShapeType="1"/>
              <a:stCxn id="72715" idx="0"/>
              <a:endCxn id="72714" idx="2"/>
            </p:cNvCxnSpPr>
            <p:nvPr/>
          </p:nvCxnSpPr>
          <p:spPr bwMode="auto">
            <a:xfrm rot="5400000" flipH="1">
              <a:off x="1850" y="3600"/>
              <a:ext cx="342" cy="432"/>
            </a:xfrm>
            <a:prstGeom prst="bentConnector3">
              <a:avLst>
                <a:gd name="adj1" fmla="val 50000"/>
              </a:avLst>
            </a:prstGeom>
            <a:noFill/>
            <a:ln w="952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721" name="Group 17"/>
          <p:cNvGrpSpPr>
            <a:grpSpLocks/>
          </p:cNvGrpSpPr>
          <p:nvPr/>
        </p:nvGrpSpPr>
        <p:grpSpPr bwMode="auto">
          <a:xfrm>
            <a:off x="4005263" y="2049463"/>
            <a:ext cx="1225550" cy="4589462"/>
            <a:chOff x="2523" y="1291"/>
            <a:chExt cx="772" cy="2891"/>
          </a:xfrm>
        </p:grpSpPr>
        <p:sp>
          <p:nvSpPr>
            <p:cNvPr id="72722" name="Text Box 18"/>
            <p:cNvSpPr txBox="1">
              <a:spLocks noChangeArrowheads="1"/>
            </p:cNvSpPr>
            <p:nvPr/>
          </p:nvSpPr>
          <p:spPr bwMode="auto">
            <a:xfrm>
              <a:off x="2523" y="2731"/>
              <a:ext cx="772"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treating</a:t>
              </a:r>
              <a:endParaRPr lang="en-GB" altLang="en-US" sz="2400"/>
            </a:p>
          </p:txBody>
        </p:sp>
        <p:sp>
          <p:nvSpPr>
            <p:cNvPr id="72723" name="Text Box 19"/>
            <p:cNvSpPr txBox="1">
              <a:spLocks noChangeArrowheads="1"/>
            </p:cNvSpPr>
            <p:nvPr/>
          </p:nvSpPr>
          <p:spPr bwMode="auto">
            <a:xfrm>
              <a:off x="2571" y="1291"/>
              <a:ext cx="677"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person</a:t>
              </a:r>
              <a:endParaRPr lang="en-GB" altLang="en-US" sz="2400"/>
            </a:p>
          </p:txBody>
        </p:sp>
        <p:sp>
          <p:nvSpPr>
            <p:cNvPr id="72724" name="Text Box 20"/>
            <p:cNvSpPr txBox="1">
              <a:spLocks noChangeArrowheads="1"/>
            </p:cNvSpPr>
            <p:nvPr/>
          </p:nvSpPr>
          <p:spPr bwMode="auto">
            <a:xfrm>
              <a:off x="2662" y="1723"/>
              <a:ext cx="494"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liver</a:t>
              </a:r>
              <a:endParaRPr lang="en-GB" altLang="en-US" sz="2400"/>
            </a:p>
          </p:txBody>
        </p:sp>
        <p:sp>
          <p:nvSpPr>
            <p:cNvPr id="72725" name="Text Box 21"/>
            <p:cNvSpPr txBox="1">
              <a:spLocks noChangeArrowheads="1"/>
            </p:cNvSpPr>
            <p:nvPr/>
          </p:nvSpPr>
          <p:spPr bwMode="auto">
            <a:xfrm>
              <a:off x="2592" y="2204"/>
              <a:ext cx="634"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tumor</a:t>
              </a:r>
              <a:endParaRPr lang="en-GB" altLang="en-US" sz="2400"/>
            </a:p>
          </p:txBody>
        </p:sp>
        <p:sp>
          <p:nvSpPr>
            <p:cNvPr id="72726" name="Text Box 22"/>
            <p:cNvSpPr txBox="1">
              <a:spLocks noChangeArrowheads="1"/>
            </p:cNvSpPr>
            <p:nvPr/>
          </p:nvSpPr>
          <p:spPr bwMode="auto">
            <a:xfrm>
              <a:off x="2630" y="3264"/>
              <a:ext cx="558"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clinic</a:t>
              </a:r>
              <a:endParaRPr lang="en-GB" altLang="en-US" sz="2400"/>
            </a:p>
          </p:txBody>
        </p:sp>
        <p:sp>
          <p:nvSpPr>
            <p:cNvPr id="72727" name="Text Box 23"/>
            <p:cNvSpPr txBox="1">
              <a:spLocks noChangeArrowheads="1"/>
            </p:cNvSpPr>
            <p:nvPr/>
          </p:nvSpPr>
          <p:spPr bwMode="auto">
            <a:xfrm>
              <a:off x="2592" y="3888"/>
              <a:ext cx="633"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t>device</a:t>
              </a:r>
              <a:endParaRPr lang="en-GB" altLang="en-US" sz="2400"/>
            </a:p>
          </p:txBody>
        </p:sp>
      </p:grpSp>
      <p:grpSp>
        <p:nvGrpSpPr>
          <p:cNvPr id="72728" name="Group 24"/>
          <p:cNvGrpSpPr>
            <a:grpSpLocks/>
          </p:cNvGrpSpPr>
          <p:nvPr/>
        </p:nvGrpSpPr>
        <p:grpSpPr bwMode="auto">
          <a:xfrm>
            <a:off x="2590800" y="1981200"/>
            <a:ext cx="1936750" cy="4613275"/>
            <a:chOff x="1632" y="1248"/>
            <a:chExt cx="1220" cy="2906"/>
          </a:xfrm>
        </p:grpSpPr>
        <p:cxnSp>
          <p:nvCxnSpPr>
            <p:cNvPr id="72729" name="AutoShape 25"/>
            <p:cNvCxnSpPr>
              <a:cxnSpLocks noChangeShapeType="1"/>
              <a:stCxn id="72710" idx="3"/>
              <a:endCxn id="72723" idx="1"/>
            </p:cNvCxnSpPr>
            <p:nvPr/>
          </p:nvCxnSpPr>
          <p:spPr bwMode="auto">
            <a:xfrm flipV="1">
              <a:off x="1642" y="1438"/>
              <a:ext cx="929"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0" name="AutoShape 26"/>
            <p:cNvCxnSpPr>
              <a:cxnSpLocks noChangeShapeType="1"/>
              <a:stCxn id="72712" idx="3"/>
              <a:endCxn id="72724" idx="1"/>
            </p:cNvCxnSpPr>
            <p:nvPr/>
          </p:nvCxnSpPr>
          <p:spPr bwMode="auto">
            <a:xfrm flipV="1">
              <a:off x="1642" y="1870"/>
              <a:ext cx="1020"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1" name="AutoShape 27"/>
            <p:cNvCxnSpPr>
              <a:cxnSpLocks noChangeShapeType="1"/>
              <a:stCxn id="72711" idx="3"/>
              <a:endCxn id="72725" idx="1"/>
            </p:cNvCxnSpPr>
            <p:nvPr/>
          </p:nvCxnSpPr>
          <p:spPr bwMode="auto">
            <a:xfrm>
              <a:off x="1642" y="2351"/>
              <a:ext cx="950" cy="0"/>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2" name="AutoShape 28"/>
            <p:cNvCxnSpPr>
              <a:cxnSpLocks noChangeShapeType="1"/>
            </p:cNvCxnSpPr>
            <p:nvPr/>
          </p:nvCxnSpPr>
          <p:spPr bwMode="auto">
            <a:xfrm flipV="1">
              <a:off x="1642" y="2878"/>
              <a:ext cx="881"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3" name="AutoShape 29"/>
            <p:cNvCxnSpPr>
              <a:cxnSpLocks noChangeShapeType="1"/>
              <a:stCxn id="72714" idx="3"/>
              <a:endCxn id="72726" idx="1"/>
            </p:cNvCxnSpPr>
            <p:nvPr/>
          </p:nvCxnSpPr>
          <p:spPr bwMode="auto">
            <a:xfrm flipV="1">
              <a:off x="1978" y="3411"/>
              <a:ext cx="652" cy="68"/>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4" name="AutoShape 30"/>
            <p:cNvCxnSpPr>
              <a:cxnSpLocks noChangeShapeType="1"/>
              <a:stCxn id="72715" idx="3"/>
              <a:endCxn id="72727" idx="1"/>
            </p:cNvCxnSpPr>
            <p:nvPr/>
          </p:nvCxnSpPr>
          <p:spPr bwMode="auto">
            <a:xfrm flipV="1">
              <a:off x="2410" y="4035"/>
              <a:ext cx="182" cy="119"/>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35" name="Text Box 31"/>
            <p:cNvSpPr txBox="1">
              <a:spLocks noChangeArrowheads="1"/>
            </p:cNvSpPr>
            <p:nvPr/>
          </p:nvSpPr>
          <p:spPr bwMode="auto">
            <a:xfrm>
              <a:off x="1680" y="1248"/>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instance-of at t</a:t>
              </a:r>
              <a:r>
                <a:rPr lang="nl-BE" altLang="en-US" sz="1800" baseline="-25000">
                  <a:solidFill>
                    <a:srgbClr val="FF3300"/>
                  </a:solidFill>
                </a:rPr>
                <a:t>1</a:t>
              </a:r>
              <a:endParaRPr lang="en-GB" altLang="en-US" sz="1800" baseline="-25000">
                <a:solidFill>
                  <a:srgbClr val="FF3300"/>
                </a:solidFill>
              </a:endParaRPr>
            </a:p>
          </p:txBody>
        </p:sp>
        <p:sp>
          <p:nvSpPr>
            <p:cNvPr id="72736" name="Text Box 32"/>
            <p:cNvSpPr txBox="1">
              <a:spLocks noChangeArrowheads="1"/>
            </p:cNvSpPr>
            <p:nvPr/>
          </p:nvSpPr>
          <p:spPr bwMode="auto">
            <a:xfrm>
              <a:off x="1680" y="1680"/>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instance-of</a:t>
              </a:r>
              <a:r>
                <a:rPr lang="nl-BE" altLang="en-US" sz="1800">
                  <a:solidFill>
                    <a:srgbClr val="FFFF00"/>
                  </a:solidFill>
                </a:rPr>
                <a:t> </a:t>
              </a:r>
              <a:r>
                <a:rPr lang="nl-BE" altLang="en-US" sz="1800">
                  <a:solidFill>
                    <a:srgbClr val="FF3300"/>
                  </a:solidFill>
                </a:rPr>
                <a:t>at t</a:t>
              </a:r>
              <a:r>
                <a:rPr lang="nl-BE" altLang="en-US" sz="1800" baseline="-25000">
                  <a:solidFill>
                    <a:srgbClr val="FF3300"/>
                  </a:solidFill>
                </a:rPr>
                <a:t>1</a:t>
              </a:r>
              <a:endParaRPr lang="en-GB" altLang="en-US" sz="1800" baseline="-25000">
                <a:solidFill>
                  <a:srgbClr val="FF3300"/>
                </a:solidFill>
              </a:endParaRPr>
            </a:p>
          </p:txBody>
        </p:sp>
        <p:sp>
          <p:nvSpPr>
            <p:cNvPr id="72737" name="Text Box 33"/>
            <p:cNvSpPr txBox="1">
              <a:spLocks noChangeArrowheads="1"/>
            </p:cNvSpPr>
            <p:nvPr/>
          </p:nvSpPr>
          <p:spPr bwMode="auto">
            <a:xfrm>
              <a:off x="1728" y="2160"/>
              <a:ext cx="81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instance-of at t</a:t>
              </a:r>
              <a:r>
                <a:rPr lang="nl-BE" altLang="en-US" sz="1800" baseline="-25000">
                  <a:solidFill>
                    <a:srgbClr val="FF3300"/>
                  </a:solidFill>
                </a:rPr>
                <a:t>1</a:t>
              </a:r>
              <a:endParaRPr lang="en-GB" altLang="en-US" sz="1800" baseline="-25000">
                <a:solidFill>
                  <a:srgbClr val="FF3300"/>
                </a:solidFill>
              </a:endParaRPr>
            </a:p>
          </p:txBody>
        </p:sp>
        <p:sp>
          <p:nvSpPr>
            <p:cNvPr id="72738" name="Text Box 34"/>
            <p:cNvSpPr txBox="1">
              <a:spLocks noChangeArrowheads="1"/>
            </p:cNvSpPr>
            <p:nvPr/>
          </p:nvSpPr>
          <p:spPr bwMode="auto">
            <a:xfrm>
              <a:off x="1632" y="2688"/>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instance-of at t</a:t>
              </a:r>
              <a:r>
                <a:rPr lang="nl-BE" altLang="en-US" sz="1800" baseline="-25000">
                  <a:solidFill>
                    <a:srgbClr val="FF3300"/>
                  </a:solidFill>
                </a:rPr>
                <a:t>1</a:t>
              </a:r>
              <a:endParaRPr lang="en-GB" altLang="en-US" sz="1800" baseline="-25000">
                <a:solidFill>
                  <a:srgbClr val="FF3300"/>
                </a:solidFill>
              </a:endParaRPr>
            </a:p>
          </p:txBody>
        </p:sp>
        <p:sp>
          <p:nvSpPr>
            <p:cNvPr id="72739" name="Text Box 35"/>
            <p:cNvSpPr txBox="1">
              <a:spLocks noChangeArrowheads="1"/>
            </p:cNvSpPr>
            <p:nvPr/>
          </p:nvSpPr>
          <p:spPr bwMode="auto">
            <a:xfrm>
              <a:off x="1968" y="3552"/>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instance-of at t</a:t>
              </a:r>
              <a:r>
                <a:rPr lang="nl-BE" altLang="en-US" sz="1800" baseline="-25000">
                  <a:solidFill>
                    <a:srgbClr val="FF3300"/>
                  </a:solidFill>
                </a:rPr>
                <a:t>1</a:t>
              </a:r>
              <a:endParaRPr lang="en-GB" altLang="en-US" sz="1800" baseline="-25000">
                <a:solidFill>
                  <a:srgbClr val="FF3300"/>
                </a:solidFill>
              </a:endParaRPr>
            </a:p>
          </p:txBody>
        </p:sp>
      </p:grpSp>
      <p:grpSp>
        <p:nvGrpSpPr>
          <p:cNvPr id="72740" name="Group 36"/>
          <p:cNvGrpSpPr>
            <a:grpSpLocks/>
          </p:cNvGrpSpPr>
          <p:nvPr/>
        </p:nvGrpSpPr>
        <p:grpSpPr bwMode="auto">
          <a:xfrm>
            <a:off x="5562600" y="2019300"/>
            <a:ext cx="1184275" cy="4838700"/>
            <a:chOff x="3504" y="1272"/>
            <a:chExt cx="746" cy="3048"/>
          </a:xfrm>
        </p:grpSpPr>
        <p:sp>
          <p:nvSpPr>
            <p:cNvPr id="72741" name="Text Box 37"/>
            <p:cNvSpPr txBox="1">
              <a:spLocks noChangeArrowheads="1"/>
            </p:cNvSpPr>
            <p:nvPr/>
          </p:nvSpPr>
          <p:spPr bwMode="auto">
            <a:xfrm>
              <a:off x="3792" y="1272"/>
              <a:ext cx="458"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#10</a:t>
              </a:r>
              <a:endParaRPr lang="en-GB" altLang="en-US" sz="2800">
                <a:solidFill>
                  <a:schemeClr val="bg1"/>
                </a:solidFill>
              </a:endParaRPr>
            </a:p>
          </p:txBody>
        </p:sp>
        <p:sp>
          <p:nvSpPr>
            <p:cNvPr id="72742" name="Text Box 38"/>
            <p:cNvSpPr txBox="1">
              <a:spLocks noChangeArrowheads="1"/>
            </p:cNvSpPr>
            <p:nvPr/>
          </p:nvSpPr>
          <p:spPr bwMode="auto">
            <a:xfrm>
              <a:off x="3792" y="2184"/>
              <a:ext cx="458"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#30</a:t>
              </a:r>
              <a:endParaRPr lang="en-GB" altLang="en-US" sz="2800">
                <a:solidFill>
                  <a:schemeClr val="bg1"/>
                </a:solidFill>
              </a:endParaRPr>
            </a:p>
          </p:txBody>
        </p:sp>
        <p:sp>
          <p:nvSpPr>
            <p:cNvPr id="72743" name="Text Box 39"/>
            <p:cNvSpPr txBox="1">
              <a:spLocks noChangeArrowheads="1"/>
            </p:cNvSpPr>
            <p:nvPr/>
          </p:nvSpPr>
          <p:spPr bwMode="auto">
            <a:xfrm>
              <a:off x="3792" y="1704"/>
              <a:ext cx="458"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#20</a:t>
              </a:r>
              <a:endParaRPr lang="en-GB" altLang="en-US" sz="2800">
                <a:solidFill>
                  <a:schemeClr val="bg1"/>
                </a:solidFill>
              </a:endParaRPr>
            </a:p>
          </p:txBody>
        </p:sp>
        <p:sp>
          <p:nvSpPr>
            <p:cNvPr id="72744" name="Text Box 40"/>
            <p:cNvSpPr txBox="1">
              <a:spLocks noChangeArrowheads="1"/>
            </p:cNvSpPr>
            <p:nvPr/>
          </p:nvSpPr>
          <p:spPr bwMode="auto">
            <a:xfrm>
              <a:off x="3792" y="2712"/>
              <a:ext cx="458"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#40</a:t>
              </a:r>
              <a:endParaRPr lang="en-GB" altLang="en-US" sz="2800">
                <a:solidFill>
                  <a:schemeClr val="bg1"/>
                </a:solidFill>
              </a:endParaRPr>
            </a:p>
          </p:txBody>
        </p:sp>
        <p:cxnSp>
          <p:nvCxnSpPr>
            <p:cNvPr id="72745" name="AutoShape 41"/>
            <p:cNvCxnSpPr>
              <a:cxnSpLocks noChangeShapeType="1"/>
              <a:stCxn id="72743" idx="0"/>
              <a:endCxn id="72741" idx="2"/>
            </p:cNvCxnSpPr>
            <p:nvPr/>
          </p:nvCxnSpPr>
          <p:spPr bwMode="auto">
            <a:xfrm rot="16200000">
              <a:off x="3971" y="1655"/>
              <a:ext cx="99"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6" name="AutoShape 42"/>
            <p:cNvCxnSpPr>
              <a:cxnSpLocks noChangeShapeType="1"/>
              <a:stCxn id="72742" idx="0"/>
              <a:endCxn id="72743" idx="2"/>
            </p:cNvCxnSpPr>
            <p:nvPr/>
          </p:nvCxnSpPr>
          <p:spPr bwMode="auto">
            <a:xfrm rot="16200000">
              <a:off x="3947" y="2111"/>
              <a:ext cx="147"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7" name="AutoShape 43"/>
            <p:cNvCxnSpPr>
              <a:cxnSpLocks noChangeShapeType="1"/>
              <a:stCxn id="72744" idx="0"/>
              <a:endCxn id="72742" idx="2"/>
            </p:cNvCxnSpPr>
            <p:nvPr/>
          </p:nvCxnSpPr>
          <p:spPr bwMode="auto">
            <a:xfrm rot="16200000">
              <a:off x="3923" y="2615"/>
              <a:ext cx="195"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8" name="AutoShape 44"/>
            <p:cNvCxnSpPr>
              <a:cxnSpLocks noChangeShapeType="1"/>
              <a:stCxn id="72744" idx="2"/>
              <a:endCxn id="72750" idx="3"/>
            </p:cNvCxnSpPr>
            <p:nvPr/>
          </p:nvCxnSpPr>
          <p:spPr bwMode="auto">
            <a:xfrm rot="5400000">
              <a:off x="3381" y="3514"/>
              <a:ext cx="1109" cy="171"/>
            </a:xfrm>
            <a:prstGeom prst="bentConnector2">
              <a:avLst/>
            </a:prstGeom>
            <a:noFill/>
            <a:ln w="952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49" name="Text Box 45"/>
            <p:cNvSpPr txBox="1">
              <a:spLocks noChangeArrowheads="1"/>
            </p:cNvSpPr>
            <p:nvPr/>
          </p:nvSpPr>
          <p:spPr bwMode="auto">
            <a:xfrm>
              <a:off x="3504" y="3264"/>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#5</a:t>
              </a:r>
              <a:endParaRPr lang="en-GB" altLang="en-US" sz="2800">
                <a:solidFill>
                  <a:schemeClr val="bg1"/>
                </a:solidFill>
              </a:endParaRPr>
            </a:p>
          </p:txBody>
        </p:sp>
        <p:sp>
          <p:nvSpPr>
            <p:cNvPr id="72750" name="Text Box 46"/>
            <p:cNvSpPr txBox="1">
              <a:spLocks noChangeArrowheads="1"/>
            </p:cNvSpPr>
            <p:nvPr/>
          </p:nvSpPr>
          <p:spPr bwMode="auto">
            <a:xfrm>
              <a:off x="3504" y="3987"/>
              <a:ext cx="346" cy="333"/>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chemeClr val="bg1"/>
                  </a:solidFill>
                </a:rPr>
                <a:t>#6</a:t>
              </a:r>
              <a:endParaRPr lang="en-GB" altLang="en-US" sz="2800">
                <a:solidFill>
                  <a:schemeClr val="bg1"/>
                </a:solidFill>
              </a:endParaRPr>
            </a:p>
          </p:txBody>
        </p:sp>
        <p:cxnSp>
          <p:nvCxnSpPr>
            <p:cNvPr id="72751" name="AutoShape 47"/>
            <p:cNvCxnSpPr>
              <a:cxnSpLocks noChangeShapeType="1"/>
              <a:stCxn id="72750" idx="0"/>
              <a:endCxn id="72749" idx="2"/>
            </p:cNvCxnSpPr>
            <p:nvPr/>
          </p:nvCxnSpPr>
          <p:spPr bwMode="auto">
            <a:xfrm rot="16200000">
              <a:off x="3482" y="3792"/>
              <a:ext cx="390" cy="0"/>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752" name="Group 48"/>
          <p:cNvGrpSpPr>
            <a:grpSpLocks/>
          </p:cNvGrpSpPr>
          <p:nvPr/>
        </p:nvGrpSpPr>
        <p:grpSpPr bwMode="auto">
          <a:xfrm>
            <a:off x="4876800" y="1981200"/>
            <a:ext cx="1479550" cy="4613275"/>
            <a:chOff x="3072" y="1248"/>
            <a:chExt cx="932" cy="2906"/>
          </a:xfrm>
        </p:grpSpPr>
        <p:cxnSp>
          <p:nvCxnSpPr>
            <p:cNvPr id="72753" name="AutoShape 49"/>
            <p:cNvCxnSpPr>
              <a:cxnSpLocks noChangeShapeType="1"/>
            </p:cNvCxnSpPr>
            <p:nvPr/>
          </p:nvCxnSpPr>
          <p:spPr bwMode="auto">
            <a:xfrm flipH="1" flipV="1">
              <a:off x="3248" y="1438"/>
              <a:ext cx="544"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4" name="AutoShape 50"/>
            <p:cNvCxnSpPr>
              <a:cxnSpLocks noChangeShapeType="1"/>
            </p:cNvCxnSpPr>
            <p:nvPr/>
          </p:nvCxnSpPr>
          <p:spPr bwMode="auto">
            <a:xfrm flipH="1" flipV="1">
              <a:off x="3156" y="1870"/>
              <a:ext cx="636"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5" name="AutoShape 51"/>
            <p:cNvCxnSpPr>
              <a:cxnSpLocks noChangeShapeType="1"/>
            </p:cNvCxnSpPr>
            <p:nvPr/>
          </p:nvCxnSpPr>
          <p:spPr bwMode="auto">
            <a:xfrm flipH="1">
              <a:off x="3226" y="2351"/>
              <a:ext cx="566" cy="0"/>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6" name="AutoShape 52"/>
            <p:cNvCxnSpPr>
              <a:cxnSpLocks noChangeShapeType="1"/>
            </p:cNvCxnSpPr>
            <p:nvPr/>
          </p:nvCxnSpPr>
          <p:spPr bwMode="auto">
            <a:xfrm flipH="1" flipV="1">
              <a:off x="3295" y="2878"/>
              <a:ext cx="497" cy="1"/>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57" name="Text Box 53"/>
            <p:cNvSpPr txBox="1">
              <a:spLocks noChangeArrowheads="1"/>
            </p:cNvSpPr>
            <p:nvPr/>
          </p:nvSpPr>
          <p:spPr bwMode="auto">
            <a:xfrm>
              <a:off x="3072" y="1248"/>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inst-of </a:t>
              </a:r>
            </a:p>
            <a:p>
              <a:pPr>
                <a:lnSpc>
                  <a:spcPct val="90000"/>
                </a:lnSpc>
              </a:pPr>
              <a:r>
                <a:rPr lang="nl-BE" altLang="en-US" sz="1800">
                  <a:solidFill>
                    <a:srgbClr val="FF3300"/>
                  </a:solidFill>
                </a:rPr>
                <a:t>at t</a:t>
              </a:r>
              <a:r>
                <a:rPr lang="nl-BE" altLang="en-US" sz="1800" baseline="-25000">
                  <a:solidFill>
                    <a:srgbClr val="FF3300"/>
                  </a:solidFill>
                </a:rPr>
                <a:t>2</a:t>
              </a:r>
              <a:endParaRPr lang="en-GB" altLang="en-US" sz="1800" baseline="-25000">
                <a:solidFill>
                  <a:srgbClr val="FF3300"/>
                </a:solidFill>
              </a:endParaRPr>
            </a:p>
          </p:txBody>
        </p:sp>
        <p:sp>
          <p:nvSpPr>
            <p:cNvPr id="72758" name="Text Box 54"/>
            <p:cNvSpPr txBox="1">
              <a:spLocks noChangeArrowheads="1"/>
            </p:cNvSpPr>
            <p:nvPr/>
          </p:nvSpPr>
          <p:spPr bwMode="auto">
            <a:xfrm>
              <a:off x="3072" y="1680"/>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inst-of </a:t>
              </a:r>
            </a:p>
            <a:p>
              <a:pPr>
                <a:lnSpc>
                  <a:spcPct val="90000"/>
                </a:lnSpc>
              </a:pPr>
              <a:r>
                <a:rPr lang="nl-BE" altLang="en-US" sz="1800">
                  <a:solidFill>
                    <a:srgbClr val="FF3300"/>
                  </a:solidFill>
                </a:rPr>
                <a:t>at t</a:t>
              </a:r>
              <a:r>
                <a:rPr lang="nl-BE" altLang="en-US" sz="1800" baseline="-25000">
                  <a:solidFill>
                    <a:srgbClr val="FF3300"/>
                  </a:solidFill>
                </a:rPr>
                <a:t>2</a:t>
              </a:r>
              <a:endParaRPr lang="en-GB" altLang="en-US" sz="1800" baseline="-25000">
                <a:solidFill>
                  <a:srgbClr val="FF3300"/>
                </a:solidFill>
              </a:endParaRPr>
            </a:p>
          </p:txBody>
        </p:sp>
        <p:sp>
          <p:nvSpPr>
            <p:cNvPr id="72759" name="Text Box 55"/>
            <p:cNvSpPr txBox="1">
              <a:spLocks noChangeArrowheads="1"/>
            </p:cNvSpPr>
            <p:nvPr/>
          </p:nvSpPr>
          <p:spPr bwMode="auto">
            <a:xfrm>
              <a:off x="3072" y="2160"/>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inst-of </a:t>
              </a:r>
            </a:p>
            <a:p>
              <a:pPr>
                <a:lnSpc>
                  <a:spcPct val="90000"/>
                </a:lnSpc>
              </a:pPr>
              <a:r>
                <a:rPr lang="nl-BE" altLang="en-US" sz="1800">
                  <a:solidFill>
                    <a:srgbClr val="FF3300"/>
                  </a:solidFill>
                </a:rPr>
                <a:t>at t</a:t>
              </a:r>
              <a:r>
                <a:rPr lang="nl-BE" altLang="en-US" sz="1800" baseline="-25000">
                  <a:solidFill>
                    <a:srgbClr val="FF3300"/>
                  </a:solidFill>
                </a:rPr>
                <a:t>2</a:t>
              </a:r>
              <a:endParaRPr lang="en-GB" altLang="en-US" sz="1800" baseline="-25000">
                <a:solidFill>
                  <a:srgbClr val="FF3300"/>
                </a:solidFill>
              </a:endParaRPr>
            </a:p>
          </p:txBody>
        </p:sp>
        <p:sp>
          <p:nvSpPr>
            <p:cNvPr id="72760" name="Text Box 56"/>
            <p:cNvSpPr txBox="1">
              <a:spLocks noChangeArrowheads="1"/>
            </p:cNvSpPr>
            <p:nvPr/>
          </p:nvSpPr>
          <p:spPr bwMode="auto">
            <a:xfrm>
              <a:off x="3120" y="2688"/>
              <a:ext cx="884"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inst-of </a:t>
              </a:r>
            </a:p>
            <a:p>
              <a:pPr>
                <a:lnSpc>
                  <a:spcPct val="90000"/>
                </a:lnSpc>
              </a:pPr>
              <a:r>
                <a:rPr lang="nl-BE" altLang="en-US" sz="1800">
                  <a:solidFill>
                    <a:srgbClr val="FF3300"/>
                  </a:solidFill>
                </a:rPr>
                <a:t>at t</a:t>
              </a:r>
              <a:r>
                <a:rPr lang="nl-BE" altLang="en-US" sz="1800" baseline="-25000">
                  <a:solidFill>
                    <a:srgbClr val="FF3300"/>
                  </a:solidFill>
                </a:rPr>
                <a:t>2</a:t>
              </a:r>
              <a:endParaRPr lang="en-GB" altLang="en-US" sz="1800" baseline="-25000">
                <a:solidFill>
                  <a:srgbClr val="FF3300"/>
                </a:solidFill>
              </a:endParaRPr>
            </a:p>
          </p:txBody>
        </p:sp>
        <p:cxnSp>
          <p:nvCxnSpPr>
            <p:cNvPr id="72761" name="AutoShape 57"/>
            <p:cNvCxnSpPr>
              <a:cxnSpLocks noChangeShapeType="1"/>
            </p:cNvCxnSpPr>
            <p:nvPr/>
          </p:nvCxnSpPr>
          <p:spPr bwMode="auto">
            <a:xfrm flipH="1" flipV="1">
              <a:off x="3188" y="3411"/>
              <a:ext cx="316" cy="20"/>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62" name="AutoShape 58"/>
            <p:cNvCxnSpPr>
              <a:cxnSpLocks noChangeShapeType="1"/>
            </p:cNvCxnSpPr>
            <p:nvPr/>
          </p:nvCxnSpPr>
          <p:spPr bwMode="auto">
            <a:xfrm flipH="1" flipV="1">
              <a:off x="3225" y="4035"/>
              <a:ext cx="279" cy="119"/>
            </a:xfrm>
            <a:prstGeom prst="straightConnector1">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63" name="Text Box 59"/>
            <p:cNvSpPr txBox="1">
              <a:spLocks noChangeArrowheads="1"/>
            </p:cNvSpPr>
            <p:nvPr/>
          </p:nvSpPr>
          <p:spPr bwMode="auto">
            <a:xfrm>
              <a:off x="3120" y="3552"/>
              <a:ext cx="57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nl-BE" altLang="en-US" sz="1800">
                  <a:solidFill>
                    <a:srgbClr val="FF3300"/>
                  </a:solidFill>
                </a:rPr>
                <a:t>inst-of </a:t>
              </a:r>
            </a:p>
            <a:p>
              <a:pPr>
                <a:lnSpc>
                  <a:spcPct val="90000"/>
                </a:lnSpc>
              </a:pPr>
              <a:r>
                <a:rPr lang="nl-BE" altLang="en-US" sz="1800">
                  <a:solidFill>
                    <a:srgbClr val="FF3300"/>
                  </a:solidFill>
                </a:rPr>
                <a:t>at t</a:t>
              </a:r>
              <a:r>
                <a:rPr lang="nl-BE" altLang="en-US" sz="1800" baseline="-25000">
                  <a:solidFill>
                    <a:srgbClr val="FF3300"/>
                  </a:solidFill>
                </a:rPr>
                <a:t>2</a:t>
              </a:r>
              <a:endParaRPr lang="en-GB" altLang="en-US" sz="1800" baseline="-25000">
                <a:solidFill>
                  <a:srgbClr val="FF3300"/>
                </a:solidFill>
              </a:endParaRPr>
            </a:p>
          </p:txBody>
        </p:sp>
      </p:grpSp>
      <p:sp>
        <p:nvSpPr>
          <p:cNvPr id="72764" name="Rectangle 60"/>
          <p:cNvSpPr>
            <a:spLocks noChangeArrowheads="1"/>
          </p:cNvSpPr>
          <p:nvPr/>
        </p:nvSpPr>
        <p:spPr bwMode="auto">
          <a:xfrm>
            <a:off x="1981200" y="5029200"/>
            <a:ext cx="4800600" cy="1828800"/>
          </a:xfrm>
          <a:prstGeom prst="rect">
            <a:avLst/>
          </a:prstGeom>
          <a:noFill/>
          <a:ln w="571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0440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0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0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6">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274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27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allAtOnce"/>
      <p:bldP spid="72707" grpId="0"/>
      <p:bldP spid="727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1981200"/>
            <a:ext cx="9144000" cy="4876800"/>
            <a:chOff x="0" y="1248"/>
            <a:chExt cx="5760" cy="3072"/>
          </a:xfrm>
        </p:grpSpPr>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AutoShape 4"/>
            <p:cNvSpPr>
              <a:spLocks noChangeArrowheads="1"/>
            </p:cNvSpPr>
            <p:nvPr/>
          </p:nvSpPr>
          <p:spPr bwMode="auto">
            <a:xfrm flipH="1" flipV="1">
              <a:off x="0" y="2880"/>
              <a:ext cx="5760" cy="1440"/>
            </a:xfrm>
            <a:custGeom>
              <a:avLst/>
              <a:gdLst>
                <a:gd name="G0" fmla="+- 4222 0 0"/>
                <a:gd name="G1" fmla="+- 21600 0 4222"/>
                <a:gd name="G2" fmla="*/ 4222 1 2"/>
                <a:gd name="G3" fmla="+- 21600 0 G2"/>
                <a:gd name="G4" fmla="+/ 4222 21600 2"/>
                <a:gd name="G5" fmla="+/ G1 0 2"/>
                <a:gd name="G6" fmla="*/ 21600 21600 4222"/>
                <a:gd name="G7" fmla="*/ G6 1 2"/>
                <a:gd name="G8" fmla="+- 21600 0 G7"/>
                <a:gd name="G9" fmla="*/ 21600 1 2"/>
                <a:gd name="G10" fmla="+- 4222 0 G9"/>
                <a:gd name="G11" fmla="?: G10 G8 0"/>
                <a:gd name="G12" fmla="?: G10 G7 21600"/>
                <a:gd name="T0" fmla="*/ 19489 w 21600"/>
                <a:gd name="T1" fmla="*/ 10800 h 21600"/>
                <a:gd name="T2" fmla="*/ 10800 w 21600"/>
                <a:gd name="T3" fmla="*/ 21600 h 21600"/>
                <a:gd name="T4" fmla="*/ 2111 w 21600"/>
                <a:gd name="T5" fmla="*/ 10800 h 21600"/>
                <a:gd name="T6" fmla="*/ 10800 w 21600"/>
                <a:gd name="T7" fmla="*/ 0 h 21600"/>
                <a:gd name="T8" fmla="*/ 3911 w 21600"/>
                <a:gd name="T9" fmla="*/ 3911 h 21600"/>
                <a:gd name="T10" fmla="*/ 17689 w 21600"/>
                <a:gd name="T11" fmla="*/ 17689 h 21600"/>
              </a:gdLst>
              <a:ahLst/>
              <a:cxnLst>
                <a:cxn ang="0">
                  <a:pos x="T0" y="T1"/>
                </a:cxn>
                <a:cxn ang="0">
                  <a:pos x="T2" y="T3"/>
                </a:cxn>
                <a:cxn ang="0">
                  <a:pos x="T4" y="T5"/>
                </a:cxn>
                <a:cxn ang="0">
                  <a:pos x="T6" y="T7"/>
                </a:cxn>
              </a:cxnLst>
              <a:rect l="T8" t="T9" r="T10" b="T11"/>
              <a:pathLst>
                <a:path w="21600" h="21600">
                  <a:moveTo>
                    <a:pt x="0" y="0"/>
                  </a:moveTo>
                  <a:lnTo>
                    <a:pt x="4222" y="21600"/>
                  </a:lnTo>
                  <a:lnTo>
                    <a:pt x="17378" y="21600"/>
                  </a:lnTo>
                  <a:lnTo>
                    <a:pt x="21600" y="0"/>
                  </a:lnTo>
                  <a:close/>
                </a:path>
              </a:pathLst>
            </a:cu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57" name="AutoShape 5"/>
          <p:cNvSpPr>
            <a:spLocks noGrp="1" noChangeArrowheads="1"/>
          </p:cNvSpPr>
          <p:nvPr>
            <p:ph type="title"/>
          </p:nvPr>
        </p:nvSpPr>
        <p:spPr>
          <a:xfrm>
            <a:off x="255588" y="1276708"/>
            <a:ext cx="8632825" cy="646986"/>
          </a:xfrm>
        </p:spPr>
        <p:txBody>
          <a:bodyPr/>
          <a:lstStyle/>
          <a:p>
            <a:r>
              <a:rPr lang="nl-BE" altLang="en-US" dirty="0" err="1"/>
              <a:t>Repository</a:t>
            </a:r>
            <a:r>
              <a:rPr lang="nl-BE" altLang="en-US" dirty="0"/>
              <a:t> </a:t>
            </a:r>
            <a:r>
              <a:rPr lang="nl-BE" altLang="en-US" dirty="0">
                <a:sym typeface="Wingdings" panose="05000000000000000000" pitchFamily="2" charset="2"/>
              </a:rPr>
              <a:t>– </a:t>
            </a:r>
            <a:r>
              <a:rPr lang="nl-BE" altLang="en-US" dirty="0" err="1">
                <a:sym typeface="Wingdings" panose="05000000000000000000" pitchFamily="2" charset="2"/>
              </a:rPr>
              <a:t>Ontology</a:t>
            </a:r>
            <a:r>
              <a:rPr lang="nl-BE" altLang="en-US" dirty="0">
                <a:sym typeface="Wingdings" panose="05000000000000000000" pitchFamily="2" charset="2"/>
              </a:rPr>
              <a:t> </a:t>
            </a:r>
            <a:r>
              <a:rPr lang="nl-BE" altLang="en-US" dirty="0" smtClean="0">
                <a:sym typeface="Wingdings" panose="05000000000000000000" pitchFamily="2" charset="2"/>
              </a:rPr>
              <a:t>‘</a:t>
            </a:r>
            <a:r>
              <a:rPr lang="nl-BE" altLang="en-US" dirty="0" err="1" smtClean="0">
                <a:sym typeface="Wingdings" panose="05000000000000000000" pitchFamily="2" charset="2"/>
              </a:rPr>
              <a:t>collaboration</a:t>
            </a:r>
            <a:r>
              <a:rPr lang="nl-BE" altLang="en-US" dirty="0" smtClean="0">
                <a:sym typeface="Wingdings" panose="05000000000000000000" pitchFamily="2" charset="2"/>
              </a:rPr>
              <a:t>’</a:t>
            </a:r>
            <a:endParaRPr lang="en-GB" altLang="en-US" dirty="0"/>
          </a:p>
        </p:txBody>
      </p:sp>
      <p:pic>
        <p:nvPicPr>
          <p:cNvPr id="747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8077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759" name="Group 7"/>
          <p:cNvGrpSpPr>
            <a:grpSpLocks/>
          </p:cNvGrpSpPr>
          <p:nvPr/>
        </p:nvGrpSpPr>
        <p:grpSpPr bwMode="auto">
          <a:xfrm>
            <a:off x="2667000" y="2438400"/>
            <a:ext cx="3276600" cy="2819400"/>
            <a:chOff x="1680" y="1536"/>
            <a:chExt cx="2064" cy="1776"/>
          </a:xfrm>
        </p:grpSpPr>
        <p:sp>
          <p:nvSpPr>
            <p:cNvPr id="74760" name="Line 8"/>
            <p:cNvSpPr>
              <a:spLocks noChangeShapeType="1"/>
            </p:cNvSpPr>
            <p:nvPr/>
          </p:nvSpPr>
          <p:spPr bwMode="auto">
            <a:xfrm flipV="1">
              <a:off x="2256" y="1536"/>
              <a:ext cx="864" cy="81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1" name="Line 9"/>
            <p:cNvSpPr>
              <a:spLocks noChangeShapeType="1"/>
            </p:cNvSpPr>
            <p:nvPr/>
          </p:nvSpPr>
          <p:spPr bwMode="auto">
            <a:xfrm flipH="1" flipV="1">
              <a:off x="3168" y="1536"/>
              <a:ext cx="576" cy="144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2" name="Line 10"/>
            <p:cNvSpPr>
              <a:spLocks noChangeShapeType="1"/>
            </p:cNvSpPr>
            <p:nvPr/>
          </p:nvSpPr>
          <p:spPr bwMode="auto">
            <a:xfrm flipH="1" flipV="1">
              <a:off x="1680" y="2112"/>
              <a:ext cx="288" cy="1008"/>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3" name="Line 11"/>
            <p:cNvSpPr>
              <a:spLocks noChangeShapeType="1"/>
            </p:cNvSpPr>
            <p:nvPr/>
          </p:nvSpPr>
          <p:spPr bwMode="auto">
            <a:xfrm flipH="1" flipV="1">
              <a:off x="1968" y="2112"/>
              <a:ext cx="240" cy="67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4" name="Line 12"/>
            <p:cNvSpPr>
              <a:spLocks noChangeShapeType="1"/>
            </p:cNvSpPr>
            <p:nvPr/>
          </p:nvSpPr>
          <p:spPr bwMode="auto">
            <a:xfrm flipV="1">
              <a:off x="2064" y="2784"/>
              <a:ext cx="672" cy="528"/>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5" name="Line 13"/>
            <p:cNvSpPr>
              <a:spLocks noChangeShapeType="1"/>
            </p:cNvSpPr>
            <p:nvPr/>
          </p:nvSpPr>
          <p:spPr bwMode="auto">
            <a:xfrm flipH="1" flipV="1">
              <a:off x="2928" y="2784"/>
              <a:ext cx="768" cy="528"/>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6" name="Line 14"/>
            <p:cNvSpPr>
              <a:spLocks noChangeShapeType="1"/>
            </p:cNvSpPr>
            <p:nvPr/>
          </p:nvSpPr>
          <p:spPr bwMode="auto">
            <a:xfrm flipH="1" flipV="1">
              <a:off x="2208" y="2784"/>
              <a:ext cx="1488" cy="33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767" name="Line 15"/>
            <p:cNvSpPr>
              <a:spLocks noChangeShapeType="1"/>
            </p:cNvSpPr>
            <p:nvPr/>
          </p:nvSpPr>
          <p:spPr bwMode="auto">
            <a:xfrm flipV="1">
              <a:off x="2064" y="2352"/>
              <a:ext cx="192" cy="62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74768" name="Text Box 16"/>
          <p:cNvSpPr txBox="1">
            <a:spLocks noChangeArrowheads="1"/>
          </p:cNvSpPr>
          <p:nvPr/>
        </p:nvSpPr>
        <p:spPr bwMode="auto">
          <a:xfrm>
            <a:off x="304800" y="3733800"/>
            <a:ext cx="2478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00"/>
                </a:solidFill>
              </a:rPr>
              <a:t>Instance-of at t</a:t>
            </a:r>
          </a:p>
        </p:txBody>
      </p:sp>
    </p:spTree>
    <p:extLst>
      <p:ext uri="{BB962C8B-B14F-4D97-AF65-F5344CB8AC3E}">
        <p14:creationId xmlns:p14="http://schemas.microsoft.com/office/powerpoint/2010/main" val="164832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p:cTn id="7" dur="1000" fill="hold"/>
                                        <p:tgtEl>
                                          <p:spTgt spid="74758"/>
                                        </p:tgtEl>
                                        <p:attrNameLst>
                                          <p:attrName>ppt_w</p:attrName>
                                        </p:attrNameLst>
                                      </p:cBhvr>
                                      <p:tavLst>
                                        <p:tav tm="0">
                                          <p:val>
                                            <p:fltVal val="0"/>
                                          </p:val>
                                        </p:tav>
                                        <p:tav tm="100000">
                                          <p:val>
                                            <p:strVal val="#ppt_w"/>
                                          </p:val>
                                        </p:tav>
                                      </p:tavLst>
                                    </p:anim>
                                    <p:anim calcmode="lin" valueType="num">
                                      <p:cBhvr>
                                        <p:cTn id="8" dur="1000" fill="hold"/>
                                        <p:tgtEl>
                                          <p:spTgt spid="74758"/>
                                        </p:tgtEl>
                                        <p:attrNameLst>
                                          <p:attrName>ppt_h</p:attrName>
                                        </p:attrNameLst>
                                      </p:cBhvr>
                                      <p:tavLst>
                                        <p:tav tm="0">
                                          <p:val>
                                            <p:fltVal val="0"/>
                                          </p:val>
                                        </p:tav>
                                        <p:tav tm="100000">
                                          <p:val>
                                            <p:strVal val="#ppt_h"/>
                                          </p:val>
                                        </p:tav>
                                      </p:tavLst>
                                    </p:anim>
                                    <p:animEffect transition="in" filter="fade">
                                      <p:cBhvr>
                                        <p:cTn id="9" dur="1000"/>
                                        <p:tgtEl>
                                          <p:spTgt spid="747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4759"/>
                                        </p:tgtEl>
                                        <p:attrNameLst>
                                          <p:attrName>style.visibility</p:attrName>
                                        </p:attrNameLst>
                                      </p:cBhvr>
                                      <p:to>
                                        <p:strVal val="visible"/>
                                      </p:to>
                                    </p:set>
                                    <p:animEffect transition="in" filter="wipe(down)">
                                      <p:cBhvr>
                                        <p:cTn id="14" dur="500"/>
                                        <p:tgtEl>
                                          <p:spTgt spid="7475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4768"/>
                                        </p:tgtEl>
                                        <p:attrNameLst>
                                          <p:attrName>style.visibility</p:attrName>
                                        </p:attrNameLst>
                                      </p:cBhvr>
                                      <p:to>
                                        <p:strVal val="visible"/>
                                      </p:to>
                                    </p:set>
                                    <p:anim calcmode="lin" valueType="num">
                                      <p:cBhvr>
                                        <p:cTn id="17" dur="500" fill="hold"/>
                                        <p:tgtEl>
                                          <p:spTgt spid="74768"/>
                                        </p:tgtEl>
                                        <p:attrNameLst>
                                          <p:attrName>ppt_w</p:attrName>
                                        </p:attrNameLst>
                                      </p:cBhvr>
                                      <p:tavLst>
                                        <p:tav tm="0">
                                          <p:val>
                                            <p:fltVal val="0"/>
                                          </p:val>
                                        </p:tav>
                                        <p:tav tm="100000">
                                          <p:val>
                                            <p:strVal val="#ppt_w"/>
                                          </p:val>
                                        </p:tav>
                                      </p:tavLst>
                                    </p:anim>
                                    <p:anim calcmode="lin" valueType="num">
                                      <p:cBhvr>
                                        <p:cTn id="18" dur="500" fill="hold"/>
                                        <p:tgtEl>
                                          <p:spTgt spid="74768"/>
                                        </p:tgtEl>
                                        <p:attrNameLst>
                                          <p:attrName>ppt_h</p:attrName>
                                        </p:attrNameLst>
                                      </p:cBhvr>
                                      <p:tavLst>
                                        <p:tav tm="0">
                                          <p:val>
                                            <p:fltVal val="0"/>
                                          </p:val>
                                        </p:tav>
                                        <p:tav tm="100000">
                                          <p:val>
                                            <p:strVal val="#ppt_h"/>
                                          </p:val>
                                        </p:tav>
                                      </p:tavLst>
                                    </p:anim>
                                    <p:animEffect transition="in" filter="fade">
                                      <p:cBhvr>
                                        <p:cTn id="19" dur="500"/>
                                        <p:tgtEl>
                                          <p:spTgt spid="74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276350"/>
            <a:ext cx="8686800" cy="647700"/>
          </a:xfrm>
        </p:spPr>
        <p:txBody>
          <a:bodyPr/>
          <a:lstStyle/>
          <a:p>
            <a:r>
              <a:rPr lang="en-US" altLang="en-US" smtClean="0"/>
              <a:t>Example: assessing TMJ Anatomy</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047875"/>
            <a:ext cx="76866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7442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255588" y="1284288"/>
            <a:ext cx="8632825" cy="631825"/>
          </a:xfrm>
        </p:spPr>
        <p:txBody>
          <a:bodyPr/>
          <a:lstStyle/>
          <a:p>
            <a:pPr eaLnBrk="1" hangingPunct="1"/>
            <a:r>
              <a:rPr lang="en-US" altLang="en-US" smtClean="0"/>
              <a:t>A non-trivial relation</a:t>
            </a:r>
          </a:p>
        </p:txBody>
      </p:sp>
      <p:sp>
        <p:nvSpPr>
          <p:cNvPr id="11267"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grpSp>
        <p:nvGrpSpPr>
          <p:cNvPr id="11268" name="Group 26"/>
          <p:cNvGrpSpPr>
            <a:grpSpLocks/>
          </p:cNvGrpSpPr>
          <p:nvPr/>
        </p:nvGrpSpPr>
        <p:grpSpPr bwMode="auto">
          <a:xfrm>
            <a:off x="3810000" y="2544763"/>
            <a:ext cx="914400" cy="3429000"/>
            <a:chOff x="2256" y="1488"/>
            <a:chExt cx="576" cy="2160"/>
          </a:xfrm>
        </p:grpSpPr>
        <p:sp>
          <p:nvSpPr>
            <p:cNvPr id="11281"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11282"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3"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4"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5"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6"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7"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8"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9"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90"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91"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1269"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1270"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rPr>
              <a:t>Referents</a:t>
            </a:r>
          </a:p>
        </p:txBody>
      </p:sp>
      <p:sp>
        <p:nvSpPr>
          <p:cNvPr id="11271"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rPr>
              <a:t>References</a:t>
            </a:r>
          </a:p>
        </p:txBody>
      </p:sp>
      <p:pic>
        <p:nvPicPr>
          <p:cNvPr id="11272"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Group 9"/>
          <p:cNvGrpSpPr>
            <a:grpSpLocks/>
          </p:cNvGrpSpPr>
          <p:nvPr/>
        </p:nvGrpSpPr>
        <p:grpSpPr bwMode="auto">
          <a:xfrm>
            <a:off x="5715000" y="2392363"/>
            <a:ext cx="2743200" cy="3771900"/>
            <a:chOff x="3120" y="816"/>
            <a:chExt cx="2334" cy="3048"/>
          </a:xfrm>
        </p:grpSpPr>
        <p:pic>
          <p:nvPicPr>
            <p:cNvPr id="11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4" name="Freeform 35"/>
          <p:cNvSpPr>
            <a:spLocks/>
          </p:cNvSpPr>
          <p:nvPr/>
        </p:nvSpPr>
        <p:spPr bwMode="auto">
          <a:xfrm>
            <a:off x="2590800" y="2519363"/>
            <a:ext cx="3962400" cy="1701800"/>
          </a:xfrm>
          <a:custGeom>
            <a:avLst/>
            <a:gdLst>
              <a:gd name="T0" fmla="*/ 0 w 2496"/>
              <a:gd name="T1" fmla="*/ 2147483646 h 1072"/>
              <a:gd name="T2" fmla="*/ 2147483646 w 2496"/>
              <a:gd name="T3" fmla="*/ 2147483646 h 1072"/>
              <a:gd name="T4" fmla="*/ 2147483646 w 2496"/>
              <a:gd name="T5" fmla="*/ 2147483646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275" name="Freeform 37"/>
          <p:cNvSpPr>
            <a:spLocks/>
          </p:cNvSpPr>
          <p:nvPr/>
        </p:nvSpPr>
        <p:spPr bwMode="auto">
          <a:xfrm rot="20395306" flipV="1">
            <a:off x="2362200" y="4525963"/>
            <a:ext cx="4343400" cy="1473200"/>
          </a:xfrm>
          <a:custGeom>
            <a:avLst/>
            <a:gdLst>
              <a:gd name="T0" fmla="*/ 0 w 2496"/>
              <a:gd name="T1" fmla="*/ 2147483646 h 1072"/>
              <a:gd name="T2" fmla="*/ 2147483646 w 2496"/>
              <a:gd name="T3" fmla="*/ 2147483646 h 1072"/>
              <a:gd name="T4" fmla="*/ 2147483646 w 2496"/>
              <a:gd name="T5" fmla="*/ 2147483646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276"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1277"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1278" name="Slide Number Placeholder 2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BD81ECCE-B82F-4138-ADED-1F37164FCD45}" type="slidenum">
              <a:rPr lang="en-US" altLang="en-US" sz="1400" smtClean="0">
                <a:solidFill>
                  <a:schemeClr val="bg1"/>
                </a:solidFill>
              </a:rPr>
              <a:pPr>
                <a:spcBef>
                  <a:spcPct val="0"/>
                </a:spcBef>
                <a:buFontTx/>
                <a:buNone/>
              </a:pPr>
              <a:t>3</a:t>
            </a:fld>
            <a:endParaRPr lang="en-US" altLang="en-US" sz="140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1276350"/>
            <a:ext cx="8686800" cy="647700"/>
          </a:xfrm>
        </p:spPr>
        <p:txBody>
          <a:bodyPr/>
          <a:lstStyle/>
          <a:p>
            <a:r>
              <a:rPr lang="en-US" altLang="en-US" smtClean="0"/>
              <a:t>Panoramic X-ray of mouth</a:t>
            </a:r>
          </a:p>
        </p:txBody>
      </p:sp>
      <p:pic>
        <p:nvPicPr>
          <p:cNvPr id="35843" name="Picture 3" descr="http://4.bp.blogspot.com/-SZEMVzkRcI4/TccsCWPkD_I/AAAAAAAAACk/JU5cNuY5cmE/s400/p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65338"/>
            <a:ext cx="874395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426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1319213"/>
            <a:ext cx="8686800" cy="561975"/>
          </a:xfrm>
        </p:spPr>
        <p:txBody>
          <a:bodyPr/>
          <a:lstStyle/>
          <a:p>
            <a:r>
              <a:rPr lang="en-US" altLang="en-US" sz="2700" smtClean="0"/>
              <a:t>Radiology RDC/TMD Examination: data collection sheet</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071688"/>
            <a:ext cx="35480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3"/>
          <p:cNvGrpSpPr>
            <a:grpSpLocks/>
          </p:cNvGrpSpPr>
          <p:nvPr/>
        </p:nvGrpSpPr>
        <p:grpSpPr bwMode="auto">
          <a:xfrm>
            <a:off x="596900" y="2074863"/>
            <a:ext cx="7454900" cy="4578350"/>
            <a:chOff x="597159" y="2074506"/>
            <a:chExt cx="7455176" cy="4578221"/>
          </a:xfrm>
        </p:grpSpPr>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075" y="2080725"/>
              <a:ext cx="3127260" cy="45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Rectangle 6"/>
            <p:cNvSpPr>
              <a:spLocks noChangeArrowheads="1"/>
            </p:cNvSpPr>
            <p:nvPr/>
          </p:nvSpPr>
          <p:spPr bwMode="auto">
            <a:xfrm>
              <a:off x="597159" y="3097763"/>
              <a:ext cx="1296955" cy="223934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6871" name="Rectangle 7"/>
            <p:cNvSpPr>
              <a:spLocks noChangeArrowheads="1"/>
            </p:cNvSpPr>
            <p:nvPr/>
          </p:nvSpPr>
          <p:spPr bwMode="auto">
            <a:xfrm>
              <a:off x="4929673" y="2074506"/>
              <a:ext cx="3122645" cy="4578221"/>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6872" name="Straight Connector 9"/>
            <p:cNvCxnSpPr>
              <a:cxnSpLocks noChangeShapeType="1"/>
            </p:cNvCxnSpPr>
            <p:nvPr/>
          </p:nvCxnSpPr>
          <p:spPr bwMode="auto">
            <a:xfrm flipV="1">
              <a:off x="1894114" y="2080727"/>
              <a:ext cx="3041780" cy="102636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6873" name="Straight Connector 10"/>
            <p:cNvCxnSpPr>
              <a:cxnSpLocks noChangeShapeType="1"/>
            </p:cNvCxnSpPr>
            <p:nvPr/>
          </p:nvCxnSpPr>
          <p:spPr bwMode="auto">
            <a:xfrm>
              <a:off x="1903445" y="5346442"/>
              <a:ext cx="3041779" cy="130628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0838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1276350"/>
            <a:ext cx="8686800" cy="647700"/>
          </a:xfrm>
        </p:spPr>
        <p:txBody>
          <a:bodyPr/>
          <a:lstStyle/>
          <a:p>
            <a:r>
              <a:rPr lang="en-US" altLang="en-US" smtClean="0"/>
              <a:t>RDC/TMD: a collaborator’s data dictionary</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8"/>
          <p:cNvGrpSpPr>
            <a:grpSpLocks/>
          </p:cNvGrpSpPr>
          <p:nvPr/>
        </p:nvGrpSpPr>
        <p:grpSpPr bwMode="auto">
          <a:xfrm>
            <a:off x="298450" y="2051050"/>
            <a:ext cx="8624888" cy="3071813"/>
            <a:chOff x="298580" y="2051472"/>
            <a:chExt cx="8624495" cy="3071035"/>
          </a:xfrm>
        </p:grpSpPr>
        <p:pic>
          <p:nvPicPr>
            <p:cNvPr id="379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875" y="2051472"/>
              <a:ext cx="5276200" cy="307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902" name="Rectangle 11"/>
            <p:cNvSpPr>
              <a:spLocks noChangeArrowheads="1"/>
            </p:cNvSpPr>
            <p:nvPr/>
          </p:nvSpPr>
          <p:spPr bwMode="auto">
            <a:xfrm>
              <a:off x="298580" y="2304661"/>
              <a:ext cx="1539551" cy="223934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903" name="Rectangle 12"/>
            <p:cNvSpPr>
              <a:spLocks noChangeArrowheads="1"/>
            </p:cNvSpPr>
            <p:nvPr/>
          </p:nvSpPr>
          <p:spPr bwMode="auto">
            <a:xfrm>
              <a:off x="3642049" y="2055845"/>
              <a:ext cx="5278016" cy="3066661"/>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904" name="Straight Connector 14"/>
            <p:cNvCxnSpPr>
              <a:cxnSpLocks noChangeShapeType="1"/>
            </p:cNvCxnSpPr>
            <p:nvPr/>
          </p:nvCxnSpPr>
          <p:spPr bwMode="auto">
            <a:xfrm flipV="1">
              <a:off x="1838131" y="2062065"/>
              <a:ext cx="1800808" cy="233266"/>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905" name="Straight Connector 15"/>
            <p:cNvCxnSpPr>
              <a:cxnSpLocks noChangeShapeType="1"/>
            </p:cNvCxnSpPr>
            <p:nvPr/>
          </p:nvCxnSpPr>
          <p:spPr bwMode="auto">
            <a:xfrm>
              <a:off x="1847461" y="4553339"/>
              <a:ext cx="1800808" cy="56916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grpSp>
        <p:nvGrpSpPr>
          <p:cNvPr id="3" name="Group 24"/>
          <p:cNvGrpSpPr>
            <a:grpSpLocks/>
          </p:cNvGrpSpPr>
          <p:nvPr/>
        </p:nvGrpSpPr>
        <p:grpSpPr bwMode="auto">
          <a:xfrm>
            <a:off x="3636963" y="2892425"/>
            <a:ext cx="2614612" cy="3579813"/>
            <a:chOff x="3636959" y="2892490"/>
            <a:chExt cx="2614552" cy="3579577"/>
          </a:xfrm>
        </p:grpSpPr>
        <p:sp>
          <p:nvSpPr>
            <p:cNvPr id="37898" name="TextBox 19"/>
            <p:cNvSpPr txBox="1">
              <a:spLocks noChangeArrowheads="1"/>
            </p:cNvSpPr>
            <p:nvPr/>
          </p:nvSpPr>
          <p:spPr bwMode="auto">
            <a:xfrm>
              <a:off x="3636959" y="5271797"/>
              <a:ext cx="2614552" cy="120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33CC33"/>
                  </a:solidFill>
                </a:rPr>
                <a:t>Fieldnames in that collaborator’s data collection</a:t>
              </a:r>
            </a:p>
          </p:txBody>
        </p:sp>
        <p:sp>
          <p:nvSpPr>
            <p:cNvPr id="37899" name="Rectangle 21"/>
            <p:cNvSpPr>
              <a:spLocks noChangeArrowheads="1"/>
            </p:cNvSpPr>
            <p:nvPr/>
          </p:nvSpPr>
          <p:spPr bwMode="auto">
            <a:xfrm>
              <a:off x="3704253" y="2892490"/>
              <a:ext cx="1026367" cy="2174032"/>
            </a:xfrm>
            <a:prstGeom prst="rect">
              <a:avLst/>
            </a:prstGeom>
            <a:noFill/>
            <a:ln w="28575" algn="ctr">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900" name="Straight Arrow Connector 23"/>
            <p:cNvCxnSpPr>
              <a:cxnSpLocks noChangeShapeType="1"/>
              <a:stCxn id="37899" idx="2"/>
            </p:cNvCxnSpPr>
            <p:nvPr/>
          </p:nvCxnSpPr>
          <p:spPr bwMode="auto">
            <a:xfrm>
              <a:off x="4217437" y="5066522"/>
              <a:ext cx="9330" cy="279919"/>
            </a:xfrm>
            <a:prstGeom prst="straightConnector1">
              <a:avLst/>
            </a:prstGeom>
            <a:noFill/>
            <a:ln w="28575" algn="ctr">
              <a:solidFill>
                <a:srgbClr val="33CC33"/>
              </a:solidFill>
              <a:round/>
              <a:headEnd/>
              <a:tailEnd type="arrow" w="med" len="med"/>
            </a:ln>
            <a:extLst>
              <a:ext uri="{909E8E84-426E-40DD-AFC4-6F175D3DCCD1}">
                <a14:hiddenFill xmlns:a14="http://schemas.microsoft.com/office/drawing/2010/main">
                  <a:noFill/>
                </a14:hiddenFill>
              </a:ext>
            </a:extLst>
          </p:spPr>
        </p:cxnSp>
      </p:grpSp>
      <p:grpSp>
        <p:nvGrpSpPr>
          <p:cNvPr id="4" name="Group 30"/>
          <p:cNvGrpSpPr>
            <a:grpSpLocks/>
          </p:cNvGrpSpPr>
          <p:nvPr/>
        </p:nvGrpSpPr>
        <p:grpSpPr bwMode="auto">
          <a:xfrm>
            <a:off x="6262688" y="2090738"/>
            <a:ext cx="2614612" cy="4024312"/>
            <a:chOff x="6261971" y="2090057"/>
            <a:chExt cx="2614552" cy="4025177"/>
          </a:xfrm>
        </p:grpSpPr>
        <p:sp>
          <p:nvSpPr>
            <p:cNvPr id="37895" name="TextBox 20"/>
            <p:cNvSpPr txBox="1">
              <a:spLocks noChangeArrowheads="1"/>
            </p:cNvSpPr>
            <p:nvPr/>
          </p:nvSpPr>
          <p:spPr bwMode="auto">
            <a:xfrm>
              <a:off x="6261971" y="5284237"/>
              <a:ext cx="2614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a:solidFill>
                    <a:srgbClr val="FFC000"/>
                  </a:solidFill>
                </a:rPr>
                <a:t>Allowed values for the fields</a:t>
              </a:r>
            </a:p>
          </p:txBody>
        </p:sp>
        <p:sp>
          <p:nvSpPr>
            <p:cNvPr id="37896" name="Rectangle 25"/>
            <p:cNvSpPr>
              <a:spLocks noChangeArrowheads="1"/>
            </p:cNvSpPr>
            <p:nvPr/>
          </p:nvSpPr>
          <p:spPr bwMode="auto">
            <a:xfrm>
              <a:off x="7371184" y="2090057"/>
              <a:ext cx="1203649" cy="64381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897" name="Shape 27"/>
            <p:cNvCxnSpPr>
              <a:cxnSpLocks noChangeShapeType="1"/>
              <a:stCxn id="37896" idx="1"/>
              <a:endCxn id="37895" idx="0"/>
            </p:cNvCxnSpPr>
            <p:nvPr/>
          </p:nvCxnSpPr>
          <p:spPr bwMode="auto">
            <a:xfrm rot="10800000" flipH="1" flipV="1">
              <a:off x="7371183" y="2411963"/>
              <a:ext cx="198063" cy="2872274"/>
            </a:xfrm>
            <a:prstGeom prst="bentConnector4">
              <a:avLst>
                <a:gd name="adj1" fmla="val -426338"/>
                <a:gd name="adj2" fmla="val 92310"/>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3623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293813"/>
            <a:ext cx="8686800" cy="612775"/>
          </a:xfrm>
        </p:spPr>
        <p:txBody>
          <a:bodyPr/>
          <a:lstStyle/>
          <a:p>
            <a:r>
              <a:rPr lang="en-US" altLang="en-US" sz="3000" smtClean="0"/>
              <a:t>Anybody sees something disturbing ?</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2051050"/>
            <a:ext cx="52768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11400"/>
            <a:ext cx="14208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5708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64514"/>
                                        </p:tgtEl>
                                      </p:cBhvr>
                                      <p:by x="200000" y="200000"/>
                                    </p:animScale>
                                  </p:childTnLst>
                                </p:cTn>
                              </p:par>
                              <p:par>
                                <p:cTn id="7" presetID="0" presetClass="path" presetSubtype="0" accel="50000" decel="50000" fill="hold" nodeType="withEffect">
                                  <p:stCondLst>
                                    <p:cond delay="0"/>
                                  </p:stCondLst>
                                  <p:childTnLst>
                                    <p:animMotion origin="layout" path="M 2.5E-6 4.81481E-6 L 0.09583 0.02453 " pathEditMode="relative" rAng="0" ptsTypes="AA">
                                      <p:cBhvr>
                                        <p:cTn id="8" dur="500" fill="hold"/>
                                        <p:tgtEl>
                                          <p:spTgt spid="64514"/>
                                        </p:tgtEl>
                                        <p:attrNameLst>
                                          <p:attrName>ppt_x</p:attrName>
                                          <p:attrName>ppt_y</p:attrName>
                                        </p:attrNameLst>
                                      </p:cBhvr>
                                      <p:rCtr x="4792"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93813"/>
            <a:ext cx="8686800" cy="612775"/>
          </a:xfrm>
        </p:spPr>
        <p:txBody>
          <a:bodyPr/>
          <a:lstStyle/>
          <a:p>
            <a:r>
              <a:rPr lang="en-US" altLang="en-US" sz="3000" smtClean="0"/>
              <a:t>This data dictionary alone is not reliable!</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2051050"/>
            <a:ext cx="52768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11400"/>
            <a:ext cx="14208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3"/>
          <p:cNvGrpSpPr/>
          <p:nvPr/>
        </p:nvGrpSpPr>
        <p:grpSpPr>
          <a:xfrm>
            <a:off x="429209" y="2015412"/>
            <a:ext cx="5635689" cy="1726163"/>
            <a:chOff x="429209" y="2015412"/>
            <a:chExt cx="5635689" cy="1726163"/>
          </a:xfrm>
          <a:noFill/>
        </p:grpSpPr>
        <p:sp>
          <p:nvSpPr>
            <p:cNvPr id="21" name="Rectangle 20"/>
            <p:cNvSpPr/>
            <p:nvPr/>
          </p:nvSpPr>
          <p:spPr bwMode="auto">
            <a:xfrm>
              <a:off x="3679373" y="2083838"/>
              <a:ext cx="2385525" cy="799322"/>
            </a:xfrm>
            <a:prstGeom prst="rect">
              <a:avLst/>
            </a:prstGeom>
            <a:grpFill/>
            <a:ln w="28575" cap="flat" cmpd="sng" algn="ctr">
              <a:solidFill>
                <a:srgbClr val="FF0000"/>
              </a:solidFill>
              <a:prstDash val="solid"/>
              <a:round/>
              <a:headEnd type="none" w="med" len="med"/>
              <a:tailEnd type="none" w="med" len="med"/>
            </a:ln>
            <a:effectLst/>
          </p:spPr>
          <p:txBody>
            <a:bodyPr wrap="none" anchor="ctr"/>
            <a:lstStyle/>
            <a:p>
              <a:pPr>
                <a:defRPr/>
              </a:pPr>
              <a:endParaRPr lang="en-US"/>
            </a:p>
          </p:txBody>
        </p:sp>
        <p:sp>
          <p:nvSpPr>
            <p:cNvPr id="20" name="Rectangle 19"/>
            <p:cNvSpPr/>
            <p:nvPr/>
          </p:nvSpPr>
          <p:spPr bwMode="auto">
            <a:xfrm>
              <a:off x="429209" y="2015412"/>
              <a:ext cx="2892488" cy="1726163"/>
            </a:xfrm>
            <a:prstGeom prst="rect">
              <a:avLst/>
            </a:prstGeom>
            <a:grpFill/>
            <a:ln w="28575" cap="flat" cmpd="sng" algn="ctr">
              <a:solidFill>
                <a:srgbClr val="FF0000"/>
              </a:solidFill>
              <a:prstDash val="solid"/>
              <a:round/>
              <a:headEnd type="none" w="med" len="med"/>
              <a:tailEnd type="none" w="med" len="med"/>
            </a:ln>
            <a:effectLst/>
          </p:spPr>
          <p:txBody>
            <a:bodyPr wrap="none" anchor="ctr"/>
            <a:lstStyle/>
            <a:p>
              <a:pPr>
                <a:defRPr/>
              </a:pPr>
              <a:endParaRPr lang="en-US"/>
            </a:p>
          </p:txBody>
        </p:sp>
        <p:sp>
          <p:nvSpPr>
            <p:cNvPr id="22" name="Right Arrow 21"/>
            <p:cNvSpPr/>
            <p:nvPr/>
          </p:nvSpPr>
          <p:spPr bwMode="auto">
            <a:xfrm>
              <a:off x="3461657" y="2436842"/>
              <a:ext cx="205274" cy="195943"/>
            </a:xfrm>
            <a:prstGeom prst="rightArrow">
              <a:avLst/>
            </a:prstGeom>
            <a:solidFill>
              <a:srgbClr val="FF0000"/>
            </a:solidFill>
            <a:ln w="9525" cap="flat" cmpd="sng" algn="ctr">
              <a:noFill/>
              <a:prstDash val="solid"/>
              <a:round/>
              <a:headEnd type="none" w="med" len="med"/>
              <a:tailEnd type="none" w="med" len="med"/>
            </a:ln>
            <a:effectLst/>
          </p:spPr>
          <p:txBody>
            <a:bodyPr wrap="none" anchor="ctr"/>
            <a:lstStyle/>
            <a:p>
              <a:pPr>
                <a:defRPr/>
              </a:pPr>
              <a:endParaRPr lang="en-US"/>
            </a:p>
          </p:txBody>
        </p:sp>
        <p:sp>
          <p:nvSpPr>
            <p:cNvPr id="23" name="Right Arrow 22"/>
            <p:cNvSpPr/>
            <p:nvPr/>
          </p:nvSpPr>
          <p:spPr bwMode="auto">
            <a:xfrm flipH="1">
              <a:off x="3324796" y="2436842"/>
              <a:ext cx="205274" cy="195943"/>
            </a:xfrm>
            <a:prstGeom prst="rightArrow">
              <a:avLst/>
            </a:prstGeom>
            <a:solidFill>
              <a:srgbClr val="FF0000"/>
            </a:solidFill>
            <a:ln w="9525" cap="flat" cmpd="sng" algn="ctr">
              <a:noFill/>
              <a:prstDash val="solid"/>
              <a:round/>
              <a:headEnd type="none" w="med" len="med"/>
              <a:tailEnd type="none" w="med" len="med"/>
            </a:ln>
            <a:effectLst/>
          </p:spPr>
          <p:txBody>
            <a:bodyPr wrap="none" anchor="ctr"/>
            <a:lstStyle/>
            <a:p>
              <a:pPr>
                <a:defRPr/>
              </a:pPr>
              <a:endParaRPr lang="en-US"/>
            </a:p>
          </p:txBody>
        </p:sp>
      </p:grpSp>
      <p:sp>
        <p:nvSpPr>
          <p:cNvPr id="25" name="TextBox 24"/>
          <p:cNvSpPr txBox="1">
            <a:spLocks noChangeArrowheads="1"/>
          </p:cNvSpPr>
          <p:nvPr/>
        </p:nvSpPr>
        <p:spPr bwMode="auto">
          <a:xfrm>
            <a:off x="3638550" y="5237163"/>
            <a:ext cx="5295900"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b="0">
                <a:solidFill>
                  <a:schemeClr val="bg1"/>
                </a:solidFill>
              </a:rPr>
              <a:t>That these variables are about the </a:t>
            </a:r>
            <a:r>
              <a:rPr lang="en-US" altLang="en-US" i="1" u="sng">
                <a:solidFill>
                  <a:schemeClr val="bg1"/>
                </a:solidFill>
              </a:rPr>
              <a:t>condylar head </a:t>
            </a:r>
            <a:r>
              <a:rPr lang="en-US" altLang="en-US" b="0">
                <a:solidFill>
                  <a:schemeClr val="bg1"/>
                </a:solidFill>
              </a:rPr>
              <a:t>of the TMJ is ‘lost in translation’!</a:t>
            </a:r>
          </a:p>
        </p:txBody>
      </p:sp>
    </p:spTree>
    <p:extLst>
      <p:ext uri="{BB962C8B-B14F-4D97-AF65-F5344CB8AC3E}">
        <p14:creationId xmlns:p14="http://schemas.microsoft.com/office/powerpoint/2010/main" val="301904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64514"/>
                                        </p:tgtEl>
                                      </p:cBhvr>
                                      <p:by x="200000" y="200000"/>
                                    </p:animScale>
                                  </p:childTnLst>
                                </p:cTn>
                              </p:par>
                              <p:par>
                                <p:cTn id="7" presetID="0" presetClass="path" presetSubtype="0" accel="50000" decel="50000" fill="hold" nodeType="withEffect">
                                  <p:stCondLst>
                                    <p:cond delay="0"/>
                                  </p:stCondLst>
                                  <p:childTnLst>
                                    <p:animMotion origin="layout" path="M 2.5E-6 4.81481E-6 L 0.09583 0.02453 " pathEditMode="relative" rAng="0" ptsTypes="AA">
                                      <p:cBhvr>
                                        <p:cTn id="8" dur="500" fill="hold"/>
                                        <p:tgtEl>
                                          <p:spTgt spid="64514"/>
                                        </p:tgtEl>
                                        <p:attrNameLst>
                                          <p:attrName>ppt_x</p:attrName>
                                          <p:attrName>ppt_y</p:attrName>
                                        </p:attrNameLst>
                                      </p:cBhvr>
                                      <p:rCtr x="4792" y="1227"/>
                                    </p:animMotion>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276350"/>
            <a:ext cx="8686800" cy="647700"/>
          </a:xfrm>
        </p:spPr>
        <p:txBody>
          <a:bodyPr/>
          <a:lstStyle/>
          <a:p>
            <a:r>
              <a:rPr lang="en-US" altLang="en-US" smtClean="0"/>
              <a:t>‘meaning’ of values in data collections</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4096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40969" name="Group 20"/>
            <p:cNvGrpSpPr>
              <a:grpSpLocks/>
            </p:cNvGrpSpPr>
            <p:nvPr/>
          </p:nvGrpSpPr>
          <p:grpSpPr bwMode="auto">
            <a:xfrm>
              <a:off x="295275" y="2047875"/>
              <a:ext cx="8696325" cy="3924300"/>
              <a:chOff x="295275" y="2047875"/>
              <a:chExt cx="8696325" cy="3924300"/>
            </a:xfrm>
          </p:grpSpPr>
          <p:sp>
            <p:nvSpPr>
              <p:cNvPr id="4097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4097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7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1972777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276350"/>
            <a:ext cx="8686800" cy="647700"/>
          </a:xfrm>
        </p:spPr>
        <p:txBody>
          <a:bodyPr/>
          <a:lstStyle/>
          <a:p>
            <a:r>
              <a:rPr lang="en-US" altLang="en-US" smtClean="0"/>
              <a:t>Objectives of the ‘sources’ analysis</a:t>
            </a:r>
          </a:p>
        </p:txBody>
      </p:sp>
      <p:sp>
        <p:nvSpPr>
          <p:cNvPr id="41987" name="Content Placeholder 2"/>
          <p:cNvSpPr>
            <a:spLocks noGrp="1"/>
          </p:cNvSpPr>
          <p:nvPr>
            <p:ph idx="1"/>
          </p:nvPr>
        </p:nvSpPr>
        <p:spPr/>
        <p:txBody>
          <a:bodyPr/>
          <a:lstStyle/>
          <a:p>
            <a:r>
              <a:rPr lang="en-US" altLang="en-US" smtClean="0"/>
              <a:t>Find for each value V in the data collections all possible configurations of entities (according to our best scientific understanding) for which the following can be true:</a:t>
            </a:r>
          </a:p>
          <a:p>
            <a:pPr lvl="1"/>
            <a:r>
              <a:rPr lang="en-US" altLang="en-US" smtClean="0"/>
              <a:t> V</a:t>
            </a:r>
          </a:p>
          <a:p>
            <a:pPr lvl="1"/>
            <a:r>
              <a:rPr lang="en-US" altLang="en-US" smtClean="0"/>
              <a:t>‘it is stated that V’</a:t>
            </a:r>
          </a:p>
          <a:p>
            <a:r>
              <a:rPr lang="en-US" altLang="en-US" smtClean="0"/>
              <a:t>Describe these possible configurations by means of sentences from a formal language that mimic the structure of reality. </a:t>
            </a:r>
          </a:p>
          <a:p>
            <a:pPr lvl="1"/>
            <a:endParaRPr lang="en-US" altLang="en-US" smtClean="0"/>
          </a:p>
        </p:txBody>
      </p:sp>
    </p:spTree>
    <p:extLst>
      <p:ext uri="{BB962C8B-B14F-4D97-AF65-F5344CB8AC3E}">
        <p14:creationId xmlns:p14="http://schemas.microsoft.com/office/powerpoint/2010/main" val="1853670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1276350"/>
            <a:ext cx="8686800" cy="647700"/>
          </a:xfrm>
        </p:spPr>
        <p:txBody>
          <a:bodyPr/>
          <a:lstStyle/>
          <a:p>
            <a:r>
              <a:rPr lang="en-US" altLang="en-US" smtClean="0"/>
              <a:t>Objectives of the ‘sources’ analysis (2)</a:t>
            </a:r>
          </a:p>
        </p:txBody>
      </p:sp>
      <p:sp>
        <p:nvSpPr>
          <p:cNvPr id="37891" name="Content Placeholder 2"/>
          <p:cNvSpPr>
            <a:spLocks noGrp="1"/>
          </p:cNvSpPr>
          <p:nvPr>
            <p:ph idx="1"/>
          </p:nvPr>
        </p:nvSpPr>
        <p:spPr/>
        <p:txBody>
          <a:bodyPr>
            <a:normAutofit lnSpcReduction="10000"/>
          </a:bodyPr>
          <a:lstStyle/>
          <a:p>
            <a:pPr>
              <a:defRPr/>
            </a:pPr>
            <a:r>
              <a:rPr lang="en-US" dirty="0" smtClean="0"/>
              <a:t>For example, </a:t>
            </a:r>
          </a:p>
          <a:p>
            <a:pPr lvl="1">
              <a:defRPr/>
            </a:pPr>
            <a:r>
              <a:rPr lang="en-US" dirty="0" smtClean="0"/>
              <a:t>for the value stating that </a:t>
            </a:r>
            <a:r>
              <a:rPr lang="en-US" dirty="0" smtClean="0">
                <a:solidFill>
                  <a:schemeClr val="bg1"/>
                </a:solidFill>
              </a:rPr>
              <a:t>‘</a:t>
            </a:r>
            <a:r>
              <a:rPr lang="en-US" i="1" dirty="0" smtClean="0">
                <a:solidFill>
                  <a:schemeClr val="bg1"/>
                </a:solidFill>
              </a:rPr>
              <a:t>The patient with patient identifier ‘PtID4’ has had a panoramic X-ray of the mouth which is interpreted to show </a:t>
            </a:r>
            <a:r>
              <a:rPr lang="en-US" i="1" dirty="0" err="1" smtClean="0">
                <a:solidFill>
                  <a:schemeClr val="bg1"/>
                </a:solidFill>
              </a:rPr>
              <a:t>subcortical</a:t>
            </a:r>
            <a:r>
              <a:rPr lang="en-US" i="1" dirty="0" smtClean="0">
                <a:solidFill>
                  <a:schemeClr val="bg1"/>
                </a:solidFill>
              </a:rPr>
              <a:t> sclerosis of that patient’s </a:t>
            </a:r>
            <a:r>
              <a:rPr lang="en-US" i="1" dirty="0" err="1" smtClean="0">
                <a:solidFill>
                  <a:schemeClr val="bg1"/>
                </a:solidFill>
              </a:rPr>
              <a:t>condylar</a:t>
            </a:r>
            <a:r>
              <a:rPr lang="en-US" i="1" dirty="0" smtClean="0">
                <a:solidFill>
                  <a:schemeClr val="bg1"/>
                </a:solidFill>
              </a:rPr>
              <a:t> head of the right </a:t>
            </a:r>
            <a:r>
              <a:rPr lang="en-US" i="1" dirty="0" err="1" smtClean="0">
                <a:solidFill>
                  <a:schemeClr val="bg1"/>
                </a:solidFill>
              </a:rPr>
              <a:t>temporomandibular</a:t>
            </a:r>
            <a:r>
              <a:rPr lang="en-US" i="1" dirty="0" smtClean="0">
                <a:solidFill>
                  <a:schemeClr val="bg1"/>
                </a:solidFill>
              </a:rPr>
              <a:t> joint</a:t>
            </a:r>
            <a:r>
              <a:rPr lang="en-US" dirty="0" smtClean="0">
                <a:solidFill>
                  <a:schemeClr val="bg1"/>
                </a:solidFill>
              </a:rPr>
              <a:t>’ to be true,</a:t>
            </a:r>
          </a:p>
          <a:p>
            <a:pPr lvl="1">
              <a:defRPr/>
            </a:pPr>
            <a:r>
              <a:rPr lang="en-US" dirty="0" smtClean="0">
                <a:solidFill>
                  <a:schemeClr val="bg1"/>
                </a:solidFill>
              </a:rPr>
              <a:t>this statement must have been made,</a:t>
            </a:r>
          </a:p>
          <a:p>
            <a:pPr lvl="1">
              <a:defRPr/>
            </a:pPr>
            <a:r>
              <a:rPr lang="en-US" dirty="0" smtClean="0">
                <a:solidFill>
                  <a:schemeClr val="bg1"/>
                </a:solidFill>
              </a:rPr>
              <a:t>for the statement to be true, there must have been that patient, an X-ray, etc, …</a:t>
            </a:r>
          </a:p>
          <a:p>
            <a:pPr lvl="1">
              <a:defRPr/>
            </a:pPr>
            <a:r>
              <a:rPr lang="en-US" dirty="0" smtClean="0">
                <a:solidFill>
                  <a:schemeClr val="bg1"/>
                </a:solidFill>
              </a:rPr>
              <a:t>BUT! It is not necessarily true that that patient has indeed the sclerosis as diagnosed.</a:t>
            </a:r>
          </a:p>
          <a:p>
            <a:pPr>
              <a:defRPr/>
            </a:pPr>
            <a:endParaRPr lang="en-US" dirty="0" smtClean="0"/>
          </a:p>
          <a:p>
            <a:pPr lvl="1">
              <a:defRPr/>
            </a:pPr>
            <a:endParaRPr lang="en-US" dirty="0" smtClean="0"/>
          </a:p>
        </p:txBody>
      </p:sp>
    </p:spTree>
    <p:extLst>
      <p:ext uri="{BB962C8B-B14F-4D97-AF65-F5344CB8AC3E}">
        <p14:creationId xmlns:p14="http://schemas.microsoft.com/office/powerpoint/2010/main" val="2485464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1276350"/>
            <a:ext cx="8686800" cy="647700"/>
          </a:xfrm>
        </p:spPr>
        <p:txBody>
          <a:bodyPr/>
          <a:lstStyle/>
          <a:p>
            <a:r>
              <a:rPr lang="en-US" altLang="en-US" smtClean="0"/>
              <a:t>Methodology</a:t>
            </a:r>
          </a:p>
        </p:txBody>
      </p:sp>
      <p:sp>
        <p:nvSpPr>
          <p:cNvPr id="3" name="Content Placeholder 2"/>
          <p:cNvSpPr>
            <a:spLocks noGrp="1"/>
          </p:cNvSpPr>
          <p:nvPr>
            <p:ph idx="1"/>
          </p:nvPr>
        </p:nvSpPr>
        <p:spPr>
          <a:xfrm>
            <a:off x="152400" y="1981200"/>
            <a:ext cx="8839200" cy="4876800"/>
          </a:xfrm>
        </p:spPr>
        <p:txBody>
          <a:bodyPr>
            <a:normAutofit fontScale="85000" lnSpcReduction="20000"/>
          </a:bodyPr>
          <a:lstStyle/>
          <a:p>
            <a:pPr marL="514350" indent="-514350">
              <a:buFont typeface="+mj-lt"/>
              <a:buAutoNum type="arabicPeriod"/>
              <a:defRPr/>
            </a:pPr>
            <a:r>
              <a:rPr lang="en-US" dirty="0" smtClean="0"/>
              <a:t>Formulate for each variable in the data collection a sentence explaining as accurately as possible what the variable stands for,</a:t>
            </a:r>
          </a:p>
          <a:p>
            <a:pPr marL="514350" indent="-514350">
              <a:buFont typeface="+mj-lt"/>
              <a:buAutoNum type="arabicPeriod"/>
              <a:defRPr/>
            </a:pPr>
            <a:r>
              <a:rPr lang="en-US" dirty="0" smtClean="0"/>
              <a:t>list the entities in reality that the terms in the sentence denote,</a:t>
            </a:r>
          </a:p>
          <a:p>
            <a:pPr marL="514350" indent="-514350">
              <a:buFont typeface="+mj-lt"/>
              <a:buAutoNum type="arabicPeriod"/>
              <a:defRPr/>
            </a:pPr>
            <a:r>
              <a:rPr lang="en-US" dirty="0" smtClean="0"/>
              <a:t>list recursively for all entities listed further entities that ontologically must exist for the entity under scrutiny to exist,</a:t>
            </a:r>
          </a:p>
          <a:p>
            <a:pPr marL="514350" indent="-514350">
              <a:buFont typeface="+mj-lt"/>
              <a:buAutoNum type="arabicPeriod"/>
              <a:defRPr/>
            </a:pPr>
            <a:r>
              <a:rPr lang="en-US" dirty="0" smtClean="0"/>
              <a:t>classify all entities in terms of realism-based </a:t>
            </a:r>
            <a:r>
              <a:rPr lang="en-US" dirty="0" err="1" smtClean="0"/>
              <a:t>ontologies</a:t>
            </a:r>
            <a:r>
              <a:rPr lang="en-US" dirty="0" smtClean="0"/>
              <a:t> (RBO),</a:t>
            </a:r>
          </a:p>
          <a:p>
            <a:pPr marL="514350" indent="-514350">
              <a:buFont typeface="+mj-lt"/>
              <a:buAutoNum type="arabicPeriod"/>
              <a:defRPr/>
            </a:pPr>
            <a:r>
              <a:rPr lang="en-US" dirty="0" smtClean="0"/>
              <a:t>specify all obtaining relationships between these entities,</a:t>
            </a:r>
          </a:p>
          <a:p>
            <a:pPr marL="514350" indent="-514350">
              <a:buFont typeface="+mj-lt"/>
              <a:buAutoNum type="arabicPeriod"/>
              <a:defRPr/>
            </a:pPr>
            <a:r>
              <a:rPr lang="en-US" dirty="0" smtClean="0"/>
              <a:t>outline all possible configurations of such entities for the sentence to be true.</a:t>
            </a:r>
            <a:endParaRPr lang="en-US" dirty="0"/>
          </a:p>
        </p:txBody>
      </p:sp>
    </p:spTree>
    <p:extLst>
      <p:ext uri="{BB962C8B-B14F-4D97-AF65-F5344CB8AC3E}">
        <p14:creationId xmlns:p14="http://schemas.microsoft.com/office/powerpoint/2010/main" val="1179884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1276350"/>
            <a:ext cx="8686800" cy="647700"/>
          </a:xfrm>
        </p:spPr>
        <p:txBody>
          <a:bodyPr/>
          <a:lstStyle/>
          <a:p>
            <a:r>
              <a:rPr lang="en-US" altLang="en-US" smtClean="0"/>
              <a:t>Step 1: formulate a statement</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0181" name="Group 21"/>
          <p:cNvGrpSpPr>
            <a:grpSpLocks/>
          </p:cNvGrpSpPr>
          <p:nvPr/>
        </p:nvGrpSpPr>
        <p:grpSpPr bwMode="auto">
          <a:xfrm>
            <a:off x="295275" y="2012950"/>
            <a:ext cx="8743950" cy="3959225"/>
            <a:chOff x="295275" y="2012496"/>
            <a:chExt cx="8743950" cy="3959679"/>
          </a:xfrm>
        </p:grpSpPr>
        <p:sp>
          <p:nvSpPr>
            <p:cNvPr id="50184"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50185" name="Group 20"/>
            <p:cNvGrpSpPr>
              <a:grpSpLocks/>
            </p:cNvGrpSpPr>
            <p:nvPr/>
          </p:nvGrpSpPr>
          <p:grpSpPr bwMode="auto">
            <a:xfrm>
              <a:off x="295275" y="2047875"/>
              <a:ext cx="8696325" cy="3924300"/>
              <a:chOff x="295275" y="2047875"/>
              <a:chExt cx="8696325" cy="3924300"/>
            </a:xfrm>
          </p:grpSpPr>
          <p:sp>
            <p:nvSpPr>
              <p:cNvPr id="50186"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50187"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8"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9"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0"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1"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2"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50183"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2305435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1276350"/>
            <a:ext cx="8686800" cy="647700"/>
          </a:xfrm>
        </p:spPr>
        <p:txBody>
          <a:bodyPr/>
          <a:lstStyle/>
          <a:p>
            <a:r>
              <a:rPr lang="en-US" altLang="en-US" smtClean="0"/>
              <a:t>For instance: source and impact of changes</a:t>
            </a:r>
          </a:p>
        </p:txBody>
      </p:sp>
      <p:sp>
        <p:nvSpPr>
          <p:cNvPr id="3" name="Content Placeholder 2"/>
          <p:cNvSpPr>
            <a:spLocks noGrp="1"/>
          </p:cNvSpPr>
          <p:nvPr>
            <p:ph idx="1"/>
          </p:nvPr>
        </p:nvSpPr>
        <p:spPr>
          <a:xfrm>
            <a:off x="168275" y="3554413"/>
            <a:ext cx="8823325" cy="2800350"/>
          </a:xfrm>
        </p:spPr>
        <p:txBody>
          <a:bodyPr>
            <a:normAutofit fontScale="77500" lnSpcReduction="20000"/>
          </a:bodyPr>
          <a:lstStyle/>
          <a:p>
            <a:pPr>
              <a:defRPr/>
            </a:pPr>
            <a:r>
              <a:rPr lang="en-US" dirty="0" smtClean="0"/>
              <a:t>Are differences in data about the same entities in reality at different points in time due to:</a:t>
            </a:r>
          </a:p>
          <a:p>
            <a:pPr lvl="1">
              <a:defRPr/>
            </a:pPr>
            <a:r>
              <a:rPr lang="en-US" dirty="0" smtClean="0"/>
              <a:t>changes in first-order reality </a:t>
            </a:r>
            <a:r>
              <a:rPr lang="en-US" dirty="0" smtClean="0"/>
              <a:t>?</a:t>
            </a:r>
            <a:endParaRPr lang="en-US" dirty="0" smtClean="0"/>
          </a:p>
          <a:p>
            <a:pPr lvl="1">
              <a:defRPr/>
            </a:pPr>
            <a:r>
              <a:rPr lang="en-US" dirty="0" smtClean="0"/>
              <a:t>inaccurate observations ?</a:t>
            </a:r>
          </a:p>
          <a:p>
            <a:pPr lvl="1">
              <a:defRPr/>
            </a:pPr>
            <a:r>
              <a:rPr lang="en-US" dirty="0" smtClean="0"/>
              <a:t>differences in perspectives </a:t>
            </a:r>
            <a:r>
              <a:rPr lang="en-US" dirty="0" smtClean="0"/>
              <a:t>?</a:t>
            </a:r>
          </a:p>
          <a:p>
            <a:pPr lvl="1">
              <a:defRPr/>
            </a:pPr>
            <a:r>
              <a:rPr lang="en-US" dirty="0"/>
              <a:t>c</a:t>
            </a:r>
            <a:r>
              <a:rPr lang="en-US" dirty="0" smtClean="0"/>
              <a:t>orrections because of:</a:t>
            </a:r>
            <a:endParaRPr lang="en-US" dirty="0" smtClean="0"/>
          </a:p>
          <a:p>
            <a:pPr lvl="2">
              <a:defRPr/>
            </a:pPr>
            <a:r>
              <a:rPr lang="en-US" dirty="0" smtClean="0"/>
              <a:t>registration mistakes </a:t>
            </a:r>
            <a:r>
              <a:rPr lang="en-US" dirty="0" smtClean="0"/>
              <a:t>?</a:t>
            </a:r>
          </a:p>
          <a:p>
            <a:pPr lvl="2">
              <a:defRPr/>
            </a:pPr>
            <a:r>
              <a:rPr lang="en-US" dirty="0"/>
              <a:t>changes in our understanding of reality ?</a:t>
            </a:r>
          </a:p>
          <a:p>
            <a:pPr lvl="1">
              <a:defRPr/>
            </a:pPr>
            <a:endParaRPr lang="en-US" dirty="0"/>
          </a:p>
        </p:txBody>
      </p:sp>
      <p:sp>
        <p:nvSpPr>
          <p:cNvPr id="13316"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0"/>
              </a:spcBef>
              <a:buFontTx/>
              <a:buNone/>
            </a:pPr>
            <a:r>
              <a:rPr lang="en-US" altLang="en-US" sz="1200" b="0">
                <a:solidFill>
                  <a:schemeClr val="bg1"/>
                </a:solidFill>
              </a:rPr>
              <a:t>Ceusters W, Smith B. A Realism-Based Approach to the Evolution of Biomedical Ontologies. </a:t>
            </a:r>
            <a:r>
              <a:rPr lang="en-US" altLang="en-US" sz="1200" b="0">
                <a:solidFill>
                  <a:schemeClr val="bg1"/>
                </a:solidFill>
                <a:hlinkClick r:id="rId2"/>
              </a:rPr>
              <a:t>AMIA 2006</a:t>
            </a:r>
            <a:r>
              <a:rPr lang="en-US" altLang="en-US" sz="1200" b="0">
                <a:solidFill>
                  <a:schemeClr val="bg1"/>
                </a:solidFill>
              </a:rPr>
              <a:t> Proceedings, Washington DC, 2006;:121-125. </a:t>
            </a:r>
            <a:r>
              <a:rPr lang="en-US" altLang="en-US" sz="1200" b="0">
                <a:solidFill>
                  <a:schemeClr val="bg1"/>
                </a:solidFill>
                <a:hlinkClick r:id="rId3"/>
              </a:rPr>
              <a:t>http://www.referent-tracking.com/RTU/sendfile/?file=CeustersAMIA2006FINAL.pdf</a:t>
            </a:r>
            <a:endParaRPr lang="en-US" altLang="en-US" sz="1200" b="0">
              <a:solidFill>
                <a:schemeClr val="bg1"/>
              </a:solidFill>
            </a:endParaRPr>
          </a:p>
        </p:txBody>
      </p:sp>
      <p:grpSp>
        <p:nvGrpSpPr>
          <p:cNvPr id="13317" name="Group 7"/>
          <p:cNvGrpSpPr>
            <a:grpSpLocks/>
          </p:cNvGrpSpPr>
          <p:nvPr/>
        </p:nvGrpSpPr>
        <p:grpSpPr bwMode="auto">
          <a:xfrm>
            <a:off x="177800" y="2057400"/>
            <a:ext cx="8742363" cy="1366838"/>
            <a:chOff x="177283" y="2057400"/>
            <a:chExt cx="8742782" cy="1366935"/>
          </a:xfrm>
        </p:grpSpPr>
        <p:pic>
          <p:nvPicPr>
            <p:cNvPr id="13318"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276350"/>
            <a:ext cx="8686800" cy="647700"/>
          </a:xfrm>
        </p:spPr>
        <p:txBody>
          <a:bodyPr/>
          <a:lstStyle/>
          <a:p>
            <a:r>
              <a:rPr lang="en-US" altLang="en-US" smtClean="0"/>
              <a:t>Step 2 (1): list the entities denoted</a:t>
            </a:r>
          </a:p>
        </p:txBody>
      </p:sp>
      <p:sp>
        <p:nvSpPr>
          <p:cNvPr id="3" name="Content Placeholder 2"/>
          <p:cNvSpPr>
            <a:spLocks noGrp="1"/>
          </p:cNvSpPr>
          <p:nvPr>
            <p:ph idx="1"/>
          </p:nvPr>
        </p:nvSpPr>
        <p:spPr>
          <a:xfrm>
            <a:off x="152400" y="1981200"/>
            <a:ext cx="4419600" cy="4724400"/>
          </a:xfrm>
        </p:spPr>
        <p:txBody>
          <a:bodyPr>
            <a:normAutofit fontScale="85000" lnSpcReduction="10000"/>
          </a:bodyPr>
          <a:lstStyle/>
          <a:p>
            <a:pPr>
              <a:defRPr/>
            </a:pPr>
            <a:r>
              <a:rPr lang="en-US" i="1" dirty="0" smtClean="0">
                <a:solidFill>
                  <a:srgbClr val="00CC99"/>
                </a:solidFill>
              </a:rPr>
              <a:t>1(</a:t>
            </a:r>
            <a:r>
              <a:rPr lang="en-US" i="1" dirty="0" smtClean="0">
                <a:solidFill>
                  <a:schemeClr val="bg1"/>
                </a:solidFill>
              </a:rPr>
              <a:t>The patient</a:t>
            </a:r>
            <a:r>
              <a:rPr lang="en-US" i="1" dirty="0" smtClean="0">
                <a:solidFill>
                  <a:srgbClr val="00CC99"/>
                </a:solidFill>
              </a:rPr>
              <a:t>)</a:t>
            </a:r>
            <a:r>
              <a:rPr lang="en-US" i="1" dirty="0" smtClean="0">
                <a:solidFill>
                  <a:schemeClr val="bg1"/>
                </a:solidFill>
              </a:rPr>
              <a:t> with </a:t>
            </a:r>
            <a:r>
              <a:rPr lang="en-US" i="1" dirty="0" smtClean="0">
                <a:solidFill>
                  <a:srgbClr val="C00000"/>
                </a:solidFill>
              </a:rPr>
              <a:t>2(</a:t>
            </a:r>
            <a:r>
              <a:rPr lang="en-US" i="1" dirty="0" smtClean="0">
                <a:solidFill>
                  <a:schemeClr val="bg1"/>
                </a:solidFill>
              </a:rPr>
              <a:t>patient identifier ‘PtID4’</a:t>
            </a:r>
            <a:r>
              <a:rPr lang="en-US" i="1" dirty="0" smtClean="0">
                <a:solidFill>
                  <a:srgbClr val="C00000"/>
                </a:solidFill>
              </a:rPr>
              <a:t>)</a:t>
            </a:r>
            <a:r>
              <a:rPr lang="en-US" i="1" dirty="0" smtClean="0">
                <a:solidFill>
                  <a:schemeClr val="bg1"/>
                </a:solidFill>
              </a:rPr>
              <a:t> </a:t>
            </a:r>
            <a:r>
              <a:rPr lang="en-US" i="1" dirty="0" smtClean="0">
                <a:solidFill>
                  <a:srgbClr val="FFC000"/>
                </a:solidFill>
              </a:rPr>
              <a:t>3(</a:t>
            </a:r>
            <a:r>
              <a:rPr lang="en-US" i="1" dirty="0" smtClean="0">
                <a:solidFill>
                  <a:schemeClr val="bg1"/>
                </a:solidFill>
              </a:rPr>
              <a:t>is stated</a:t>
            </a:r>
            <a:r>
              <a:rPr lang="en-US" i="1" dirty="0" smtClean="0">
                <a:solidFill>
                  <a:srgbClr val="FFC000"/>
                </a:solidFill>
              </a:rPr>
              <a:t>)</a:t>
            </a:r>
            <a:r>
              <a:rPr lang="en-US" i="1" dirty="0" smtClean="0">
                <a:solidFill>
                  <a:schemeClr val="bg1"/>
                </a:solidFill>
              </a:rPr>
              <a:t> </a:t>
            </a:r>
            <a:r>
              <a:rPr lang="en-US" i="1" dirty="0" smtClean="0">
                <a:solidFill>
                  <a:srgbClr val="7030A0"/>
                </a:solidFill>
              </a:rPr>
              <a:t>4(</a:t>
            </a:r>
            <a:r>
              <a:rPr lang="en-US" i="1" dirty="0" smtClean="0">
                <a:solidFill>
                  <a:schemeClr val="bg1"/>
                </a:solidFill>
              </a:rPr>
              <a:t>have had</a:t>
            </a:r>
            <a:r>
              <a:rPr lang="en-US" i="1" dirty="0" smtClean="0">
                <a:solidFill>
                  <a:srgbClr val="7030A0"/>
                </a:solidFill>
              </a:rPr>
              <a:t>)</a:t>
            </a:r>
            <a:r>
              <a:rPr lang="en-US" i="1" dirty="0" smtClean="0">
                <a:solidFill>
                  <a:schemeClr val="bg1"/>
                </a:solidFill>
              </a:rPr>
              <a:t> a </a:t>
            </a:r>
            <a:r>
              <a:rPr lang="en-US" i="1" dirty="0" smtClean="0">
                <a:solidFill>
                  <a:srgbClr val="96B3C6"/>
                </a:solidFill>
              </a:rPr>
              <a:t>5(</a:t>
            </a:r>
            <a:r>
              <a:rPr lang="en-US" i="1" dirty="0" smtClean="0">
                <a:solidFill>
                  <a:schemeClr val="bg1"/>
                </a:solidFill>
              </a:rPr>
              <a:t>panoramic X-ray</a:t>
            </a:r>
            <a:r>
              <a:rPr lang="en-US" i="1" dirty="0" smtClean="0">
                <a:solidFill>
                  <a:srgbClr val="96B3C6"/>
                </a:solidFill>
              </a:rPr>
              <a:t>)</a:t>
            </a:r>
            <a:r>
              <a:rPr lang="en-US" i="1" dirty="0" smtClean="0">
                <a:solidFill>
                  <a:schemeClr val="bg1"/>
                </a:solidFill>
              </a:rPr>
              <a:t> of </a:t>
            </a:r>
            <a:r>
              <a:rPr lang="en-US" i="1" dirty="0" smtClean="0">
                <a:solidFill>
                  <a:srgbClr val="00FF00"/>
                </a:solidFill>
              </a:rPr>
              <a:t>6(</a:t>
            </a:r>
            <a:r>
              <a:rPr lang="en-US" i="1" dirty="0" smtClean="0">
                <a:solidFill>
                  <a:schemeClr val="bg1"/>
                </a:solidFill>
              </a:rPr>
              <a:t>the mouth</a:t>
            </a:r>
            <a:r>
              <a:rPr lang="en-US" i="1" dirty="0" smtClean="0">
                <a:solidFill>
                  <a:srgbClr val="00FF00"/>
                </a:solidFill>
              </a:rPr>
              <a:t>)</a:t>
            </a:r>
            <a:r>
              <a:rPr lang="en-US" i="1" dirty="0" smtClean="0">
                <a:solidFill>
                  <a:schemeClr val="bg1"/>
                </a:solidFill>
              </a:rPr>
              <a:t> which </a:t>
            </a:r>
            <a:r>
              <a:rPr lang="en-US" i="1" dirty="0" smtClean="0">
                <a:solidFill>
                  <a:srgbClr val="FF0000"/>
                </a:solidFill>
              </a:rPr>
              <a:t>7(</a:t>
            </a:r>
            <a:r>
              <a:rPr lang="en-US" i="1" dirty="0" smtClean="0">
                <a:solidFill>
                  <a:schemeClr val="bg1"/>
                </a:solidFill>
              </a:rPr>
              <a:t>is interpreted</a:t>
            </a:r>
            <a:r>
              <a:rPr lang="en-US" i="1" dirty="0" smtClean="0">
                <a:solidFill>
                  <a:srgbClr val="FF0000"/>
                </a:solidFill>
              </a:rPr>
              <a:t>)</a:t>
            </a:r>
            <a:r>
              <a:rPr lang="en-US" i="1" dirty="0" smtClean="0">
                <a:solidFill>
                  <a:schemeClr val="bg1"/>
                </a:solidFill>
              </a:rPr>
              <a:t> to </a:t>
            </a:r>
            <a:r>
              <a:rPr lang="en-US" i="1" dirty="0" smtClean="0">
                <a:solidFill>
                  <a:srgbClr val="FFFF00"/>
                </a:solidFill>
              </a:rPr>
              <a:t>8(</a:t>
            </a:r>
            <a:r>
              <a:rPr lang="en-US" i="1" dirty="0" smtClean="0">
                <a:solidFill>
                  <a:schemeClr val="bg1"/>
                </a:solidFill>
              </a:rPr>
              <a:t>show</a:t>
            </a:r>
            <a:r>
              <a:rPr lang="en-US" i="1" dirty="0" smtClean="0">
                <a:solidFill>
                  <a:srgbClr val="FFFF00"/>
                </a:solidFill>
              </a:rPr>
              <a:t>)</a:t>
            </a:r>
            <a:r>
              <a:rPr lang="en-US" i="1" dirty="0" smtClean="0">
                <a:solidFill>
                  <a:schemeClr val="bg1"/>
                </a:solidFill>
              </a:rPr>
              <a:t> </a:t>
            </a:r>
            <a:r>
              <a:rPr lang="en-US" i="1" dirty="0" smtClean="0">
                <a:solidFill>
                  <a:srgbClr val="7030A0"/>
                </a:solidFill>
              </a:rPr>
              <a:t>9(</a:t>
            </a:r>
            <a:r>
              <a:rPr lang="en-US" i="1" dirty="0" err="1" smtClean="0">
                <a:solidFill>
                  <a:schemeClr val="bg1"/>
                </a:solidFill>
              </a:rPr>
              <a:t>subcortical</a:t>
            </a:r>
            <a:r>
              <a:rPr lang="en-US" i="1" dirty="0" smtClean="0">
                <a:solidFill>
                  <a:schemeClr val="bg1"/>
                </a:solidFill>
              </a:rPr>
              <a:t> sclerosis of </a:t>
            </a:r>
            <a:r>
              <a:rPr lang="en-US" i="1" dirty="0" smtClean="0">
                <a:solidFill>
                  <a:srgbClr val="00B0F0"/>
                </a:solidFill>
              </a:rPr>
              <a:t>10(</a:t>
            </a:r>
            <a:r>
              <a:rPr lang="en-US" i="1" dirty="0" smtClean="0">
                <a:solidFill>
                  <a:schemeClr val="bg1"/>
                </a:solidFill>
              </a:rPr>
              <a:t>that patient’s </a:t>
            </a:r>
            <a:r>
              <a:rPr lang="en-US" i="1" dirty="0" err="1" smtClean="0">
                <a:solidFill>
                  <a:schemeClr val="bg1"/>
                </a:solidFill>
              </a:rPr>
              <a:t>condylar</a:t>
            </a:r>
            <a:r>
              <a:rPr lang="en-US" i="1" dirty="0" smtClean="0">
                <a:solidFill>
                  <a:schemeClr val="bg1"/>
                </a:solidFill>
              </a:rPr>
              <a:t> head of the </a:t>
            </a:r>
            <a:r>
              <a:rPr lang="en-US" i="1" dirty="0" smtClean="0">
                <a:solidFill>
                  <a:srgbClr val="FFFF00"/>
                </a:solidFill>
              </a:rPr>
              <a:t>11(</a:t>
            </a:r>
            <a:r>
              <a:rPr lang="en-US" i="1" dirty="0" smtClean="0">
                <a:solidFill>
                  <a:schemeClr val="bg1"/>
                </a:solidFill>
              </a:rPr>
              <a:t>right </a:t>
            </a:r>
            <a:r>
              <a:rPr lang="en-US" i="1" dirty="0" err="1" smtClean="0">
                <a:solidFill>
                  <a:schemeClr val="bg1"/>
                </a:solidFill>
              </a:rPr>
              <a:t>temporomandibular</a:t>
            </a:r>
            <a:r>
              <a:rPr lang="en-US" i="1" dirty="0" smtClean="0">
                <a:solidFill>
                  <a:schemeClr val="bg1"/>
                </a:solidFill>
              </a:rPr>
              <a:t> joint</a:t>
            </a:r>
            <a:r>
              <a:rPr lang="en-US" i="1" dirty="0" smtClean="0">
                <a:solidFill>
                  <a:srgbClr val="FFFF00"/>
                </a:solidFill>
              </a:rPr>
              <a:t>)</a:t>
            </a:r>
            <a:r>
              <a:rPr lang="en-US" i="1" dirty="0" smtClean="0">
                <a:solidFill>
                  <a:srgbClr val="00B0F0"/>
                </a:solidFill>
              </a:rPr>
              <a:t>)</a:t>
            </a:r>
            <a:r>
              <a:rPr lang="en-US" i="1" dirty="0" smtClean="0">
                <a:solidFill>
                  <a:srgbClr val="7030A0"/>
                </a:solidFill>
              </a:rPr>
              <a:t>)</a:t>
            </a:r>
            <a:r>
              <a:rPr lang="en-US" dirty="0" smtClean="0">
                <a:solidFill>
                  <a:schemeClr val="bg1"/>
                </a:solidFill>
              </a:rPr>
              <a:t>’</a:t>
            </a:r>
            <a:endParaRPr lang="en-US" dirty="0"/>
          </a:p>
        </p:txBody>
      </p:sp>
      <p:graphicFrame>
        <p:nvGraphicFramePr>
          <p:cNvPr id="5" name="Table 4"/>
          <p:cNvGraphicFramePr>
            <a:graphicFrameLocks noGrp="1"/>
          </p:cNvGraphicFramePr>
          <p:nvPr/>
        </p:nvGraphicFramePr>
        <p:xfrm>
          <a:off x="5048250" y="2395538"/>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6100"/>
                          </a:solidFill>
                          <a:latin typeface="Calibri"/>
                        </a:rPr>
                        <a:t>person</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6100"/>
                          </a:solidFill>
                          <a:latin typeface="Calibri"/>
                        </a:rPr>
                        <a:t>IUI-1</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C00000"/>
                          </a:solidFill>
                          <a:latin typeface="Calibri"/>
                        </a:rPr>
                        <a:t>IUI-2</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C000"/>
                          </a:solidFill>
                          <a:latin typeface="Calibri"/>
                        </a:rPr>
                        <a:t>assertion</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C000"/>
                          </a:solidFill>
                          <a:latin typeface="Calibri"/>
                        </a:rPr>
                        <a:t>IUI-3</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IUI-4</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96B3C6"/>
                          </a:solidFill>
                          <a:latin typeface="Calibri"/>
                        </a:rPr>
                        <a:t>IUI-5</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00FF00"/>
                          </a:solidFill>
                          <a:latin typeface="Calibri"/>
                        </a:rPr>
                        <a:t>mouth</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FF00"/>
                          </a:solidFill>
                          <a:latin typeface="Calibri"/>
                        </a:rPr>
                        <a:t>IUI-6</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0000"/>
                          </a:solidFill>
                          <a:latin typeface="Calibri"/>
                        </a:rPr>
                        <a:t>IUI-7</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IUI-8</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IUI-9</a:t>
                      </a:r>
                    </a:p>
                  </a:txBody>
                  <a:tcPr marL="9234" marR="9234" marT="9234" marB="0">
                    <a:lnL>
                      <a:noFill/>
                    </a:lnL>
                    <a:lnR>
                      <a:noFill/>
                    </a:lnR>
                    <a:lnT>
                      <a:noFill/>
                    </a:lnT>
                    <a:lnB>
                      <a:noFill/>
                    </a:lnB>
                    <a:no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B0F0"/>
                          </a:solidFill>
                          <a:latin typeface="Calibri"/>
                        </a:rPr>
                        <a:t>IUI-10</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IUI-11</a:t>
                      </a:r>
                    </a:p>
                  </a:txBody>
                  <a:tcPr marL="9234" marR="9234" marT="9234" marB="0">
                    <a:lnL>
                      <a:noFill/>
                    </a:lnL>
                    <a:lnR>
                      <a:noFill/>
                    </a:lnR>
                    <a:lnT>
                      <a:noFill/>
                    </a:lnT>
                    <a:lnB>
                      <a:noFill/>
                    </a:lnB>
                    <a:noFill/>
                  </a:tcPr>
                </a:tc>
              </a:tr>
            </a:tbl>
          </a:graphicData>
        </a:graphic>
      </p:graphicFrame>
      <p:sp>
        <p:nvSpPr>
          <p:cNvPr id="51229"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notes: 	colors have no meaning here, just provide  easy reference,</a:t>
            </a:r>
          </a:p>
          <a:p>
            <a:pPr algn="l" eaLnBrk="1" hangingPunct="1"/>
            <a:r>
              <a:rPr lang="en-US" altLang="en-US" sz="1400" b="0">
                <a:solidFill>
                  <a:schemeClr val="bg1"/>
                </a:solidFill>
              </a:rPr>
              <a:t>	this first list can be different, any such differences being resolved in step 3</a:t>
            </a:r>
          </a:p>
        </p:txBody>
      </p:sp>
    </p:spTree>
    <p:extLst>
      <p:ext uri="{BB962C8B-B14F-4D97-AF65-F5344CB8AC3E}">
        <p14:creationId xmlns:p14="http://schemas.microsoft.com/office/powerpoint/2010/main" val="598109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293813"/>
            <a:ext cx="8686800" cy="612775"/>
          </a:xfrm>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836598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249363"/>
            <a:ext cx="8686800" cy="1055687"/>
          </a:xfrm>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nvGraphicFramePr>
        <p:xfrm>
          <a:off x="273050" y="24003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52445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276350"/>
            <a:ext cx="8686800" cy="647700"/>
          </a:xfrm>
        </p:spPr>
        <p:txBody>
          <a:bodyPr/>
          <a:lstStyle/>
          <a:p>
            <a:r>
              <a:rPr lang="en-US" altLang="en-US" smtClean="0"/>
              <a:t>Step 3: some remarks</a:t>
            </a:r>
          </a:p>
        </p:txBody>
      </p:sp>
      <p:sp>
        <p:nvSpPr>
          <p:cNvPr id="54275" name="Content Placeholder 2"/>
          <p:cNvSpPr>
            <a:spLocks noGrp="1"/>
          </p:cNvSpPr>
          <p:nvPr>
            <p:ph idx="1"/>
          </p:nvPr>
        </p:nvSpPr>
        <p:spPr/>
        <p:txBody>
          <a:bodyPr/>
          <a:lstStyle/>
          <a:p>
            <a:r>
              <a:rPr lang="en-US" altLang="en-US" smtClean="0"/>
              <a:t>interpreter role, perceptor role, …</a:t>
            </a:r>
          </a:p>
          <a:p>
            <a:pPr lvl="1"/>
            <a:r>
              <a:rPr lang="en-US" altLang="en-US" smtClean="0"/>
              <a:t>reference to roles rather than the entity in which the roles inhere because it may be the same entity and one should not assign several IUIs to the same entity</a:t>
            </a:r>
          </a:p>
          <a:p>
            <a:r>
              <a:rPr lang="en-US" altLang="en-US" smtClean="0"/>
              <a:t>each description follows similar principles as Aristotelian definitions but is about particulars rather than universals</a:t>
            </a:r>
          </a:p>
        </p:txBody>
      </p:sp>
    </p:spTree>
    <p:extLst>
      <p:ext uri="{BB962C8B-B14F-4D97-AF65-F5344CB8AC3E}">
        <p14:creationId xmlns:p14="http://schemas.microsoft.com/office/powerpoint/2010/main" val="4203707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241425"/>
            <a:ext cx="8686800" cy="511175"/>
          </a:xfrm>
        </p:spPr>
        <p:txBody>
          <a:bodyPr/>
          <a:lstStyle/>
          <a:p>
            <a:r>
              <a:rPr lang="en-US" altLang="en-US" sz="2400" smtClean="0"/>
              <a:t>Step 4: classify all entities in terms of realism-based ontologies  </a:t>
            </a:r>
          </a:p>
        </p:txBody>
      </p:sp>
      <p:sp>
        <p:nvSpPr>
          <p:cNvPr id="55299" name="Content Placeholder 5"/>
          <p:cNvSpPr>
            <a:spLocks noGrp="1"/>
          </p:cNvSpPr>
          <p:nvPr>
            <p:ph idx="1"/>
          </p:nvPr>
        </p:nvSpPr>
        <p:spPr>
          <a:xfrm>
            <a:off x="6102350" y="1962150"/>
            <a:ext cx="3041650" cy="4724400"/>
          </a:xfrm>
        </p:spPr>
        <p:txBody>
          <a:bodyPr/>
          <a:lstStyle/>
          <a:p>
            <a:r>
              <a:rPr lang="en-US" altLang="en-US" sz="2800" smtClean="0"/>
              <a:t>requires more ontological and philosophical skills than domain expertise or expertise with Protégé,</a:t>
            </a:r>
          </a:p>
          <a:p>
            <a:r>
              <a:rPr lang="en-US" altLang="en-US" sz="280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95909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293813"/>
            <a:ext cx="8686800" cy="612775"/>
          </a:xfrm>
        </p:spPr>
        <p:txBody>
          <a:bodyPr/>
          <a:lstStyle/>
          <a:p>
            <a:r>
              <a:rPr lang="en-US" altLang="en-US" sz="3000" smtClean="0"/>
              <a:t>Step 5: specify relationships between these entities</a:t>
            </a:r>
          </a:p>
        </p:txBody>
      </p:sp>
      <p:sp>
        <p:nvSpPr>
          <p:cNvPr id="56323" name="Content Placeholder 2"/>
          <p:cNvSpPr>
            <a:spLocks noGrp="1"/>
          </p:cNvSpPr>
          <p:nvPr>
            <p:ph idx="1"/>
          </p:nvPr>
        </p:nvSpPr>
        <p:spPr>
          <a:xfrm>
            <a:off x="152400" y="1981200"/>
            <a:ext cx="8839200" cy="4121150"/>
          </a:xfrm>
        </p:spPr>
        <p:txBody>
          <a:bodyPr/>
          <a:lstStyle/>
          <a:p>
            <a:r>
              <a:rPr lang="en-US" altLang="en-US" smtClean="0"/>
              <a:t>For instance: </a:t>
            </a:r>
          </a:p>
          <a:p>
            <a:pPr lvl="1"/>
            <a:r>
              <a:rPr lang="en-US" altLang="en-US" smtClean="0"/>
              <a:t>at least during the taking of the X-ray the study subject role inheres in the patient being investigated:</a:t>
            </a:r>
          </a:p>
          <a:p>
            <a:pPr lvl="2"/>
            <a:r>
              <a:rPr lang="en-US" altLang="en-US" smtClean="0"/>
              <a:t>IUI-23 </a:t>
            </a:r>
            <a:r>
              <a:rPr lang="en-US" altLang="en-US" b="1" i="1" smtClean="0"/>
              <a:t>inheres-in</a:t>
            </a:r>
            <a:r>
              <a:rPr lang="en-US" altLang="en-US" smtClean="0"/>
              <a:t> IUI-1 </a:t>
            </a:r>
            <a:r>
              <a:rPr lang="en-US" altLang="en-US" b="1" i="1" smtClean="0"/>
              <a:t>during</a:t>
            </a:r>
            <a:r>
              <a:rPr lang="en-US" altLang="en-US" smtClean="0"/>
              <a:t> t1</a:t>
            </a:r>
          </a:p>
          <a:p>
            <a:pPr lvl="1"/>
            <a:r>
              <a:rPr lang="en-US" altLang="en-US" smtClean="0"/>
              <a:t>the patient participates at that time in the investigation</a:t>
            </a:r>
          </a:p>
          <a:p>
            <a:pPr lvl="2"/>
            <a:r>
              <a:rPr lang="en-US" altLang="en-US" smtClean="0"/>
              <a:t>IUI-4 </a:t>
            </a:r>
            <a:r>
              <a:rPr lang="en-US" altLang="en-US" b="1" i="1" smtClean="0"/>
              <a:t>has-participant</a:t>
            </a:r>
            <a:r>
              <a:rPr lang="en-US" altLang="en-US" smtClean="0"/>
              <a:t> IUI-1 </a:t>
            </a:r>
            <a:r>
              <a:rPr lang="en-US" altLang="en-US" b="1" i="1" smtClean="0"/>
              <a:t>during</a:t>
            </a:r>
            <a:r>
              <a:rPr lang="en-US" altLang="en-US" smtClean="0"/>
              <a:t> t1</a:t>
            </a:r>
          </a:p>
          <a:p>
            <a:r>
              <a:rPr lang="en-US" altLang="en-US" smtClean="0"/>
              <a:t>These relations need to follow the principles of the Relation Ontology.</a:t>
            </a:r>
          </a:p>
        </p:txBody>
      </p:sp>
      <p:sp>
        <p:nvSpPr>
          <p:cNvPr id="56324"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2682142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19075" y="1281113"/>
            <a:ext cx="8686800" cy="919162"/>
          </a:xfrm>
        </p:spPr>
        <p:txBody>
          <a:bodyPr/>
          <a:lstStyle/>
          <a:p>
            <a:r>
              <a:rPr lang="en-US" altLang="en-US" sz="2400" smtClean="0"/>
              <a:t>Step 6: outline all possible configurations of such entities for the sentence to be true </a:t>
            </a:r>
            <a:r>
              <a:rPr lang="en-US" altLang="en-US" sz="1400" smtClean="0"/>
              <a:t>(a one semester course on its own)</a:t>
            </a:r>
          </a:p>
        </p:txBody>
      </p:sp>
      <p:sp>
        <p:nvSpPr>
          <p:cNvPr id="3" name="Content Placeholder 2"/>
          <p:cNvSpPr>
            <a:spLocks noGrp="1"/>
          </p:cNvSpPr>
          <p:nvPr>
            <p:ph idx="1"/>
          </p:nvPr>
        </p:nvSpPr>
        <p:spPr>
          <a:xfrm>
            <a:off x="152400" y="2341563"/>
            <a:ext cx="8839200" cy="4364037"/>
          </a:xfrm>
        </p:spPr>
        <p:txBody>
          <a:bodyPr>
            <a:normAutofit fontScale="92500" lnSpcReduction="10000"/>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3852027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163782"/>
            <a:ext cx="9144000" cy="5694218"/>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8600" y="1276707"/>
            <a:ext cx="8686800" cy="646986"/>
          </a:xfrm>
        </p:spPr>
        <p:txBody>
          <a:bodyPr/>
          <a:lstStyle/>
          <a:p>
            <a:r>
              <a:rPr lang="en-US" dirty="0" smtClean="0"/>
              <a:t>Further Reading</a:t>
            </a:r>
            <a:endParaRPr lang="en-US" dirty="0"/>
          </a:p>
        </p:txBody>
      </p:sp>
      <p:sp>
        <p:nvSpPr>
          <p:cNvPr id="4" name="Slide Number Placeholder 3"/>
          <p:cNvSpPr>
            <a:spLocks noGrp="1"/>
          </p:cNvSpPr>
          <p:nvPr>
            <p:ph type="sldNum" sz="quarter" idx="10"/>
          </p:nvPr>
        </p:nvSpPr>
        <p:spPr/>
        <p:txBody>
          <a:bodyPr/>
          <a:lstStyle/>
          <a:p>
            <a:pPr>
              <a:defRPr/>
            </a:pPr>
            <a:fld id="{7F5341BC-691F-4FE5-9ED6-F3C64C0FF83E}" type="slidenum">
              <a:rPr lang="en-US" altLang="en-US" smtClean="0"/>
              <a:pPr>
                <a:defRPr/>
              </a:pPr>
              <a:t>47</a:t>
            </a:fld>
            <a:endParaRPr lang="en-US" altLang="en-US"/>
          </a:p>
        </p:txBody>
      </p:sp>
      <p:grpSp>
        <p:nvGrpSpPr>
          <p:cNvPr id="20" name="Group 19"/>
          <p:cNvGrpSpPr/>
          <p:nvPr/>
        </p:nvGrpSpPr>
        <p:grpSpPr>
          <a:xfrm>
            <a:off x="555701" y="2047846"/>
            <a:ext cx="8024880" cy="4577976"/>
            <a:chOff x="481813" y="2047846"/>
            <a:chExt cx="8024880" cy="4577976"/>
          </a:xfrm>
        </p:grpSpPr>
        <p:pic>
          <p:nvPicPr>
            <p:cNvPr id="5" name="Picture 4"/>
            <p:cNvPicPr>
              <a:picLocks noChangeAspect="1"/>
            </p:cNvPicPr>
            <p:nvPr/>
          </p:nvPicPr>
          <p:blipFill>
            <a:blip r:embed="rId2"/>
            <a:stretch>
              <a:fillRect/>
            </a:stretch>
          </p:blipFill>
          <p:spPr>
            <a:xfrm>
              <a:off x="1065213" y="2047846"/>
              <a:ext cx="6823976" cy="4148888"/>
            </a:xfrm>
            <a:prstGeom prst="rect">
              <a:avLst/>
            </a:prstGeom>
          </p:spPr>
        </p:pic>
        <p:sp>
          <p:nvSpPr>
            <p:cNvPr id="7" name="Isosceles Triangle 6"/>
            <p:cNvSpPr/>
            <p:nvPr/>
          </p:nvSpPr>
          <p:spPr bwMode="auto">
            <a:xfrm>
              <a:off x="1065213" y="6012873"/>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 name="Isosceles Triangle 7"/>
            <p:cNvSpPr/>
            <p:nvPr/>
          </p:nvSpPr>
          <p:spPr bwMode="auto">
            <a:xfrm>
              <a:off x="1614772" y="6026729"/>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Isosceles Triangle 8"/>
            <p:cNvSpPr/>
            <p:nvPr/>
          </p:nvSpPr>
          <p:spPr bwMode="auto">
            <a:xfrm>
              <a:off x="2312127" y="6033597"/>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Isosceles Triangle 9"/>
            <p:cNvSpPr/>
            <p:nvPr/>
          </p:nvSpPr>
          <p:spPr bwMode="auto">
            <a:xfrm>
              <a:off x="2861686" y="6028981"/>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a:off x="3572885" y="6035968"/>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Isosceles Triangle 11"/>
            <p:cNvSpPr/>
            <p:nvPr/>
          </p:nvSpPr>
          <p:spPr bwMode="auto">
            <a:xfrm>
              <a:off x="4122444" y="6031352"/>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Isosceles Triangle 12"/>
            <p:cNvSpPr/>
            <p:nvPr/>
          </p:nvSpPr>
          <p:spPr bwMode="auto">
            <a:xfrm>
              <a:off x="4819799" y="6056692"/>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4" name="Isosceles Triangle 13"/>
            <p:cNvSpPr/>
            <p:nvPr/>
          </p:nvSpPr>
          <p:spPr bwMode="auto">
            <a:xfrm>
              <a:off x="5369358" y="6052076"/>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5" name="Isosceles Triangle 14"/>
            <p:cNvSpPr/>
            <p:nvPr/>
          </p:nvSpPr>
          <p:spPr bwMode="auto">
            <a:xfrm>
              <a:off x="5780385" y="6035966"/>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Isosceles Triangle 15"/>
            <p:cNvSpPr/>
            <p:nvPr/>
          </p:nvSpPr>
          <p:spPr bwMode="auto">
            <a:xfrm>
              <a:off x="6329944" y="6031350"/>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Isosceles Triangle 16"/>
            <p:cNvSpPr/>
            <p:nvPr/>
          </p:nvSpPr>
          <p:spPr bwMode="auto">
            <a:xfrm>
              <a:off x="7027299" y="6056690"/>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 name="Isosceles Triangle 17"/>
            <p:cNvSpPr/>
            <p:nvPr/>
          </p:nvSpPr>
          <p:spPr bwMode="auto">
            <a:xfrm>
              <a:off x="7576858" y="6052074"/>
              <a:ext cx="883660" cy="184727"/>
            </a:xfrm>
            <a:prstGeom prst="triangle">
              <a:avLst>
                <a:gd name="adj" fmla="val 47872"/>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a:xfrm>
              <a:off x="481813" y="6225712"/>
              <a:ext cx="8024880" cy="400110"/>
            </a:xfrm>
            <a:prstGeom prst="rect">
              <a:avLst/>
            </a:prstGeom>
          </p:spPr>
          <p:txBody>
            <a:bodyPr wrap="square">
              <a:spAutoFit/>
            </a:bodyPr>
            <a:lstStyle/>
            <a:p>
              <a:pPr algn="ctr"/>
              <a:r>
                <a:rPr lang="en-US" sz="2000" dirty="0" smtClean="0">
                  <a:solidFill>
                    <a:schemeClr val="bg1"/>
                  </a:solidFill>
                </a:rPr>
                <a:t>http://www.referent-tracking.com/RTU/?page=papers.phtml</a:t>
              </a:r>
              <a:endParaRPr lang="en-US" sz="2000" dirty="0">
                <a:solidFill>
                  <a:schemeClr val="bg1"/>
                </a:solidFill>
              </a:endParaRPr>
            </a:p>
          </p:txBody>
        </p:sp>
      </p:grpSp>
    </p:spTree>
    <p:extLst>
      <p:ext uri="{BB962C8B-B14F-4D97-AF65-F5344CB8AC3E}">
        <p14:creationId xmlns:p14="http://schemas.microsoft.com/office/powerpoint/2010/main" val="53870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228600" y="1276350"/>
            <a:ext cx="8686800" cy="647700"/>
          </a:xfrm>
        </p:spPr>
        <p:txBody>
          <a:bodyPr/>
          <a:lstStyle/>
          <a:p>
            <a:pPr eaLnBrk="1" hangingPunct="1"/>
            <a:r>
              <a:rPr lang="en-US" altLang="en-US" smtClean="0"/>
              <a:t>What makes it non-trivial?</a:t>
            </a:r>
          </a:p>
        </p:txBody>
      </p:sp>
      <p:sp>
        <p:nvSpPr>
          <p:cNvPr id="14339" name="Content Placeholder 23"/>
          <p:cNvSpPr>
            <a:spLocks noGrp="1"/>
          </p:cNvSpPr>
          <p:nvPr>
            <p:ph sz="half" idx="1"/>
          </p:nvPr>
        </p:nvSpPr>
        <p:spPr>
          <a:xfrm>
            <a:off x="49213" y="3462338"/>
            <a:ext cx="2806700" cy="32432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r>
              <a:rPr lang="en-US" altLang="en-US" sz="1600" dirty="0" smtClean="0"/>
              <a:t>,</a:t>
            </a:r>
            <a:endParaRPr lang="en-US" altLang="en-US" sz="1200" dirty="0" smtClean="0"/>
          </a:p>
          <a:p>
            <a:pPr marL="401638" lvl="1" indent="-233363"/>
            <a:r>
              <a:rPr lang="en-US" altLang="en-US" sz="1600" dirty="0" smtClean="0"/>
              <a:t>relate to each other in an objective way,</a:t>
            </a:r>
          </a:p>
          <a:p>
            <a:pPr marL="401638" lvl="1" indent="-233363"/>
            <a:r>
              <a:rPr lang="en-US" altLang="en-US" sz="1600" dirty="0" smtClean="0"/>
              <a:t>follow ‘laws of nature</a:t>
            </a:r>
            <a:r>
              <a:rPr lang="en-US" altLang="en-US" sz="1600" dirty="0" smtClean="0"/>
              <a:t>’</a:t>
            </a:r>
          </a:p>
          <a:p>
            <a:pPr marL="568325" lvl="2" indent="0">
              <a:buNone/>
            </a:pPr>
            <a:r>
              <a:rPr lang="en-US" altLang="en-US" sz="1200" dirty="0"/>
              <a:t>(including Bell’s theorem</a:t>
            </a:r>
            <a:r>
              <a:rPr lang="en-US" altLang="en-US" sz="1200" dirty="0" smtClean="0"/>
              <a:t>)</a:t>
            </a:r>
            <a:r>
              <a:rPr lang="en-US" altLang="en-US" sz="1600" dirty="0" smtClean="0"/>
              <a:t>.</a:t>
            </a:r>
            <a:endParaRPr lang="en-US" altLang="en-US" sz="1600" dirty="0" smtClean="0"/>
          </a:p>
        </p:txBody>
      </p:sp>
      <p:sp>
        <p:nvSpPr>
          <p:cNvPr id="25" name="Content Placeholder 24"/>
          <p:cNvSpPr>
            <a:spLocks noGrp="1"/>
          </p:cNvSpPr>
          <p:nvPr>
            <p:ph sz="half" idx="2"/>
          </p:nvPr>
        </p:nvSpPr>
        <p:spPr>
          <a:xfrm>
            <a:off x="5700713" y="3462338"/>
            <a:ext cx="3368675" cy="3282950"/>
          </a:xfrm>
        </p:spPr>
        <p:txBody>
          <a:bodyPr/>
          <a:lstStyle/>
          <a:p>
            <a:pPr marL="569913" indent="-280988"/>
            <a:r>
              <a:rPr lang="en-US" altLang="en-US" sz="2400" smtClean="0">
                <a:solidFill>
                  <a:srgbClr val="FFFF00"/>
                </a:solidFill>
              </a:rPr>
              <a:t>References</a:t>
            </a:r>
          </a:p>
          <a:p>
            <a:pPr marL="457200" lvl="1" indent="-223838"/>
            <a:r>
              <a:rPr lang="en-US" altLang="en-US" sz="1600" smtClean="0"/>
              <a:t>follow, ideally, the syntactic-semantic conventions of some representation language,</a:t>
            </a:r>
          </a:p>
          <a:p>
            <a:pPr marL="457200" lvl="1" indent="-223838"/>
            <a:r>
              <a:rPr lang="en-US" altLang="en-US" sz="1600" smtClean="0"/>
              <a:t>are restricted by the expressivity of that language,</a:t>
            </a:r>
          </a:p>
          <a:p>
            <a:pPr marL="457200" lvl="1" indent="-223838"/>
            <a:r>
              <a:rPr lang="en-US" altLang="en-US" sz="1600" smtClean="0"/>
              <a:t>reference collections need to come, for correct interpretation, with documentation outside the representation.</a:t>
            </a:r>
          </a:p>
        </p:txBody>
      </p:sp>
      <p:grpSp>
        <p:nvGrpSpPr>
          <p:cNvPr id="14341" name="Group 28"/>
          <p:cNvGrpSpPr>
            <a:grpSpLocks/>
          </p:cNvGrpSpPr>
          <p:nvPr/>
        </p:nvGrpSpPr>
        <p:grpSpPr bwMode="auto">
          <a:xfrm>
            <a:off x="177800" y="2057400"/>
            <a:ext cx="8742363" cy="1366838"/>
            <a:chOff x="177283" y="2057400"/>
            <a:chExt cx="8742782" cy="1366935"/>
          </a:xfrm>
        </p:grpSpPr>
        <p:pic>
          <p:nvPicPr>
            <p:cNvPr id="14344"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462338"/>
            <a:ext cx="3051175" cy="3282950"/>
          </a:xfrm>
          <a:prstGeom prst="rect">
            <a:avLst/>
          </a:prstGeom>
          <a:noFill/>
          <a:ln w="9525">
            <a:noFill/>
            <a:miter lim="800000"/>
            <a:headEnd/>
            <a:tailEnd/>
          </a:ln>
        </p:spPr>
        <p:txBody>
          <a:bodyPr/>
          <a:lstStyle/>
          <a:p>
            <a:pPr marL="233363" indent="-233363">
              <a:spcBef>
                <a:spcPct val="20000"/>
              </a:spcBef>
              <a:buFontTx/>
              <a:buChar char="•"/>
              <a:defRPr/>
            </a:pPr>
            <a:r>
              <a:rPr lang="en-US" b="0" kern="0" dirty="0">
                <a:solidFill>
                  <a:srgbClr val="FFFF00"/>
                </a:solidFill>
                <a:latin typeface="+mn-lt"/>
              </a:rPr>
              <a:t>Window on reality</a:t>
            </a:r>
          </a:p>
          <a:p>
            <a:pPr marL="401638" lvl="1" indent="-233363">
              <a:spcBef>
                <a:spcPct val="20000"/>
              </a:spcBef>
              <a:defRPr/>
            </a:pPr>
            <a:r>
              <a:rPr lang="en-US" sz="1600" b="0" kern="0" dirty="0">
                <a:solidFill>
                  <a:srgbClr val="EBE6FC"/>
                </a:solidFill>
                <a:latin typeface="+mn-lt"/>
              </a:rPr>
              <a:t>restricted by:</a:t>
            </a:r>
          </a:p>
          <a:p>
            <a:pPr marL="401638" lvl="1" indent="-233363">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L1: what is real                L2: beliefs                 L3: representations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562600" y="4792663"/>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387" name="Rectangle 3"/>
          <p:cNvSpPr>
            <a:spLocks noChangeArrowheads="1"/>
          </p:cNvSpPr>
          <p:nvPr/>
        </p:nvSpPr>
        <p:spPr bwMode="auto">
          <a:xfrm>
            <a:off x="2209800" y="4792663"/>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388" name="Rectangle 4"/>
          <p:cNvSpPr>
            <a:spLocks noChangeArrowheads="1"/>
          </p:cNvSpPr>
          <p:nvPr/>
        </p:nvSpPr>
        <p:spPr bwMode="auto">
          <a:xfrm>
            <a:off x="5562600" y="3573463"/>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389" name="Rectangle 5"/>
          <p:cNvSpPr>
            <a:spLocks noChangeArrowheads="1"/>
          </p:cNvSpPr>
          <p:nvPr/>
        </p:nvSpPr>
        <p:spPr bwMode="auto">
          <a:xfrm>
            <a:off x="2209800" y="3573463"/>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390" name="Rectangle 6"/>
          <p:cNvSpPr>
            <a:spLocks noChangeArrowheads="1"/>
          </p:cNvSpPr>
          <p:nvPr/>
        </p:nvSpPr>
        <p:spPr bwMode="auto">
          <a:xfrm>
            <a:off x="76200" y="3573463"/>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391" name="AutoShape 7"/>
          <p:cNvSpPr>
            <a:spLocks noGrp="1" noChangeArrowheads="1"/>
          </p:cNvSpPr>
          <p:nvPr>
            <p:ph type="title"/>
          </p:nvPr>
        </p:nvSpPr>
        <p:spPr>
          <a:xfrm>
            <a:off x="258763" y="1311275"/>
            <a:ext cx="8626475" cy="577850"/>
          </a:xfrm>
        </p:spPr>
        <p:txBody>
          <a:bodyPr/>
          <a:lstStyle/>
          <a:p>
            <a:pPr eaLnBrk="1" hangingPunct="1"/>
            <a:r>
              <a:rPr lang="en-US" altLang="en-US" sz="2800" smtClean="0"/>
              <a:t>Two sorts of referents: ‘generic’ and ‘specific’</a:t>
            </a:r>
          </a:p>
        </p:txBody>
      </p:sp>
      <p:sp>
        <p:nvSpPr>
          <p:cNvPr id="16392" name="Text Box 8"/>
          <p:cNvSpPr txBox="1">
            <a:spLocks noChangeArrowheads="1"/>
          </p:cNvSpPr>
          <p:nvPr/>
        </p:nvSpPr>
        <p:spPr bwMode="auto">
          <a:xfrm>
            <a:off x="76200" y="4792663"/>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800">
              <a:solidFill>
                <a:schemeClr val="bg1"/>
              </a:solidFill>
            </a:endParaRPr>
          </a:p>
          <a:p>
            <a:pPr eaLnBrk="1" hangingPunct="1">
              <a:spcBef>
                <a:spcPct val="0"/>
              </a:spcBef>
              <a:buFontTx/>
              <a:buNone/>
            </a:pPr>
            <a:r>
              <a:rPr lang="en-US" altLang="en-US" sz="2800">
                <a:solidFill>
                  <a:schemeClr val="bg1"/>
                </a:solidFill>
              </a:rPr>
              <a:t>L1</a:t>
            </a:r>
            <a:r>
              <a:rPr lang="en-US" altLang="en-US" sz="2800" baseline="30000">
                <a:solidFill>
                  <a:schemeClr val="bg1"/>
                </a:solidFill>
              </a:rPr>
              <a:t>-</a:t>
            </a:r>
            <a:r>
              <a:rPr lang="en-US" altLang="en-US" sz="2800">
                <a:solidFill>
                  <a:schemeClr val="bg1"/>
                </a:solidFill>
              </a:rPr>
              <a:t>.</a:t>
            </a:r>
          </a:p>
          <a:p>
            <a:pPr eaLnBrk="1" hangingPunct="1">
              <a:spcBef>
                <a:spcPct val="0"/>
              </a:spcBef>
              <a:buFontTx/>
              <a:buNone/>
            </a:pPr>
            <a:r>
              <a:rPr lang="en-US" altLang="en-US" sz="2000">
                <a:solidFill>
                  <a:schemeClr val="bg1"/>
                </a:solidFill>
              </a:rPr>
              <a:t>Non-representational first-order reality</a:t>
            </a:r>
          </a:p>
        </p:txBody>
      </p:sp>
      <p:sp>
        <p:nvSpPr>
          <p:cNvPr id="16393" name="Rectangle 9"/>
          <p:cNvSpPr>
            <a:spLocks noChangeArrowheads="1"/>
          </p:cNvSpPr>
          <p:nvPr/>
        </p:nvSpPr>
        <p:spPr bwMode="auto">
          <a:xfrm>
            <a:off x="171450" y="3911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L2. Beliefs</a:t>
            </a:r>
          </a:p>
        </p:txBody>
      </p:sp>
      <p:sp>
        <p:nvSpPr>
          <p:cNvPr id="16394" name="Text Box 10"/>
          <p:cNvSpPr txBox="1">
            <a:spLocks noChangeArrowheads="1"/>
          </p:cNvSpPr>
          <p:nvPr/>
        </p:nvSpPr>
        <p:spPr bwMode="auto">
          <a:xfrm>
            <a:off x="2209800" y="1981200"/>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Generic</a:t>
            </a:r>
          </a:p>
        </p:txBody>
      </p:sp>
      <p:sp>
        <p:nvSpPr>
          <p:cNvPr id="16395" name="Text Box 11"/>
          <p:cNvSpPr txBox="1">
            <a:spLocks noChangeArrowheads="1"/>
          </p:cNvSpPr>
          <p:nvPr/>
        </p:nvSpPr>
        <p:spPr bwMode="auto">
          <a:xfrm>
            <a:off x="5562600" y="1981200"/>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Specific</a:t>
            </a:r>
          </a:p>
        </p:txBody>
      </p:sp>
      <p:grpSp>
        <p:nvGrpSpPr>
          <p:cNvPr id="16396" name="Group 12"/>
          <p:cNvGrpSpPr>
            <a:grpSpLocks/>
          </p:cNvGrpSpPr>
          <p:nvPr/>
        </p:nvGrpSpPr>
        <p:grpSpPr bwMode="auto">
          <a:xfrm>
            <a:off x="2819400" y="3725863"/>
            <a:ext cx="2181225" cy="869950"/>
            <a:chOff x="1536" y="2112"/>
            <a:chExt cx="1374" cy="548"/>
          </a:xfrm>
        </p:grpSpPr>
        <p:sp>
          <p:nvSpPr>
            <p:cNvPr id="16431" name="Text Box 13"/>
            <p:cNvSpPr txBox="1">
              <a:spLocks noChangeArrowheads="1"/>
            </p:cNvSpPr>
            <p:nvPr/>
          </p:nvSpPr>
          <p:spPr bwMode="auto">
            <a:xfrm>
              <a:off x="2083" y="2112"/>
              <a:ext cx="8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Unicode MS" panose="020B0604020202020204" pitchFamily="34" charset="-128"/>
                </a:rPr>
                <a:t>DIAGNOSIS</a:t>
              </a:r>
            </a:p>
          </p:txBody>
        </p:sp>
        <p:sp>
          <p:nvSpPr>
            <p:cNvPr id="16432" name="Text Box 14"/>
            <p:cNvSpPr txBox="1">
              <a:spLocks noChangeArrowheads="1"/>
            </p:cNvSpPr>
            <p:nvPr/>
          </p:nvSpPr>
          <p:spPr bwMode="auto">
            <a:xfrm>
              <a:off x="1536" y="2448"/>
              <a:ext cx="855"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Unicode MS" panose="020B0604020202020204" pitchFamily="34" charset="-128"/>
                </a:rPr>
                <a:t>INDICATION</a:t>
              </a:r>
            </a:p>
          </p:txBody>
        </p:sp>
      </p:grpSp>
      <p:grpSp>
        <p:nvGrpSpPr>
          <p:cNvPr id="16397" name="Group 15"/>
          <p:cNvGrpSpPr>
            <a:grpSpLocks/>
          </p:cNvGrpSpPr>
          <p:nvPr/>
        </p:nvGrpSpPr>
        <p:grpSpPr bwMode="auto">
          <a:xfrm>
            <a:off x="5842000" y="3925888"/>
            <a:ext cx="2971800" cy="657225"/>
            <a:chOff x="3680" y="2238"/>
            <a:chExt cx="1872" cy="414"/>
          </a:xfrm>
        </p:grpSpPr>
        <p:sp>
          <p:nvSpPr>
            <p:cNvPr id="16429" name="Text Box 16"/>
            <p:cNvSpPr txBox="1">
              <a:spLocks noChangeArrowheads="1"/>
            </p:cNvSpPr>
            <p:nvPr/>
          </p:nvSpPr>
          <p:spPr bwMode="auto">
            <a:xfrm>
              <a:off x="3680" y="2238"/>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a:solidFill>
                    <a:schemeClr val="bg1"/>
                  </a:solidFill>
                </a:rPr>
                <a:t>my doctor’s</a:t>
              </a:r>
            </a:p>
            <a:p>
              <a:pPr eaLnBrk="1" hangingPunct="1">
                <a:spcBef>
                  <a:spcPct val="0"/>
                </a:spcBef>
                <a:buFontTx/>
                <a:buNone/>
              </a:pPr>
              <a:r>
                <a:rPr lang="en-US" altLang="en-US" sz="1600">
                  <a:solidFill>
                    <a:schemeClr val="bg1"/>
                  </a:solidFill>
                </a:rPr>
                <a:t>work plan</a:t>
              </a:r>
            </a:p>
          </p:txBody>
        </p:sp>
        <p:sp>
          <p:nvSpPr>
            <p:cNvPr id="16430" name="Text Box 17"/>
            <p:cNvSpPr txBox="1">
              <a:spLocks noChangeArrowheads="1"/>
            </p:cNvSpPr>
            <p:nvPr/>
          </p:nvSpPr>
          <p:spPr bwMode="auto">
            <a:xfrm>
              <a:off x="4784" y="2286"/>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a:solidFill>
                    <a:schemeClr val="bg1"/>
                  </a:solidFill>
                </a:rPr>
                <a:t>my doctor’s</a:t>
              </a:r>
            </a:p>
            <a:p>
              <a:pPr eaLnBrk="1" hangingPunct="1">
                <a:spcBef>
                  <a:spcPct val="0"/>
                </a:spcBef>
                <a:buFontTx/>
                <a:buNone/>
              </a:pPr>
              <a:r>
                <a:rPr lang="en-US" altLang="en-US" sz="1600">
                  <a:solidFill>
                    <a:schemeClr val="bg1"/>
                  </a:solidFill>
                </a:rPr>
                <a:t>diagnosis</a:t>
              </a:r>
            </a:p>
          </p:txBody>
        </p:sp>
      </p:grpSp>
      <p:grpSp>
        <p:nvGrpSpPr>
          <p:cNvPr id="16398" name="Group 18"/>
          <p:cNvGrpSpPr>
            <a:grpSpLocks/>
          </p:cNvGrpSpPr>
          <p:nvPr/>
        </p:nvGrpSpPr>
        <p:grpSpPr bwMode="auto">
          <a:xfrm>
            <a:off x="2490788" y="4984750"/>
            <a:ext cx="2917825" cy="1763713"/>
            <a:chOff x="1569" y="3018"/>
            <a:chExt cx="1838" cy="1367"/>
          </a:xfrm>
        </p:grpSpPr>
        <p:sp>
          <p:nvSpPr>
            <p:cNvPr id="16423" name="AutoShape 19"/>
            <p:cNvSpPr>
              <a:spLocks noChangeArrowheads="1"/>
            </p:cNvSpPr>
            <p:nvPr/>
          </p:nvSpPr>
          <p:spPr bwMode="auto">
            <a:xfrm>
              <a:off x="1569" y="3884"/>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rPr>
                <a:t>MIGRAINE</a:t>
              </a:r>
            </a:p>
            <a:p>
              <a:pPr eaLnBrk="1" hangingPunct="1">
                <a:spcBef>
                  <a:spcPct val="0"/>
                </a:spcBef>
                <a:buFontTx/>
                <a:buNone/>
              </a:pPr>
              <a:r>
                <a:rPr lang="en-US" altLang="en-US" sz="1600" b="0">
                  <a:solidFill>
                    <a:schemeClr val="accent2"/>
                  </a:solidFill>
                </a:rPr>
                <a:t>HEADACHE</a:t>
              </a:r>
            </a:p>
          </p:txBody>
        </p:sp>
        <p:sp>
          <p:nvSpPr>
            <p:cNvPr id="16424" name="AutoShape 20"/>
            <p:cNvSpPr>
              <a:spLocks noChangeArrowheads="1"/>
            </p:cNvSpPr>
            <p:nvPr/>
          </p:nvSpPr>
          <p:spPr bwMode="auto">
            <a:xfrm>
              <a:off x="2735" y="3069"/>
              <a:ext cx="672"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panose="020B0604020202020204" pitchFamily="34" charset="0"/>
                </a:rPr>
                <a:t>PERSON</a:t>
              </a:r>
            </a:p>
          </p:txBody>
        </p:sp>
        <p:sp>
          <p:nvSpPr>
            <p:cNvPr id="16425" name="AutoShape 21"/>
            <p:cNvSpPr>
              <a:spLocks noChangeArrowheads="1"/>
            </p:cNvSpPr>
            <p:nvPr/>
          </p:nvSpPr>
          <p:spPr bwMode="auto">
            <a:xfrm>
              <a:off x="2543" y="3453"/>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Unicode MS" panose="020B0604020202020204" pitchFamily="34" charset="-128"/>
                </a:rPr>
                <a:t>DISEASE</a:t>
              </a:r>
            </a:p>
          </p:txBody>
        </p:sp>
        <p:sp>
          <p:nvSpPr>
            <p:cNvPr id="16426" name="AutoShape 22"/>
            <p:cNvSpPr>
              <a:spLocks noChangeArrowheads="1"/>
            </p:cNvSpPr>
            <p:nvPr/>
          </p:nvSpPr>
          <p:spPr bwMode="auto">
            <a:xfrm>
              <a:off x="1641" y="3018"/>
              <a:ext cx="812"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panose="020B0604020202020204" pitchFamily="34" charset="0"/>
                </a:rPr>
                <a:t>DISORDER</a:t>
              </a:r>
            </a:p>
          </p:txBody>
        </p:sp>
        <p:sp>
          <p:nvSpPr>
            <p:cNvPr id="16427" name="AutoShape 23"/>
            <p:cNvSpPr>
              <a:spLocks noChangeArrowheads="1"/>
            </p:cNvSpPr>
            <p:nvPr/>
          </p:nvSpPr>
          <p:spPr bwMode="auto">
            <a:xfrm>
              <a:off x="2779" y="3788"/>
              <a:ext cx="425"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rPr>
                <a:t>PAIN</a:t>
              </a:r>
            </a:p>
          </p:txBody>
        </p:sp>
        <p:sp>
          <p:nvSpPr>
            <p:cNvPr id="16428" name="AutoShape 24"/>
            <p:cNvSpPr>
              <a:spLocks noChangeArrowheads="1"/>
            </p:cNvSpPr>
            <p:nvPr/>
          </p:nvSpPr>
          <p:spPr bwMode="auto">
            <a:xfrm>
              <a:off x="1767" y="3499"/>
              <a:ext cx="509"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a:solidFill>
                    <a:schemeClr val="accent2"/>
                  </a:solidFill>
                  <a:latin typeface="Arial Unicode MS" panose="020B0604020202020204" pitchFamily="34" charset="-128"/>
                </a:rPr>
                <a:t>DRUG</a:t>
              </a:r>
            </a:p>
          </p:txBody>
        </p:sp>
      </p:grpSp>
      <p:grpSp>
        <p:nvGrpSpPr>
          <p:cNvPr id="16399" name="Group 25"/>
          <p:cNvGrpSpPr>
            <a:grpSpLocks/>
          </p:cNvGrpSpPr>
          <p:nvPr/>
        </p:nvGrpSpPr>
        <p:grpSpPr bwMode="auto">
          <a:xfrm>
            <a:off x="5937250" y="4854575"/>
            <a:ext cx="3046413" cy="1468438"/>
            <a:chOff x="3550" y="2822"/>
            <a:chExt cx="2109" cy="1211"/>
          </a:xfrm>
        </p:grpSpPr>
        <p:sp>
          <p:nvSpPr>
            <p:cNvPr id="16418" name="AutoShape 26"/>
            <p:cNvSpPr>
              <a:spLocks noChangeArrowheads="1"/>
            </p:cNvSpPr>
            <p:nvPr/>
          </p:nvSpPr>
          <p:spPr bwMode="auto">
            <a:xfrm>
              <a:off x="3598" y="3263"/>
              <a:ext cx="372" cy="3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i="1">
                  <a:solidFill>
                    <a:schemeClr val="bg1"/>
                  </a:solidFill>
                </a:rPr>
                <a:t>me</a:t>
              </a:r>
            </a:p>
          </p:txBody>
        </p:sp>
        <p:sp>
          <p:nvSpPr>
            <p:cNvPr id="16419"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i="1">
                  <a:solidFill>
                    <a:schemeClr val="bg1"/>
                  </a:solidFill>
                </a:rPr>
                <a:t>my headache</a:t>
              </a:r>
            </a:p>
          </p:txBody>
        </p:sp>
        <p:sp>
          <p:nvSpPr>
            <p:cNvPr id="16420" name="AutoShape 28"/>
            <p:cNvSpPr>
              <a:spLocks noChangeArrowheads="1"/>
            </p:cNvSpPr>
            <p:nvPr/>
          </p:nvSpPr>
          <p:spPr bwMode="auto">
            <a:xfrm>
              <a:off x="4201" y="3387"/>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i="1">
                  <a:solidFill>
                    <a:schemeClr val="bg1"/>
                  </a:solidFill>
                </a:rPr>
                <a:t>my migraine</a:t>
              </a:r>
            </a:p>
          </p:txBody>
        </p:sp>
        <p:sp>
          <p:nvSpPr>
            <p:cNvPr id="16421" name="AutoShape 29"/>
            <p:cNvSpPr>
              <a:spLocks noChangeArrowheads="1"/>
            </p:cNvSpPr>
            <p:nvPr/>
          </p:nvSpPr>
          <p:spPr bwMode="auto">
            <a:xfrm>
              <a:off x="3550" y="2830"/>
              <a:ext cx="818" cy="3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i="1">
                  <a:solidFill>
                    <a:schemeClr val="bg1"/>
                  </a:solidFill>
                </a:rPr>
                <a:t>my doctor</a:t>
              </a:r>
            </a:p>
          </p:txBody>
        </p:sp>
        <p:sp>
          <p:nvSpPr>
            <p:cNvPr id="16422" name="AutoShape 30"/>
            <p:cNvSpPr>
              <a:spLocks noChangeArrowheads="1"/>
            </p:cNvSpPr>
            <p:nvPr/>
          </p:nvSpPr>
          <p:spPr bwMode="auto">
            <a:xfrm>
              <a:off x="4425" y="2822"/>
              <a:ext cx="1234" cy="52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600" b="0" i="1">
                  <a:solidFill>
                    <a:schemeClr val="bg1"/>
                  </a:solidFill>
                </a:rPr>
                <a:t>my doctor’s computer</a:t>
              </a:r>
            </a:p>
          </p:txBody>
        </p:sp>
      </p:grpSp>
      <p:sp>
        <p:nvSpPr>
          <p:cNvPr id="16400" name="Rectangle 31"/>
          <p:cNvSpPr>
            <a:spLocks noChangeArrowheads="1"/>
          </p:cNvSpPr>
          <p:nvPr/>
        </p:nvSpPr>
        <p:spPr bwMode="auto">
          <a:xfrm>
            <a:off x="76200" y="2590800"/>
            <a:ext cx="2133600" cy="9826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401" name="Rectangle 32"/>
          <p:cNvSpPr>
            <a:spLocks noChangeArrowheads="1"/>
          </p:cNvSpPr>
          <p:nvPr/>
        </p:nvSpPr>
        <p:spPr bwMode="auto">
          <a:xfrm>
            <a:off x="152400" y="25146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rPr>
              <a:t>L3. Representation</a:t>
            </a:r>
          </a:p>
        </p:txBody>
      </p:sp>
      <p:grpSp>
        <p:nvGrpSpPr>
          <p:cNvPr id="16402" name="Group 33"/>
          <p:cNvGrpSpPr>
            <a:grpSpLocks/>
          </p:cNvGrpSpPr>
          <p:nvPr/>
        </p:nvGrpSpPr>
        <p:grpSpPr bwMode="auto">
          <a:xfrm>
            <a:off x="2416175" y="2657475"/>
            <a:ext cx="2935288" cy="400050"/>
            <a:chOff x="1104" y="1680"/>
            <a:chExt cx="2221" cy="252"/>
          </a:xfrm>
        </p:grpSpPr>
        <p:sp>
          <p:nvSpPr>
            <p:cNvPr id="16416" name="Text Box 34"/>
            <p:cNvSpPr txBox="1">
              <a:spLocks noChangeArrowheads="1"/>
            </p:cNvSpPr>
            <p:nvPr/>
          </p:nvSpPr>
          <p:spPr bwMode="auto">
            <a:xfrm>
              <a:off x="1104" y="1680"/>
              <a:ext cx="13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rgbClr val="FFFF00"/>
                  </a:solidFill>
                </a:rPr>
                <a:t>pain classification</a:t>
              </a:r>
            </a:p>
          </p:txBody>
        </p:sp>
        <p:sp>
          <p:nvSpPr>
            <p:cNvPr id="16417" name="Text Box 36"/>
            <p:cNvSpPr txBox="1">
              <a:spLocks noChangeArrowheads="1"/>
            </p:cNvSpPr>
            <p:nvPr/>
          </p:nvSpPr>
          <p:spPr bwMode="auto">
            <a:xfrm>
              <a:off x="2775" y="1680"/>
              <a:ext cx="5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rgbClr val="FFFF00"/>
                  </a:solidFill>
                </a:rPr>
                <a:t>EHR</a:t>
              </a:r>
            </a:p>
          </p:txBody>
        </p:sp>
      </p:grpSp>
      <p:grpSp>
        <p:nvGrpSpPr>
          <p:cNvPr id="16403" name="Group 37"/>
          <p:cNvGrpSpPr>
            <a:grpSpLocks/>
          </p:cNvGrpSpPr>
          <p:nvPr/>
        </p:nvGrpSpPr>
        <p:grpSpPr bwMode="auto">
          <a:xfrm>
            <a:off x="6021388" y="2667000"/>
            <a:ext cx="2720975" cy="400050"/>
            <a:chOff x="3793" y="1680"/>
            <a:chExt cx="1714" cy="252"/>
          </a:xfrm>
        </p:grpSpPr>
        <p:sp>
          <p:nvSpPr>
            <p:cNvPr id="16414" name="Text Box 38"/>
            <p:cNvSpPr txBox="1">
              <a:spLocks noChangeArrowheads="1"/>
            </p:cNvSpPr>
            <p:nvPr/>
          </p:nvSpPr>
          <p:spPr bwMode="auto">
            <a:xfrm>
              <a:off x="3793" y="1680"/>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chemeClr val="accent1"/>
                  </a:solidFill>
                </a:rPr>
                <a:t>ICHD</a:t>
              </a:r>
            </a:p>
          </p:txBody>
        </p:sp>
        <p:sp>
          <p:nvSpPr>
            <p:cNvPr id="16415" name="Text Box 39"/>
            <p:cNvSpPr txBox="1">
              <a:spLocks noChangeArrowheads="1"/>
            </p:cNvSpPr>
            <p:nvPr/>
          </p:nvSpPr>
          <p:spPr bwMode="auto">
            <a:xfrm>
              <a:off x="4812" y="1680"/>
              <a:ext cx="6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chemeClr val="accent1"/>
                  </a:solidFill>
                </a:rPr>
                <a:t>my EHR</a:t>
              </a:r>
            </a:p>
          </p:txBody>
        </p:sp>
      </p:grpSp>
      <p:sp>
        <p:nvSpPr>
          <p:cNvPr id="16404" name="Rectangle 40"/>
          <p:cNvSpPr>
            <a:spLocks noChangeArrowheads="1"/>
          </p:cNvSpPr>
          <p:nvPr/>
        </p:nvSpPr>
        <p:spPr bwMode="auto">
          <a:xfrm>
            <a:off x="5562600" y="2590800"/>
            <a:ext cx="3505200" cy="973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405" name="Text Box 60"/>
          <p:cNvSpPr txBox="1">
            <a:spLocks noChangeArrowheads="1"/>
          </p:cNvSpPr>
          <p:nvPr/>
        </p:nvSpPr>
        <p:spPr bwMode="auto">
          <a:xfrm>
            <a:off x="2209800" y="1981200"/>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Generic</a:t>
            </a:r>
          </a:p>
        </p:txBody>
      </p:sp>
      <p:sp>
        <p:nvSpPr>
          <p:cNvPr id="16406" name="Text Box 61"/>
          <p:cNvSpPr txBox="1">
            <a:spLocks noChangeArrowheads="1"/>
          </p:cNvSpPr>
          <p:nvPr/>
        </p:nvSpPr>
        <p:spPr bwMode="auto">
          <a:xfrm>
            <a:off x="5562600" y="1981200"/>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Specific</a:t>
            </a:r>
          </a:p>
        </p:txBody>
      </p:sp>
      <p:grpSp>
        <p:nvGrpSpPr>
          <p:cNvPr id="16407" name="Group 62"/>
          <p:cNvGrpSpPr>
            <a:grpSpLocks/>
          </p:cNvGrpSpPr>
          <p:nvPr/>
        </p:nvGrpSpPr>
        <p:grpSpPr bwMode="auto">
          <a:xfrm>
            <a:off x="5181600" y="2209800"/>
            <a:ext cx="762000" cy="3962400"/>
            <a:chOff x="3264" y="1392"/>
            <a:chExt cx="480" cy="2496"/>
          </a:xfrm>
        </p:grpSpPr>
        <p:sp>
          <p:nvSpPr>
            <p:cNvPr id="1641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41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41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sp>
          <p:nvSpPr>
            <p:cNvPr id="1641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grpSp>
      <p:sp>
        <p:nvSpPr>
          <p:cNvPr id="16408" name="Text Box 34"/>
          <p:cNvSpPr txBox="1">
            <a:spLocks noChangeArrowheads="1"/>
          </p:cNvSpPr>
          <p:nvPr/>
        </p:nvSpPr>
        <p:spPr bwMode="auto">
          <a:xfrm>
            <a:off x="2322513" y="3108325"/>
            <a:ext cx="2659062" cy="4000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rgbClr val="FFFF00"/>
                </a:solidFill>
              </a:rPr>
              <a:t>humans are vertebrates</a:t>
            </a:r>
          </a:p>
        </p:txBody>
      </p:sp>
      <p:sp>
        <p:nvSpPr>
          <p:cNvPr id="16409" name="Text Box 39"/>
          <p:cNvSpPr txBox="1">
            <a:spLocks noChangeArrowheads="1"/>
          </p:cNvSpPr>
          <p:nvPr/>
        </p:nvSpPr>
        <p:spPr bwMode="auto">
          <a:xfrm>
            <a:off x="6045200" y="3117850"/>
            <a:ext cx="2916238" cy="36988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1800" i="1">
                <a:solidFill>
                  <a:schemeClr val="accent1"/>
                </a:solidFill>
              </a:rPr>
              <a:t>my doctor manages my EHR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4968875" y="2314575"/>
            <a:ext cx="3551238" cy="4229100"/>
            <a:chOff x="3130" y="1458"/>
            <a:chExt cx="2237" cy="2664"/>
          </a:xfrm>
        </p:grpSpPr>
        <p:pic>
          <p:nvPicPr>
            <p:cNvPr id="18441" name="Picture 8"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 y="1458"/>
              <a:ext cx="2237"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2"/>
            <p:cNvSpPr>
              <a:spLocks noChangeArrowheads="1"/>
            </p:cNvSpPr>
            <p:nvPr/>
          </p:nvSpPr>
          <p:spPr bwMode="auto">
            <a:xfrm rot="1268390">
              <a:off x="4014" y="1994"/>
              <a:ext cx="826" cy="600"/>
            </a:xfrm>
            <a:prstGeom prst="rect">
              <a:avLst/>
            </a:prstGeom>
            <a:solidFill>
              <a:srgbClr val="00004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chemeClr val="tx1"/>
                </a:solidFill>
              </a:endParaRPr>
            </a:p>
          </p:txBody>
        </p:sp>
      </p:grpSp>
      <p:sp>
        <p:nvSpPr>
          <p:cNvPr id="18435" name="AutoShape 2"/>
          <p:cNvSpPr>
            <a:spLocks noGrp="1" noChangeArrowheads="1"/>
          </p:cNvSpPr>
          <p:nvPr>
            <p:ph type="title"/>
          </p:nvPr>
        </p:nvSpPr>
        <p:spPr>
          <a:xfrm>
            <a:off x="255588" y="1284288"/>
            <a:ext cx="8632825" cy="631825"/>
          </a:xfrm>
        </p:spPr>
        <p:txBody>
          <a:bodyPr/>
          <a:lstStyle/>
          <a:p>
            <a:pPr eaLnBrk="1" hangingPunct="1"/>
            <a:r>
              <a:rPr lang="en-US" altLang="en-US" smtClean="0"/>
              <a:t>Ultimate goal of Referent Tracking</a:t>
            </a:r>
          </a:p>
        </p:txBody>
      </p:sp>
      <p:pic>
        <p:nvPicPr>
          <p:cNvPr id="18436" name="Picture 6"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400300"/>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221" name="Picture 13"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389188"/>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46100" y="3622675"/>
            <a:ext cx="6516688" cy="3013075"/>
            <a:chOff x="344" y="2282"/>
            <a:chExt cx="4105" cy="1898"/>
          </a:xfrm>
        </p:grpSpPr>
        <p:sp>
          <p:nvSpPr>
            <p:cNvPr id="18439" name="Rectangle 16"/>
            <p:cNvSpPr>
              <a:spLocks noChangeArrowheads="1"/>
            </p:cNvSpPr>
            <p:nvPr/>
          </p:nvSpPr>
          <p:spPr bwMode="auto">
            <a:xfrm>
              <a:off x="344" y="3892"/>
              <a:ext cx="2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rPr>
                <a:t>A digital copy of the world</a:t>
              </a:r>
            </a:p>
          </p:txBody>
        </p:sp>
        <p:sp>
          <p:nvSpPr>
            <p:cNvPr id="18440" name="Line 17"/>
            <p:cNvSpPr>
              <a:spLocks noChangeShapeType="1"/>
            </p:cNvSpPr>
            <p:nvPr/>
          </p:nvSpPr>
          <p:spPr bwMode="auto">
            <a:xfrm flipV="1">
              <a:off x="1366" y="2282"/>
              <a:ext cx="3083" cy="3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2.49827E-6 L 0.52239 -0.09021 " pathEditMode="relative" rAng="0" ptsTypes="AA">
                                      <p:cBhvr>
                                        <p:cTn id="6" dur="1000" fill="hold"/>
                                        <p:tgtEl>
                                          <p:spTgt spid="1118221"/>
                                        </p:tgtEl>
                                        <p:attrNameLst>
                                          <p:attrName>ppt_x</p:attrName>
                                          <p:attrName>ppt_y</p:attrName>
                                        </p:attrNameLst>
                                      </p:cBhvr>
                                      <p:rCtr x="26111" y="-4511"/>
                                    </p:animMotion>
                                  </p:childTnLst>
                                </p:cTn>
                              </p:par>
                              <p:par>
                                <p:cTn id="7" presetID="6" presetClass="emph" presetSubtype="0" fill="hold" nodeType="withEffect">
                                  <p:stCondLst>
                                    <p:cond delay="0"/>
                                  </p:stCondLst>
                                  <p:childTnLst>
                                    <p:animScale>
                                      <p:cBhvr>
                                        <p:cTn id="8" dur="1000" fill="hold"/>
                                        <p:tgtEl>
                                          <p:spTgt spid="1118221"/>
                                        </p:tgtEl>
                                      </p:cBhvr>
                                      <p:by x="25000" y="25000"/>
                                    </p:animScale>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255588" y="1276350"/>
            <a:ext cx="8632825" cy="647700"/>
          </a:xfrm>
        </p:spPr>
        <p:txBody>
          <a:bodyPr/>
          <a:lstStyle/>
          <a:p>
            <a:pPr eaLnBrk="1" hangingPunct="1"/>
            <a:r>
              <a:rPr lang="en-US" altLang="en-US" smtClean="0"/>
              <a:t>Requirements for an ‘RT-style’ digital copy</a:t>
            </a:r>
          </a:p>
        </p:txBody>
      </p:sp>
      <p:sp>
        <p:nvSpPr>
          <p:cNvPr id="20483" name="Rectangle 3"/>
          <p:cNvSpPr>
            <a:spLocks noGrp="1" noChangeArrowheads="1"/>
          </p:cNvSpPr>
          <p:nvPr>
            <p:ph type="body" idx="1"/>
          </p:nvPr>
        </p:nvSpPr>
        <p:spPr/>
        <p:txBody>
          <a:bodyPr/>
          <a:lstStyle/>
          <a:p>
            <a:pPr eaLnBrk="1" hangingPunct="1">
              <a:spcBef>
                <a:spcPts val="300"/>
              </a:spcBef>
            </a:pPr>
            <a:r>
              <a:rPr lang="en-US" altLang="en-US" sz="2800" smtClean="0"/>
              <a:t>R1:		A faithful representation of the portion of 			reality (PoR) to be covered</a:t>
            </a:r>
          </a:p>
          <a:p>
            <a:pPr eaLnBrk="1" hangingPunct="1">
              <a:spcBef>
                <a:spcPts val="300"/>
              </a:spcBef>
            </a:pPr>
            <a:r>
              <a:rPr lang="en-US" altLang="en-US" sz="2800" smtClean="0"/>
              <a:t>R2		… of everything that is digitally registered,</a:t>
            </a:r>
          </a:p>
          <a:p>
            <a:pPr lvl="4" eaLnBrk="1" hangingPunct="1">
              <a:spcBef>
                <a:spcPts val="300"/>
              </a:spcBef>
              <a:buFontTx/>
              <a:buNone/>
            </a:pPr>
            <a:r>
              <a:rPr lang="en-US" altLang="en-US" sz="1800" smtClean="0"/>
              <a:t>           what is </a:t>
            </a:r>
            <a:r>
              <a:rPr lang="en-US" altLang="en-US" sz="1800" i="1" smtClean="0"/>
              <a:t>generic</a:t>
            </a:r>
            <a:r>
              <a:rPr lang="en-US" altLang="en-US" sz="1800" smtClean="0"/>
              <a:t> </a:t>
            </a:r>
            <a:r>
              <a:rPr lang="en-US" altLang="en-US" sz="1800" smtClean="0">
                <a:sym typeface="Wingdings" panose="05000000000000000000" pitchFamily="2" charset="2"/>
              </a:rPr>
              <a:t> scientific theories</a:t>
            </a:r>
          </a:p>
          <a:p>
            <a:pPr lvl="4" eaLnBrk="1" hangingPunct="1">
              <a:spcBef>
                <a:spcPts val="300"/>
              </a:spcBef>
              <a:buFontTx/>
              <a:buNone/>
            </a:pPr>
            <a:r>
              <a:rPr lang="en-US" altLang="en-US" sz="1800" smtClean="0"/>
              <a:t>           what is </a:t>
            </a:r>
            <a:r>
              <a:rPr lang="en-US" altLang="en-US" sz="1800" i="1" smtClean="0"/>
              <a:t>specific</a:t>
            </a:r>
            <a:r>
              <a:rPr lang="en-US" altLang="en-US" sz="1800" smtClean="0"/>
              <a:t> </a:t>
            </a:r>
            <a:r>
              <a:rPr lang="en-US" altLang="en-US" sz="1800" smtClean="0">
                <a:sym typeface="Wingdings" panose="05000000000000000000" pitchFamily="2" charset="2"/>
              </a:rPr>
              <a:t> what individual entities exist and how they 	                    		          relate</a:t>
            </a:r>
            <a:endParaRPr lang="en-US" altLang="en-US" sz="1800" smtClean="0"/>
          </a:p>
          <a:p>
            <a:pPr eaLnBrk="1" hangingPunct="1">
              <a:spcBef>
                <a:spcPts val="300"/>
              </a:spcBef>
            </a:pPr>
            <a:r>
              <a:rPr lang="en-US" altLang="en-US" sz="2800" smtClean="0"/>
              <a:t>R3:			… throughout the PoR’s entire history,</a:t>
            </a:r>
          </a:p>
          <a:p>
            <a:pPr eaLnBrk="1" hangingPunct="1">
              <a:spcBef>
                <a:spcPts val="300"/>
              </a:spcBef>
            </a:pPr>
            <a:r>
              <a:rPr lang="en-US" altLang="en-US" sz="2800" smtClean="0"/>
              <a:t>R4		… which is computable in order to …</a:t>
            </a:r>
          </a:p>
          <a:p>
            <a:pPr lvl="4" eaLnBrk="1" hangingPunct="1">
              <a:spcBef>
                <a:spcPts val="300"/>
              </a:spcBef>
              <a:buFontTx/>
              <a:buNone/>
            </a:pPr>
            <a:r>
              <a:rPr lang="en-US" altLang="en-US" sz="1800" smtClean="0"/>
              <a:t>        … allow queries over the PoR’s past and present,</a:t>
            </a:r>
          </a:p>
          <a:p>
            <a:pPr lvl="4" eaLnBrk="1" hangingPunct="1">
              <a:spcBef>
                <a:spcPts val="300"/>
              </a:spcBef>
              <a:buFontTx/>
              <a:buNone/>
            </a:pPr>
            <a:r>
              <a:rPr lang="en-US" altLang="en-US" sz="1800" smtClean="0"/>
              <a:t>        … make predictions,</a:t>
            </a:r>
          </a:p>
          <a:p>
            <a:pPr lvl="4" eaLnBrk="1" hangingPunct="1">
              <a:spcBef>
                <a:spcPts val="300"/>
              </a:spcBef>
              <a:buFontTx/>
              <a:buNone/>
            </a:pPr>
            <a:r>
              <a:rPr lang="en-US" altLang="en-US" sz="1800" smtClean="0"/>
              <a:t>        … fill in gaps,</a:t>
            </a:r>
          </a:p>
          <a:p>
            <a:pPr lvl="4" eaLnBrk="1" hangingPunct="1">
              <a:spcBef>
                <a:spcPts val="300"/>
              </a:spcBef>
              <a:buFontTx/>
              <a:buNone/>
            </a:pPr>
            <a:r>
              <a:rPr lang="en-US" altLang="en-US" sz="1800" smtClean="0"/>
              <a:t>        … identify mistakes,</a:t>
            </a:r>
          </a:p>
          <a:p>
            <a:pPr lvl="4" eaLnBrk="1" hangingPunct="1">
              <a:spcBef>
                <a:spcPts val="300"/>
              </a:spcBef>
              <a:buFontTx/>
              <a:buNone/>
            </a:pPr>
            <a:r>
              <a:rPr lang="en-US" altLang="en-US" sz="1800" smtClean="0"/>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276350"/>
            <a:ext cx="8686800" cy="647700"/>
          </a:xfrm>
        </p:spPr>
        <p:txBody>
          <a:bodyPr/>
          <a:lstStyle/>
          <a:p>
            <a:r>
              <a:rPr lang="en-US" altLang="en-US" smtClean="0"/>
              <a:t>What is out there (we want/need to deal with)?</a:t>
            </a:r>
          </a:p>
        </p:txBody>
      </p:sp>
      <p:sp>
        <p:nvSpPr>
          <p:cNvPr id="22531"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portions of reality</a:t>
            </a:r>
          </a:p>
        </p:txBody>
      </p:sp>
      <p:sp>
        <p:nvSpPr>
          <p:cNvPr id="22532" name="TextBox 4"/>
          <p:cNvSpPr txBox="1">
            <a:spLocks noChangeArrowheads="1"/>
          </p:cNvSpPr>
          <p:nvPr/>
        </p:nvSpPr>
        <p:spPr bwMode="auto">
          <a:xfrm>
            <a:off x="533400" y="3276600"/>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entities</a:t>
            </a:r>
          </a:p>
        </p:txBody>
      </p:sp>
      <p:sp>
        <p:nvSpPr>
          <p:cNvPr id="22533"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particulars</a:t>
            </a:r>
          </a:p>
        </p:txBody>
      </p:sp>
      <p:sp>
        <p:nvSpPr>
          <p:cNvPr id="22534" name="TextBox 6"/>
          <p:cNvSpPr txBox="1">
            <a:spLocks noChangeArrowheads="1"/>
          </p:cNvSpPr>
          <p:nvPr/>
        </p:nvSpPr>
        <p:spPr bwMode="auto">
          <a:xfrm>
            <a:off x="696913" y="3962400"/>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universals</a:t>
            </a:r>
          </a:p>
        </p:txBody>
      </p:sp>
      <p:sp>
        <p:nvSpPr>
          <p:cNvPr id="22535"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configurations</a:t>
            </a:r>
          </a:p>
        </p:txBody>
      </p:sp>
      <p:sp>
        <p:nvSpPr>
          <p:cNvPr id="22536"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relations</a:t>
            </a:r>
          </a:p>
        </p:txBody>
      </p:sp>
      <p:sp>
        <p:nvSpPr>
          <p:cNvPr id="22537" name="TextBox 9"/>
          <p:cNvSpPr txBox="1">
            <a:spLocks noChangeArrowheads="1"/>
          </p:cNvSpPr>
          <p:nvPr/>
        </p:nvSpPr>
        <p:spPr bwMode="auto">
          <a:xfrm>
            <a:off x="2847975" y="537527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continuants</a:t>
            </a:r>
          </a:p>
        </p:txBody>
      </p:sp>
      <p:sp>
        <p:nvSpPr>
          <p:cNvPr id="22538" name="TextBox 10"/>
          <p:cNvSpPr txBox="1">
            <a:spLocks noChangeArrowheads="1"/>
          </p:cNvSpPr>
          <p:nvPr/>
        </p:nvSpPr>
        <p:spPr bwMode="auto">
          <a:xfrm>
            <a:off x="4953000"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rPr>
              <a:t>occurrents</a:t>
            </a:r>
          </a:p>
        </p:txBody>
      </p:sp>
      <p:sp>
        <p:nvSpPr>
          <p:cNvPr id="22539"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0" name="Rectangle 12"/>
          <p:cNvSpPr>
            <a:spLocks noChangeArrowheads="1"/>
          </p:cNvSpPr>
          <p:nvPr/>
        </p:nvSpPr>
        <p:spPr bwMode="auto">
          <a:xfrm>
            <a:off x="533400" y="3276600"/>
            <a:ext cx="81534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1"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2"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3" name="Rectangle 15"/>
          <p:cNvSpPr>
            <a:spLocks noChangeArrowheads="1"/>
          </p:cNvSpPr>
          <p:nvPr/>
        </p:nvSpPr>
        <p:spPr bwMode="auto">
          <a:xfrm>
            <a:off x="2724150" y="4495800"/>
            <a:ext cx="2076450"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4" name="Rectangle 16"/>
          <p:cNvSpPr>
            <a:spLocks noChangeArrowheads="1"/>
          </p:cNvSpPr>
          <p:nvPr/>
        </p:nvSpPr>
        <p:spPr bwMode="auto">
          <a:xfrm>
            <a:off x="4953000" y="4495800"/>
            <a:ext cx="3429000"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5" name="Rectangle 17"/>
          <p:cNvSpPr>
            <a:spLocks noChangeArrowheads="1"/>
          </p:cNvSpPr>
          <p:nvPr/>
        </p:nvSpPr>
        <p:spPr bwMode="auto">
          <a:xfrm>
            <a:off x="696913" y="3962400"/>
            <a:ext cx="1684337"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6" name="Rectangle 18"/>
          <p:cNvSpPr>
            <a:spLocks noChangeArrowheads="1"/>
          </p:cNvSpPr>
          <p:nvPr/>
        </p:nvSpPr>
        <p:spPr bwMode="auto">
          <a:xfrm>
            <a:off x="2514600" y="3962400"/>
            <a:ext cx="60198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sz="2400">
              <a:solidFill>
                <a:srgbClr val="000066"/>
              </a:solidFill>
            </a:endParaRPr>
          </a:p>
        </p:txBody>
      </p:sp>
      <p:sp>
        <p:nvSpPr>
          <p:cNvPr id="22547" name="TextBox 19"/>
          <p:cNvSpPr txBox="1">
            <a:spLocks noChangeArrowheads="1"/>
          </p:cNvSpPr>
          <p:nvPr/>
        </p:nvSpPr>
        <p:spPr bwMode="auto">
          <a:xfrm>
            <a:off x="3352800" y="2743200"/>
            <a:ext cx="1535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i="1">
                <a:solidFill>
                  <a:srgbClr val="FFC000"/>
                </a:solidFill>
              </a:rPr>
              <a:t>participation</a:t>
            </a:r>
          </a:p>
        </p:txBody>
      </p:sp>
      <p:sp>
        <p:nvSpPr>
          <p:cNvPr id="22548"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a:solidFill>
                  <a:srgbClr val="FFC000"/>
                </a:solidFill>
              </a:rPr>
              <a:t>me participating in my life</a:t>
            </a:r>
          </a:p>
        </p:txBody>
      </p:sp>
      <p:sp>
        <p:nvSpPr>
          <p:cNvPr id="19477" name="TextBox 21"/>
          <p:cNvSpPr txBox="1">
            <a:spLocks noChangeArrowheads="1"/>
          </p:cNvSpPr>
          <p:nvPr/>
        </p:nvSpPr>
        <p:spPr bwMode="auto">
          <a:xfrm>
            <a:off x="1095375" y="5057775"/>
            <a:ext cx="922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defRPr/>
            </a:pPr>
            <a:r>
              <a:rPr lang="en-US" altLang="en-US" sz="2000" cap="small" dirty="0" smtClean="0">
                <a:solidFill>
                  <a:srgbClr val="FFC000"/>
                </a:solidFill>
              </a:rPr>
              <a:t>Image</a:t>
            </a:r>
          </a:p>
        </p:txBody>
      </p:sp>
      <p:sp>
        <p:nvSpPr>
          <p:cNvPr id="22550" name="TextBox 22"/>
          <p:cNvSpPr txBox="1">
            <a:spLocks noChangeArrowheads="1"/>
          </p:cNvSpPr>
          <p:nvPr/>
        </p:nvSpPr>
        <p:spPr bwMode="auto">
          <a:xfrm>
            <a:off x="3702050" y="449580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a:solidFill>
                  <a:srgbClr val="FFC000"/>
                </a:solidFill>
              </a:rPr>
              <a:t>me</a:t>
            </a:r>
          </a:p>
        </p:txBody>
      </p:sp>
      <p:sp>
        <p:nvSpPr>
          <p:cNvPr id="22551"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000">
                <a:solidFill>
                  <a:srgbClr val="FFC000"/>
                </a:solidFill>
              </a:rPr>
              <a:t>my life</a:t>
            </a:r>
          </a:p>
        </p:txBody>
      </p:sp>
      <p:grpSp>
        <p:nvGrpSpPr>
          <p:cNvPr id="22552" name="Group 28"/>
          <p:cNvGrpSpPr>
            <a:grpSpLocks/>
          </p:cNvGrpSpPr>
          <p:nvPr/>
        </p:nvGrpSpPr>
        <p:grpSpPr bwMode="auto">
          <a:xfrm>
            <a:off x="533400" y="2693988"/>
            <a:ext cx="2438400" cy="461962"/>
            <a:chOff x="533400" y="2694560"/>
            <a:chExt cx="2438400" cy="461665"/>
          </a:xfrm>
        </p:grpSpPr>
        <p:sp>
          <p:nvSpPr>
            <p:cNvPr id="22556"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a:solidFill>
                  <a:srgbClr val="000066"/>
                </a:solidFill>
              </a:endParaRPr>
            </a:p>
          </p:txBody>
        </p:sp>
        <p:sp>
          <p:nvSpPr>
            <p:cNvPr id="22557"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rPr>
                <a:t>?</a:t>
              </a:r>
            </a:p>
          </p:txBody>
        </p:sp>
      </p:grpSp>
      <p:grpSp>
        <p:nvGrpSpPr>
          <p:cNvPr id="22553" name="Group 29"/>
          <p:cNvGrpSpPr>
            <a:grpSpLocks/>
          </p:cNvGrpSpPr>
          <p:nvPr/>
        </p:nvGrpSpPr>
        <p:grpSpPr bwMode="auto">
          <a:xfrm>
            <a:off x="5029200" y="3386138"/>
            <a:ext cx="3505200" cy="460375"/>
            <a:chOff x="5029200" y="3385623"/>
            <a:chExt cx="3505200" cy="461665"/>
          </a:xfrm>
        </p:grpSpPr>
        <p:sp>
          <p:nvSpPr>
            <p:cNvPr id="22554"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endParaRPr lang="en-US" altLang="en-US">
                <a:solidFill>
                  <a:srgbClr val="000066"/>
                </a:solidFill>
              </a:endParaRPr>
            </a:p>
          </p:txBody>
        </p:sp>
        <p:sp>
          <p:nvSpPr>
            <p:cNvPr id="22555"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rPr>
                <a:t>?</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OntologyGroup</Template>
  <TotalTime>29489</TotalTime>
  <Words>2363</Words>
  <Application>Microsoft Office PowerPoint</Application>
  <PresentationFormat>On-screen Show (4:3)</PresentationFormat>
  <Paragraphs>576</Paragraphs>
  <Slides>47</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Arial Unicode MS</vt:lpstr>
      <vt:lpstr>Batang</vt:lpstr>
      <vt:lpstr>MS Mincho</vt:lpstr>
      <vt:lpstr>Arial</vt:lpstr>
      <vt:lpstr>Arial Black</vt:lpstr>
      <vt:lpstr>Calibri</vt:lpstr>
      <vt:lpstr>Times New Roman</vt:lpstr>
      <vt:lpstr>Verdana</vt:lpstr>
      <vt:lpstr>Wingdings</vt:lpstr>
      <vt:lpstr>1_Standaardontwerp</vt:lpstr>
      <vt:lpstr>Photo Editor-foto</vt:lpstr>
      <vt:lpstr>  Ontology and Imaging Informatics Third Clinical and Translational Science Ontology Workshop   Referent Tracking:  How to Use Ontologies to Deal with Instance Data?    June 25, 2014  Ramada Hotel &amp; Conference Center, Amherst, NY 14068, USA</vt:lpstr>
      <vt:lpstr>Data and Reality</vt:lpstr>
      <vt:lpstr>A non-trivial relation</vt:lpstr>
      <vt:lpstr>For instance: source and impact of changes</vt:lpstr>
      <vt:lpstr>What makes it non-trivial?</vt:lpstr>
      <vt:lpstr>Two sorts of referents: ‘generic’ and ‘specific’</vt:lpstr>
      <vt:lpstr>Ultimate goal of Referent Tracking</vt:lpstr>
      <vt:lpstr>Requirements for an ‘RT-style’ digital copy</vt:lpstr>
      <vt:lpstr>What is out there (we want/need to deal with)?</vt:lpstr>
      <vt:lpstr>Representing specific entities</vt:lpstr>
      <vt:lpstr>Method: IUI assignment</vt:lpstr>
      <vt:lpstr>Referent Tracking System Components</vt:lpstr>
      <vt:lpstr>Referent Tracking assertions abstract syntax</vt:lpstr>
      <vt:lpstr>The shift envisioned</vt:lpstr>
      <vt:lpstr>The shift envisioned</vt:lpstr>
      <vt:lpstr>The shift envisioned</vt:lpstr>
      <vt:lpstr>The shift envisioned</vt:lpstr>
      <vt:lpstr>The shift envisioned</vt:lpstr>
      <vt:lpstr>Application to imaging: several actors are involved</vt:lpstr>
      <vt:lpstr>Representational artifacts involved</vt:lpstr>
      <vt:lpstr>Images as representations: need for various assertions</vt:lpstr>
      <vt:lpstr>Images as representations: need for various assertions</vt:lpstr>
      <vt:lpstr>Overall picture </vt:lpstr>
      <vt:lpstr>IUI assignment tuples</vt:lpstr>
      <vt:lpstr>Elementary Referent Tracking tuple types</vt:lpstr>
      <vt:lpstr>Meta RT tuples (D-template)</vt:lpstr>
      <vt:lpstr>Repository – Ontology ‘collaboration’</vt:lpstr>
      <vt:lpstr>Repository – Ontology ‘collaboration’</vt:lpstr>
      <vt:lpstr>Example: assessing TMJ Anatomy</vt:lpstr>
      <vt:lpstr>Panoramic X-ray of mouth</vt:lpstr>
      <vt:lpstr>Radiology RDC/TMD Examination: data collection sheet</vt:lpstr>
      <vt:lpstr>RDC/TMD: a collaborator’s data dictionary</vt:lpstr>
      <vt:lpstr>Anybody sees something disturbing ?</vt:lpstr>
      <vt:lpstr>This data dictionary alone is not reliable!</vt:lpstr>
      <vt:lpstr>‘meaning’ of values in data collections</vt:lpstr>
      <vt:lpstr>Objectives of the ‘sources’ analysis</vt:lpstr>
      <vt:lpstr>Objectives of the ‘sources’ analysis (2)</vt:lpstr>
      <vt:lpstr>Methodology</vt:lpstr>
      <vt:lpstr>Step 1: formulate a statement</vt:lpstr>
      <vt:lpstr>Step 2 (1): list the entities denoted</vt:lpstr>
      <vt:lpstr>Step 2 (2): provide directly referential descriptions</vt:lpstr>
      <vt:lpstr>Step 3: identify further entities that ontologically must exist for each entity under scrutiny to exist.</vt:lpstr>
      <vt:lpstr>Step 3: some remarks</vt:lpstr>
      <vt:lpstr>Step 4: classify all entities in terms of realism-based ontologies  </vt:lpstr>
      <vt:lpstr>Step 5: specify relationships between these entities</vt:lpstr>
      <vt:lpstr>Step 6: outline all possible configurations of such entities for the sentence to be true (a one semester course on its own)</vt:lpstr>
      <vt:lpstr>Further Reading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985</cp:revision>
  <dcterms:created xsi:type="dcterms:W3CDTF">1601-01-01T00:00:00Z</dcterms:created>
  <dcterms:modified xsi:type="dcterms:W3CDTF">2014-06-25T17:15:16Z</dcterms:modified>
</cp:coreProperties>
</file>