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Lst>
  <p:notesMasterIdLst>
    <p:notesMasterId r:id="rId95"/>
  </p:notesMasterIdLst>
  <p:sldIdLst>
    <p:sldId id="692" r:id="rId3"/>
    <p:sldId id="946" r:id="rId4"/>
    <p:sldId id="873" r:id="rId5"/>
    <p:sldId id="890" r:id="rId6"/>
    <p:sldId id="868" r:id="rId7"/>
    <p:sldId id="891" r:id="rId8"/>
    <p:sldId id="892" r:id="rId9"/>
    <p:sldId id="952" r:id="rId10"/>
    <p:sldId id="981" r:id="rId11"/>
    <p:sldId id="982" r:id="rId12"/>
    <p:sldId id="984" r:id="rId13"/>
    <p:sldId id="985" r:id="rId14"/>
    <p:sldId id="986" r:id="rId15"/>
    <p:sldId id="987" r:id="rId16"/>
    <p:sldId id="988" r:id="rId17"/>
    <p:sldId id="953" r:id="rId18"/>
    <p:sldId id="954" r:id="rId19"/>
    <p:sldId id="955" r:id="rId20"/>
    <p:sldId id="956" r:id="rId21"/>
    <p:sldId id="957" r:id="rId22"/>
    <p:sldId id="959" r:id="rId23"/>
    <p:sldId id="960" r:id="rId24"/>
    <p:sldId id="961" r:id="rId25"/>
    <p:sldId id="962" r:id="rId26"/>
    <p:sldId id="963" r:id="rId27"/>
    <p:sldId id="964" r:id="rId28"/>
    <p:sldId id="965" r:id="rId29"/>
    <p:sldId id="966" r:id="rId30"/>
    <p:sldId id="874" r:id="rId31"/>
    <p:sldId id="893" r:id="rId32"/>
    <p:sldId id="880" r:id="rId33"/>
    <p:sldId id="947" r:id="rId34"/>
    <p:sldId id="948" r:id="rId35"/>
    <p:sldId id="949" r:id="rId36"/>
    <p:sldId id="950" r:id="rId37"/>
    <p:sldId id="951" r:id="rId38"/>
    <p:sldId id="895" r:id="rId39"/>
    <p:sldId id="896" r:id="rId40"/>
    <p:sldId id="897" r:id="rId41"/>
    <p:sldId id="898" r:id="rId42"/>
    <p:sldId id="894" r:id="rId43"/>
    <p:sldId id="899" r:id="rId44"/>
    <p:sldId id="900" r:id="rId45"/>
    <p:sldId id="901" r:id="rId46"/>
    <p:sldId id="902" r:id="rId47"/>
    <p:sldId id="903" r:id="rId48"/>
    <p:sldId id="904" r:id="rId49"/>
    <p:sldId id="905" r:id="rId50"/>
    <p:sldId id="906" r:id="rId51"/>
    <p:sldId id="907" r:id="rId52"/>
    <p:sldId id="908" r:id="rId53"/>
    <p:sldId id="909" r:id="rId54"/>
    <p:sldId id="910" r:id="rId55"/>
    <p:sldId id="911" r:id="rId56"/>
    <p:sldId id="917" r:id="rId57"/>
    <p:sldId id="912" r:id="rId58"/>
    <p:sldId id="913" r:id="rId59"/>
    <p:sldId id="973" r:id="rId60"/>
    <p:sldId id="914" r:id="rId61"/>
    <p:sldId id="915" r:id="rId62"/>
    <p:sldId id="916" r:id="rId63"/>
    <p:sldId id="784" r:id="rId64"/>
    <p:sldId id="715" r:id="rId65"/>
    <p:sldId id="888" r:id="rId66"/>
    <p:sldId id="974" r:id="rId67"/>
    <p:sldId id="967" r:id="rId68"/>
    <p:sldId id="975" r:id="rId69"/>
    <p:sldId id="976" r:id="rId70"/>
    <p:sldId id="977" r:id="rId71"/>
    <p:sldId id="978" r:id="rId72"/>
    <p:sldId id="979" r:id="rId73"/>
    <p:sldId id="968" r:id="rId74"/>
    <p:sldId id="969" r:id="rId75"/>
    <p:sldId id="970" r:id="rId76"/>
    <p:sldId id="971" r:id="rId77"/>
    <p:sldId id="972" r:id="rId78"/>
    <p:sldId id="919" r:id="rId79"/>
    <p:sldId id="920" r:id="rId80"/>
    <p:sldId id="921" r:id="rId81"/>
    <p:sldId id="922" r:id="rId82"/>
    <p:sldId id="923" r:id="rId83"/>
    <p:sldId id="924" r:id="rId84"/>
    <p:sldId id="925" r:id="rId85"/>
    <p:sldId id="926" r:id="rId86"/>
    <p:sldId id="927" r:id="rId87"/>
    <p:sldId id="928" r:id="rId88"/>
    <p:sldId id="929" r:id="rId89"/>
    <p:sldId id="930" r:id="rId90"/>
    <p:sldId id="931" r:id="rId91"/>
    <p:sldId id="932" r:id="rId92"/>
    <p:sldId id="933" r:id="rId93"/>
    <p:sldId id="980" r:id="rId94"/>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1FE115"/>
    <a:srgbClr val="000000"/>
    <a:srgbClr val="16165D"/>
    <a:srgbClr val="FF6600"/>
    <a:srgbClr val="9933FF"/>
    <a:srgbClr val="A2CCE8"/>
    <a:srgbClr val="AAE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48" autoAdjust="0"/>
    <p:restoredTop sz="85952" autoAdjust="0"/>
  </p:normalViewPr>
  <p:slideViewPr>
    <p:cSldViewPr>
      <p:cViewPr varScale="1">
        <p:scale>
          <a:sx n="96" d="100"/>
          <a:sy n="96" d="100"/>
        </p:scale>
        <p:origin x="11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01850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31</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4013947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2F7FAD7-AE6C-424D-A09A-6072F1A1EF13}" type="slidenum">
              <a:rPr lang="en-US" sz="1200" b="0"/>
              <a:pPr eaLnBrk="1" hangingPunct="1"/>
              <a:t>32</a:t>
            </a:fld>
            <a:endParaRPr lang="en-US" sz="1200" b="0"/>
          </a:p>
        </p:txBody>
      </p:sp>
      <p:sp>
        <p:nvSpPr>
          <p:cNvPr id="100355" name="Rectangle 2"/>
          <p:cNvSpPr>
            <a:spLocks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84504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3BD7526-4A22-40F4-826E-F52915DB9C0F}" type="slidenum">
              <a:rPr lang="en-US" sz="1200" b="0"/>
              <a:pPr eaLnBrk="1" hangingPunct="1"/>
              <a:t>33</a:t>
            </a:fld>
            <a:endParaRPr lang="en-US" sz="1200" b="0"/>
          </a:p>
        </p:txBody>
      </p:sp>
      <p:sp>
        <p:nvSpPr>
          <p:cNvPr id="101379" name="Rectangle 2"/>
          <p:cNvSpPr>
            <a:spLocks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02667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4CB34FA-FE3E-4537-A53F-A676E5352175}" type="slidenum">
              <a:rPr lang="en-US" sz="1200" b="0"/>
              <a:pPr eaLnBrk="1" hangingPunct="1"/>
              <a:t>34</a:t>
            </a:fld>
            <a:endParaRPr lang="en-US" sz="1200" b="0"/>
          </a:p>
        </p:txBody>
      </p:sp>
      <p:sp>
        <p:nvSpPr>
          <p:cNvPr id="102403" name="Rectangle 2"/>
          <p:cNvSpPr>
            <a:spLocks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47593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9EFA169-E599-46A4-90D0-9D40975DBA08}" type="slidenum">
              <a:rPr lang="en-US" sz="1200" b="0"/>
              <a:pPr eaLnBrk="1" hangingPunct="1"/>
              <a:t>36</a:t>
            </a:fld>
            <a:endParaRPr lang="en-US" sz="1200" b="0"/>
          </a:p>
        </p:txBody>
      </p:sp>
      <p:sp>
        <p:nvSpPr>
          <p:cNvPr id="103427" name="Rectangle 2"/>
          <p:cNvSpPr>
            <a:spLocks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82408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D33A2BB5-A1AA-4DC1-994A-7238C62DF8E8}" type="slidenum">
              <a:rPr lang="en-US" smtClean="0"/>
              <a:pPr/>
              <a:t>52</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57260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7C67864-B733-4971-BE73-1FFAC9D75EC7}" type="slidenum">
              <a:rPr lang="en-US" smtClean="0"/>
              <a:pPr/>
              <a:t>55</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06234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4BC8718-EA24-4187-BAA9-0B2E79B72D2D}" type="slidenum">
              <a:rPr lang="en-US" smtClean="0"/>
              <a:pPr/>
              <a:t>58</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50056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4C0E0796-5F2E-462D-89E9-AE798582B1AD}" type="slidenum">
              <a:rPr lang="en-US" smtClean="0"/>
              <a:pPr/>
              <a:t>61</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41344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69D31504-3420-4A93-8596-8817E145E70D}" type="slidenum">
              <a:rPr lang="en-US" smtClean="0"/>
              <a:pPr/>
              <a:t>62</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1209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9A798E4-C809-493F-8C89-E39418AC2997}" type="slidenum">
              <a:rPr lang="en-US" sz="1200" b="0"/>
              <a:pPr eaLnBrk="1" hangingPunct="1"/>
              <a:t>2</a:t>
            </a:fld>
            <a:endParaRPr lang="en-US" sz="1200" b="0"/>
          </a:p>
        </p:txBody>
      </p:sp>
      <p:sp>
        <p:nvSpPr>
          <p:cNvPr id="54275" name="Rectangle 2"/>
          <p:cNvSpPr>
            <a:spLocks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3273495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A6633EA-A363-4047-B45B-9892F8DA1B23}" type="slidenum">
              <a:rPr lang="en-US" smtClean="0"/>
              <a:pPr/>
              <a:t>64</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5681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485FE74-E64A-4A74-B3AD-B129A171D8B5}" type="slidenum">
              <a:rPr lang="en-US" smtClean="0"/>
              <a:pPr/>
              <a:t>65</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09641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A8ABF833-872B-4EF7-A959-302E96ECED55}" type="slidenum">
              <a:rPr lang="en-US" smtClean="0"/>
              <a:pPr/>
              <a:t>70</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392326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CED6B4F-7539-4210-B0FF-8BD84F1271A4}" type="slidenum">
              <a:rPr lang="en-US" smtClean="0"/>
              <a:pPr/>
              <a:t>71</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135771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57DD8C31-384B-4B55-9190-6E4483472397}" type="slidenum">
              <a:rPr lang="en-US" smtClean="0"/>
              <a:pPr/>
              <a:t>77</a:t>
            </a:fld>
            <a:endParaRPr 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90609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7FAE4F96-AFD2-42EC-A957-376BD7EA1C3A}" type="slidenum">
              <a:rPr lang="en-US" smtClean="0"/>
              <a:pPr/>
              <a:t>78</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88741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104238CC-EB71-4C13-A1F4-CD72FC4FE81B}" type="slidenum">
              <a:rPr lang="en-US" smtClean="0"/>
              <a:pPr/>
              <a:t>79</a:t>
            </a:fld>
            <a:endParaRPr 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95780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76057DC4-AF44-4632-8073-BDCFABFA87AF}" type="slidenum">
              <a:rPr lang="en-US" smtClean="0"/>
              <a:pPr/>
              <a:t>80</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47917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28B53440-4989-457C-B164-8215D9632F9E}" type="slidenum">
              <a:rPr lang="en-US" smtClean="0"/>
              <a:pPr/>
              <a:t>81</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r>
              <a:rPr lang="en-US" smtClean="0"/>
              <a:t>font was too small, color inside green boxes was hardly readable</a:t>
            </a:r>
          </a:p>
        </p:txBody>
      </p:sp>
    </p:spTree>
    <p:extLst>
      <p:ext uri="{BB962C8B-B14F-4D97-AF65-F5344CB8AC3E}">
        <p14:creationId xmlns:p14="http://schemas.microsoft.com/office/powerpoint/2010/main" val="490670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C77B78F3-552A-4465-AA9D-BEB1B1769B9A}" type="slidenum">
              <a:rPr lang="en-US" smtClean="0"/>
              <a:pPr/>
              <a:t>82</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68227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579600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321884EA-DD53-49C5-BDAB-CD5151FA3AD5}" type="slidenum">
              <a:rPr lang="en-US" smtClean="0"/>
              <a:pPr/>
              <a:t>83</a:t>
            </a:fld>
            <a:endParaRPr lang="en-US"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22089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49CCAFB7-0C12-417F-B061-696D6C8A5B85}" type="slidenum">
              <a:rPr lang="en-US" smtClean="0"/>
              <a:pPr/>
              <a:t>84</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74039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C95C02E2-AE6D-4CE9-9FB6-8D6C70D694F3}" type="slidenum">
              <a:rPr lang="en-US" smtClean="0"/>
              <a:pPr/>
              <a:t>85</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94247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A5CE4395-E9B7-4C9E-B90E-DC81C7581B15}" type="slidenum">
              <a:rPr lang="en-US" smtClean="0"/>
              <a:pPr/>
              <a:t>86</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07406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907EDF62-FD8A-438E-BBD6-01762F6E9B48}" type="slidenum">
              <a:rPr lang="en-US" smtClean="0"/>
              <a:pPr/>
              <a:t>87</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GB" smtClean="0">
              <a:solidFill>
                <a:schemeClr val="bg1"/>
              </a:solidFill>
            </a:endParaRPr>
          </a:p>
        </p:txBody>
      </p:sp>
    </p:spTree>
    <p:extLst>
      <p:ext uri="{BB962C8B-B14F-4D97-AF65-F5344CB8AC3E}">
        <p14:creationId xmlns:p14="http://schemas.microsoft.com/office/powerpoint/2010/main" val="3469113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E96447E8-9383-4EDE-98A0-215139CED13B}" type="slidenum">
              <a:rPr lang="en-US" smtClean="0"/>
              <a:pPr/>
              <a:t>88</a:t>
            </a:fld>
            <a:endParaRPr lang="en-US"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831309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3ED55DD4-C3AC-4790-BFB4-7D4EFDE52652}" type="slidenum">
              <a:rPr lang="en-US" smtClean="0"/>
              <a:pPr/>
              <a:t>89</a:t>
            </a:fld>
            <a:endParaRPr lang="en-US"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1823451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03975D70-047C-42C6-A608-D9BAF281BE5B}" type="slidenum">
              <a:rPr lang="en-US" smtClean="0"/>
              <a:pPr/>
              <a:t>90</a:t>
            </a:fld>
            <a:endParaRPr lang="en-US"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649408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10ABC8D2-EF17-4FD6-ACA3-B943CC8151E3}" type="slidenum">
              <a:rPr lang="en-US" smtClean="0"/>
              <a:pPr/>
              <a:t>91</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2734559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198B85A7-6038-44F9-A581-3B5E3599E677}" type="slidenum">
              <a:rPr lang="en-US" smtClean="0"/>
              <a:pPr/>
              <a:t>5</a:t>
            </a:fld>
            <a:endParaRPr lang="en-US"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26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198B85A7-6038-44F9-A581-3B5E3599E677}" type="slidenum">
              <a:rPr lang="en-US" smtClean="0"/>
              <a:pPr/>
              <a:t>6</a:t>
            </a:fld>
            <a:endParaRPr lang="en-US"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2378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198B85A7-6038-44F9-A581-3B5E3599E677}" type="slidenum">
              <a:rPr lang="en-US" smtClean="0"/>
              <a:pPr/>
              <a:t>7</a:t>
            </a:fld>
            <a:endParaRPr lang="en-US"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65471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13</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3587378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4AA95C0-433A-4168-AB74-C0BF1DCDFD16}" type="slidenum">
              <a:rPr lang="en-US" sz="1200" b="0"/>
              <a:pPr eaLnBrk="1" hangingPunct="1"/>
              <a:t>18</a:t>
            </a:fld>
            <a:endParaRPr lang="en-US" sz="1200" b="0"/>
          </a:p>
        </p:txBody>
      </p:sp>
      <p:sp>
        <p:nvSpPr>
          <p:cNvPr id="90115" name="Rectangle 2"/>
          <p:cNvSpPr>
            <a:spLocks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76802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29</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541326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600200"/>
            <a:ext cx="2076450" cy="4525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7695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GB"/>
          </a:p>
        </p:txBody>
      </p:sp>
      <p:sp>
        <p:nvSpPr>
          <p:cNvPr id="5" name="Rectangle 3"/>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7" name="Object 7"/>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263194" name="Photo Editor-foto" r:id="rId3" imgW="7621064" imgH="1009791" progId="">
                  <p:embed/>
                </p:oleObj>
              </mc:Choice>
              <mc:Fallback>
                <p:oleObj name="Photo Editor-foto" r:id="rId3" imgW="7621064" imgH="1009791" progId="">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8"/>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9" name="Group 9"/>
          <p:cNvGrpSpPr>
            <a:grpSpLocks/>
          </p:cNvGrpSpPr>
          <p:nvPr/>
        </p:nvGrpSpPr>
        <p:grpSpPr bwMode="auto">
          <a:xfrm>
            <a:off x="152400" y="152400"/>
            <a:ext cx="1752600" cy="838200"/>
            <a:chOff x="720" y="1440"/>
            <a:chExt cx="1104" cy="576"/>
          </a:xfrm>
        </p:grpSpPr>
        <p:sp>
          <p:nvSpPr>
            <p:cNvPr id="10" name="AutoShape 10"/>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1" name="AutoShape 11"/>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2" name="AutoShape 12"/>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3" name="AutoShape 13"/>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4" name="AutoShape 14"/>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5" name="AutoShape 15"/>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6" name="Rectangle 16"/>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sz="2400">
                  <a:solidFill>
                    <a:srgbClr val="153C8B"/>
                  </a:solidFill>
                  <a:latin typeface="Verdana" pitchFamily="34" charset="0"/>
                </a:rPr>
                <a:t>R  </a:t>
              </a:r>
              <a:r>
                <a:rPr lang="nl-BE" sz="1600">
                  <a:solidFill>
                    <a:srgbClr val="153C8B"/>
                  </a:solidFill>
                  <a:latin typeface="Verdana" pitchFamily="34" charset="0"/>
                </a:rPr>
                <a:t> </a:t>
              </a:r>
              <a:r>
                <a:rPr lang="nl-BE" sz="2400">
                  <a:solidFill>
                    <a:srgbClr val="153C8B"/>
                  </a:solidFill>
                  <a:latin typeface="Verdana" pitchFamily="34" charset="0"/>
                </a:rPr>
                <a:t>T  U</a:t>
              </a:r>
              <a:endParaRPr lang="en-US" sz="2400">
                <a:solidFill>
                  <a:srgbClr val="153C8B"/>
                </a:solidFill>
                <a:latin typeface="Verdana" pitchFamily="34" charset="0"/>
              </a:endParaRPr>
            </a:p>
          </p:txBody>
        </p:sp>
      </p:grpSp>
      <p:sp>
        <p:nvSpPr>
          <p:cNvPr id="17" name="Line 17"/>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8" name="Object 19"/>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263195" name="Photo Editor-foto" r:id="rId5" imgW="7621064" imgH="1009791" progId="">
                  <p:embed/>
                </p:oleObj>
              </mc:Choice>
              <mc:Fallback>
                <p:oleObj name="Photo Editor-foto" r:id="rId5" imgW="7621064" imgH="1009791" progId="">
                  <p:embed/>
                  <p:pic>
                    <p:nvPicPr>
                      <p:cNvPr id="0" name="Object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 Box 20"/>
          <p:cNvSpPr txBox="1">
            <a:spLocks noChangeArrowheads="1"/>
          </p:cNvSpPr>
          <p:nvPr userDrawn="1"/>
        </p:nvSpPr>
        <p:spPr bwMode="auto">
          <a:xfrm>
            <a:off x="1828800" y="180812"/>
            <a:ext cx="4191000" cy="400110"/>
          </a:xfrm>
          <a:prstGeom prst="rect">
            <a:avLst/>
          </a:prstGeom>
          <a:noFill/>
          <a:ln w="9525">
            <a:noFill/>
            <a:miter lim="800000"/>
            <a:headEnd/>
            <a:tailEnd/>
          </a:ln>
          <a:effectLst/>
        </p:spPr>
        <p:txBody>
          <a:bodyPr>
            <a:spAutoFit/>
          </a:bodyPr>
          <a:lstStyle/>
          <a:p>
            <a:pPr algn="l">
              <a:defRPr/>
            </a:pPr>
            <a:r>
              <a:rPr lang="nl-BE" sz="2000" b="1" dirty="0" smtClean="0">
                <a:solidFill>
                  <a:schemeClr val="bg1"/>
                </a:solidFill>
                <a:latin typeface="Batang" pitchFamily="18" charset="-127"/>
              </a:rPr>
              <a:t>Referent Tracking Unit</a:t>
            </a:r>
            <a:endParaRPr lang="nl-BE" sz="800" b="1" dirty="0">
              <a:solidFill>
                <a:schemeClr val="bg1"/>
              </a:solidFill>
              <a:latin typeface="Batang" pitchFamily="18" charset="-127"/>
            </a:endParaRPr>
          </a:p>
        </p:txBody>
      </p:sp>
      <p:grpSp>
        <p:nvGrpSpPr>
          <p:cNvPr id="20" name="Group 21"/>
          <p:cNvGrpSpPr>
            <a:grpSpLocks/>
          </p:cNvGrpSpPr>
          <p:nvPr userDrawn="1"/>
        </p:nvGrpSpPr>
        <p:grpSpPr bwMode="auto">
          <a:xfrm>
            <a:off x="152400" y="152400"/>
            <a:ext cx="1752600" cy="838200"/>
            <a:chOff x="720" y="1440"/>
            <a:chExt cx="1104" cy="576"/>
          </a:xfrm>
        </p:grpSpPr>
        <p:sp>
          <p:nvSpPr>
            <p:cNvPr id="21" name="AutoShape 22"/>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2" name="AutoShape 23"/>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7" name="Rectangle 28"/>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sz="2400">
                  <a:solidFill>
                    <a:srgbClr val="153C8B"/>
                  </a:solidFill>
                  <a:latin typeface="Verdana" pitchFamily="34" charset="0"/>
                </a:rPr>
                <a:t>R  </a:t>
              </a:r>
              <a:r>
                <a:rPr lang="nl-BE" sz="1600">
                  <a:solidFill>
                    <a:srgbClr val="153C8B"/>
                  </a:solidFill>
                  <a:latin typeface="Verdana" pitchFamily="34" charset="0"/>
                </a:rPr>
                <a:t> </a:t>
              </a:r>
              <a:r>
                <a:rPr lang="nl-BE" sz="2400">
                  <a:solidFill>
                    <a:srgbClr val="153C8B"/>
                  </a:solidFill>
                  <a:latin typeface="Verdana" pitchFamily="34" charset="0"/>
                </a:rPr>
                <a:t>T  U</a:t>
              </a:r>
              <a:endParaRPr lang="en-US" sz="2400">
                <a:solidFill>
                  <a:srgbClr val="153C8B"/>
                </a:solidFill>
                <a:latin typeface="Verdana" pitchFamily="34" charset="0"/>
              </a:endParaRPr>
            </a:p>
          </p:txBody>
        </p:sp>
      </p:grpSp>
      <p:sp>
        <p:nvSpPr>
          <p:cNvPr id="28" name="Line 29"/>
          <p:cNvSpPr>
            <a:spLocks noChangeShapeType="1"/>
          </p:cNvSpPr>
          <p:nvPr userDrawn="1"/>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1366021" name="Rectangle 5"/>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66034" name="AutoShape 18"/>
          <p:cNvSpPr>
            <a:spLocks noGrp="1" noChangeArrowheads="1"/>
          </p:cNvSpPr>
          <p:nvPr>
            <p:ph type="ctrTitle"/>
          </p:nvPr>
        </p:nvSpPr>
        <p:spPr>
          <a:xfrm>
            <a:off x="727075" y="2549525"/>
            <a:ext cx="7689850" cy="631825"/>
          </a:xfrm>
          <a:solidFill>
            <a:schemeClr val="bg1"/>
          </a:solidFill>
        </p:spPr>
        <p:txBody>
          <a:bodyPr/>
          <a:lstStyle>
            <a:lvl1pPr>
              <a:defRPr/>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EC47FEB6-A59B-41DB-9CA4-12FD3404807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F6DE0A7F-08A5-4D91-9DD7-3F413212F7A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981200"/>
            <a:ext cx="4343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343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9891E372-1077-43A4-9A2A-348FC390BB9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152FD737-6916-4076-A9DF-BEBEB338665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4D2A79A7-6CC9-4A6D-8E3E-92108A2A156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1553EF56-79D1-4CD3-A2B2-85D452C586B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5D14B1AB-CE75-414F-BE03-50038A43432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8D90B0C2-F652-46B3-8DD3-ECC0CEAFA8D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7EEBDB3C-DC82-40E4-A426-D1A8569C5E0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012825"/>
            <a:ext cx="2209800" cy="5692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012825"/>
            <a:ext cx="6477000" cy="5692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FA6F53C9-088C-4451-9BA4-DF5C7FF8150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981200"/>
            <a:ext cx="4343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343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4542960D-94E4-4BEF-9EF2-13A871D41CC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981200"/>
            <a:ext cx="8839200" cy="4724400"/>
          </a:xfrm>
        </p:spPr>
        <p:txBody>
          <a:bodyPr/>
          <a:lstStyle/>
          <a:p>
            <a:pPr lvl="0"/>
            <a:endParaRPr lang="en-US" noProof="0" smtClean="0"/>
          </a:p>
        </p:txBody>
      </p:sp>
      <p:sp>
        <p:nvSpPr>
          <p:cNvPr id="4" name="Rectangle 5"/>
          <p:cNvSpPr>
            <a:spLocks noGrp="1" noChangeArrowheads="1"/>
          </p:cNvSpPr>
          <p:nvPr>
            <p:ph type="sldNum" sz="quarter" idx="10"/>
          </p:nvPr>
        </p:nvSpPr>
        <p:spPr>
          <a:ln/>
        </p:spPr>
        <p:txBody>
          <a:bodyPr/>
          <a:lstStyle>
            <a:lvl1pPr>
              <a:defRPr/>
            </a:lvl1pPr>
          </a:lstStyle>
          <a:p>
            <a:pPr>
              <a:defRPr/>
            </a:pPr>
            <a:fld id="{2BFB4125-E3D1-4ED8-8187-4993DEAD497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oleObject" Target="../embeddings/oleObject3.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oleObject" Target="../embeddings/oleObject2.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vmlDrawing" Target="../drawings/vmlDrawing2.v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9410" name="Rectangle 18"/>
          <p:cNvSpPr>
            <a:spLocks noChangeArrowheads="1"/>
          </p:cNvSpPr>
          <p:nvPr userDrawn="1"/>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GB"/>
          </a:p>
        </p:txBody>
      </p:sp>
      <p:sp>
        <p:nvSpPr>
          <p:cNvPr id="1029" name="AutoShape 2"/>
          <p:cNvSpPr>
            <a:spLocks noGrp="1" noChangeArrowheads="1"/>
          </p:cNvSpPr>
          <p:nvPr>
            <p:ph type="title"/>
          </p:nvPr>
        </p:nvSpPr>
        <p:spPr bwMode="auto">
          <a:xfrm>
            <a:off x="533400" y="2743200"/>
            <a:ext cx="8229600" cy="1143000"/>
          </a:xfrm>
          <a:prstGeom prst="roundRect">
            <a:avLst>
              <a:gd name="adj" fmla="val 16667"/>
            </a:avLst>
          </a:prstGeom>
          <a:solidFill>
            <a:schemeClr val="bg1"/>
          </a:solidFill>
          <a:ln w="9525">
            <a:noFill/>
            <a:round/>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graphicFrame>
        <p:nvGraphicFramePr>
          <p:cNvPr id="1026" name="Object 7"/>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1038" name="Photo Editor-foto" r:id="rId14" imgW="7621064" imgH="1009791" progId="">
                  <p:embed/>
                </p:oleObj>
              </mc:Choice>
              <mc:Fallback>
                <p:oleObj name="Photo Editor-foto" r:id="rId14" imgW="7621064" imgH="1009791" progId="">
                  <p:embed/>
                  <p:pic>
                    <p:nvPicPr>
                      <p:cNvPr id="0"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031" name="Group 9"/>
          <p:cNvGrpSpPr>
            <a:grpSpLocks/>
          </p:cNvGrpSpPr>
          <p:nvPr userDrawn="1"/>
        </p:nvGrpSpPr>
        <p:grpSpPr bwMode="auto">
          <a:xfrm>
            <a:off x="152400" y="152400"/>
            <a:ext cx="1752600" cy="838200"/>
            <a:chOff x="720" y="1440"/>
            <a:chExt cx="1104" cy="576"/>
          </a:xfrm>
        </p:grpSpPr>
        <p:sp>
          <p:nvSpPr>
            <p:cNvPr id="1339402" name="AutoShape 10"/>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339403" name="AutoShape 11"/>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39404" name="AutoShape 12"/>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339405" name="AutoShape 13"/>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39406" name="AutoShape 14"/>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339407" name="AutoShape 15"/>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339408" name="Rectangle 16"/>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sz="2400">
                  <a:solidFill>
                    <a:srgbClr val="153C8B"/>
                  </a:solidFill>
                  <a:latin typeface="Verdana" pitchFamily="34" charset="0"/>
                </a:rPr>
                <a:t>R  </a:t>
              </a:r>
              <a:r>
                <a:rPr lang="nl-BE" sz="1600">
                  <a:solidFill>
                    <a:srgbClr val="153C8B"/>
                  </a:solidFill>
                  <a:latin typeface="Verdana" pitchFamily="34" charset="0"/>
                </a:rPr>
                <a:t> </a:t>
              </a:r>
              <a:r>
                <a:rPr lang="nl-BE" sz="2400">
                  <a:solidFill>
                    <a:srgbClr val="153C8B"/>
                  </a:solidFill>
                  <a:latin typeface="Verdana" pitchFamily="34" charset="0"/>
                </a:rPr>
                <a:t>T  U</a:t>
              </a:r>
              <a:endParaRPr lang="en-US" sz="2400">
                <a:solidFill>
                  <a:srgbClr val="153C8B"/>
                </a:solidFill>
                <a:latin typeface="Verdana" pitchFamily="34" charset="0"/>
              </a:endParaRPr>
            </a:p>
          </p:txBody>
        </p:sp>
      </p:grpSp>
      <p:sp>
        <p:nvSpPr>
          <p:cNvPr id="1339409" name="Line 17"/>
          <p:cNvSpPr>
            <a:spLocks noChangeShapeType="1"/>
          </p:cNvSpPr>
          <p:nvPr userDrawn="1"/>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15" name="Text Box 20"/>
          <p:cNvSpPr txBox="1">
            <a:spLocks noChangeArrowheads="1"/>
          </p:cNvSpPr>
          <p:nvPr userDrawn="1"/>
        </p:nvSpPr>
        <p:spPr bwMode="auto">
          <a:xfrm>
            <a:off x="1828800" y="180812"/>
            <a:ext cx="4191000" cy="400110"/>
          </a:xfrm>
          <a:prstGeom prst="rect">
            <a:avLst/>
          </a:prstGeom>
          <a:noFill/>
          <a:ln w="9525">
            <a:noFill/>
            <a:miter lim="800000"/>
            <a:headEnd/>
            <a:tailEnd/>
          </a:ln>
          <a:effectLst/>
        </p:spPr>
        <p:txBody>
          <a:bodyPr>
            <a:spAutoFit/>
          </a:bodyPr>
          <a:lstStyle/>
          <a:p>
            <a:pPr algn="l">
              <a:defRPr/>
            </a:pPr>
            <a:r>
              <a:rPr lang="nl-BE" sz="2000" b="1" dirty="0" smtClean="0">
                <a:solidFill>
                  <a:schemeClr val="bg1"/>
                </a:solidFill>
                <a:latin typeface="Batang" pitchFamily="18" charset="-127"/>
              </a:rPr>
              <a:t>Referent Tracking Unit</a:t>
            </a:r>
            <a:endParaRPr lang="nl-BE" sz="800" b="1" dirty="0">
              <a:solidFill>
                <a:schemeClr val="bg1"/>
              </a:solidFill>
              <a:latin typeface="Batang" pitchFamily="18" charset="-127"/>
            </a:endParaRPr>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eaLnBrk="0" fontAlgn="base" hangingPunct="0">
        <a:spcBef>
          <a:spcPct val="0"/>
        </a:spcBef>
        <a:spcAft>
          <a:spcPct val="0"/>
        </a:spcAft>
        <a:defRPr sz="4400">
          <a:solidFill>
            <a:srgbClr val="000066"/>
          </a:solidFill>
          <a:latin typeface="+mj-lt"/>
          <a:ea typeface="+mj-ea"/>
          <a:cs typeface="+mj-cs"/>
        </a:defRPr>
      </a:lvl1pPr>
      <a:lvl2pPr algn="ctr" rtl="0" eaLnBrk="0" fontAlgn="base" hangingPunct="0">
        <a:spcBef>
          <a:spcPct val="0"/>
        </a:spcBef>
        <a:spcAft>
          <a:spcPct val="0"/>
        </a:spcAft>
        <a:defRPr sz="4400">
          <a:solidFill>
            <a:srgbClr val="000066"/>
          </a:solidFill>
          <a:latin typeface="Arial" charset="0"/>
        </a:defRPr>
      </a:lvl2pPr>
      <a:lvl3pPr algn="ctr" rtl="0" eaLnBrk="0" fontAlgn="base" hangingPunct="0">
        <a:spcBef>
          <a:spcPct val="0"/>
        </a:spcBef>
        <a:spcAft>
          <a:spcPct val="0"/>
        </a:spcAft>
        <a:defRPr sz="4400">
          <a:solidFill>
            <a:srgbClr val="000066"/>
          </a:solidFill>
          <a:latin typeface="Arial" charset="0"/>
        </a:defRPr>
      </a:lvl3pPr>
      <a:lvl4pPr algn="ctr" rtl="0" eaLnBrk="0" fontAlgn="base" hangingPunct="0">
        <a:spcBef>
          <a:spcPct val="0"/>
        </a:spcBef>
        <a:spcAft>
          <a:spcPct val="0"/>
        </a:spcAft>
        <a:defRPr sz="4400">
          <a:solidFill>
            <a:srgbClr val="000066"/>
          </a:solidFill>
          <a:latin typeface="Arial" charset="0"/>
        </a:defRPr>
      </a:lvl4pPr>
      <a:lvl5pPr algn="ctr" rtl="0" eaLnBrk="0" fontAlgn="base" hangingPunct="0">
        <a:spcBef>
          <a:spcPct val="0"/>
        </a:spcBef>
        <a:spcAft>
          <a:spcPct val="0"/>
        </a:spcAft>
        <a:defRPr sz="4400">
          <a:solidFill>
            <a:srgbClr val="000066"/>
          </a:solidFill>
          <a:latin typeface="Arial" charset="0"/>
        </a:defRPr>
      </a:lvl5pPr>
      <a:lvl6pPr marL="457200" algn="ctr" rtl="0" fontAlgn="base">
        <a:spcBef>
          <a:spcPct val="0"/>
        </a:spcBef>
        <a:spcAft>
          <a:spcPct val="0"/>
        </a:spcAft>
        <a:defRPr sz="4400">
          <a:solidFill>
            <a:srgbClr val="000066"/>
          </a:solidFill>
          <a:latin typeface="Arial" charset="0"/>
        </a:defRPr>
      </a:lvl6pPr>
      <a:lvl7pPr marL="914400" algn="ctr" rtl="0" fontAlgn="base">
        <a:spcBef>
          <a:spcPct val="0"/>
        </a:spcBef>
        <a:spcAft>
          <a:spcPct val="0"/>
        </a:spcAft>
        <a:defRPr sz="4400">
          <a:solidFill>
            <a:srgbClr val="000066"/>
          </a:solidFill>
          <a:latin typeface="Arial" charset="0"/>
        </a:defRPr>
      </a:lvl7pPr>
      <a:lvl8pPr marL="1371600" algn="ctr" rtl="0" fontAlgn="base">
        <a:spcBef>
          <a:spcPct val="0"/>
        </a:spcBef>
        <a:spcAft>
          <a:spcPct val="0"/>
        </a:spcAft>
        <a:defRPr sz="4400">
          <a:solidFill>
            <a:srgbClr val="000066"/>
          </a:solidFill>
          <a:latin typeface="Arial" charset="0"/>
        </a:defRPr>
      </a:lvl8pPr>
      <a:lvl9pPr marL="1828800" algn="ctr" rtl="0" fontAlgn="base">
        <a:spcBef>
          <a:spcPct val="0"/>
        </a:spcBef>
        <a:spcAft>
          <a:spcPct val="0"/>
        </a:spcAft>
        <a:defRPr sz="4400">
          <a:solidFill>
            <a:srgbClr val="000066"/>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sp>
        <p:nvSpPr>
          <p:cNvPr id="1356818" name="Rectangle 18"/>
          <p:cNvSpPr>
            <a:spLocks noChangeArrowheads="1"/>
          </p:cNvSpPr>
          <p:nvPr userDrawn="1"/>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GB"/>
          </a:p>
        </p:txBody>
      </p:sp>
      <p:sp>
        <p:nvSpPr>
          <p:cNvPr id="1356802"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1356803"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sp>
        <p:nvSpPr>
          <p:cNvPr id="2056" name="Rectangle 4"/>
          <p:cNvSpPr>
            <a:spLocks noGrp="1" noChangeArrowheads="1"/>
          </p:cNvSpPr>
          <p:nvPr>
            <p:ph type="body" idx="1"/>
          </p:nvPr>
        </p:nvSpPr>
        <p:spPr bwMode="auto">
          <a:xfrm>
            <a:off x="152400" y="1981200"/>
            <a:ext cx="88392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Klik om de opmaakprofielen van de modeltekst te bewerken</a:t>
            </a:r>
          </a:p>
          <a:p>
            <a:pPr lvl="1"/>
            <a:r>
              <a:rPr lang="en-US" smtClean="0"/>
              <a:t>Tweede niveau</a:t>
            </a:r>
          </a:p>
          <a:p>
            <a:pPr lvl="2"/>
            <a:r>
              <a:rPr lang="en-US" smtClean="0"/>
              <a:t>Derde niveau</a:t>
            </a:r>
          </a:p>
          <a:p>
            <a:pPr lvl="3"/>
            <a:r>
              <a:rPr lang="en-US" smtClean="0"/>
              <a:t>Vierde niveau</a:t>
            </a:r>
          </a:p>
          <a:p>
            <a:pPr lvl="4"/>
            <a:r>
              <a:rPr lang="en-US" smtClean="0"/>
              <a:t>Vijfde niveau</a:t>
            </a:r>
          </a:p>
        </p:txBody>
      </p:sp>
      <p:sp>
        <p:nvSpPr>
          <p:cNvPr id="1356805" name="Rectangle 5"/>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bg1"/>
                </a:solidFill>
              </a:defRPr>
            </a:lvl1pPr>
          </a:lstStyle>
          <a:p>
            <a:pPr>
              <a:defRPr/>
            </a:pPr>
            <a:fld id="{1CEF506B-C895-44D9-BB6E-4D073D8E0A6F}" type="slidenum">
              <a:rPr lang="en-US"/>
              <a:pPr>
                <a:defRPr/>
              </a:pPr>
              <a:t>‹#›</a:t>
            </a:fld>
            <a:endParaRPr lang="en-US"/>
          </a:p>
        </p:txBody>
      </p:sp>
      <p:graphicFrame>
        <p:nvGraphicFramePr>
          <p:cNvPr id="2050"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2074" name="Photo Editor-foto" r:id="rId16" imgW="7621064" imgH="1009791" progId="">
                  <p:embed/>
                </p:oleObj>
              </mc:Choice>
              <mc:Fallback>
                <p:oleObj name="Photo Editor-foto" r:id="rId16" imgW="7621064" imgH="1009791" progId="">
                  <p:embed/>
                  <p:pic>
                    <p:nvPicPr>
                      <p:cNvPr id="0" name="Object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356807"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059" name="Group 8"/>
          <p:cNvGrpSpPr>
            <a:grpSpLocks/>
          </p:cNvGrpSpPr>
          <p:nvPr/>
        </p:nvGrpSpPr>
        <p:grpSpPr bwMode="auto">
          <a:xfrm>
            <a:off x="152400" y="152400"/>
            <a:ext cx="1752600" cy="838200"/>
            <a:chOff x="720" y="1440"/>
            <a:chExt cx="1104" cy="576"/>
          </a:xfrm>
        </p:grpSpPr>
        <p:sp>
          <p:nvSpPr>
            <p:cNvPr id="1356809"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356810"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56811"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356812"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56813"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356814"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356815"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sz="2400">
                  <a:solidFill>
                    <a:srgbClr val="153C8B"/>
                  </a:solidFill>
                  <a:latin typeface="Verdana" pitchFamily="34" charset="0"/>
                </a:rPr>
                <a:t>R  </a:t>
              </a:r>
              <a:r>
                <a:rPr lang="nl-BE" sz="1600">
                  <a:solidFill>
                    <a:srgbClr val="153C8B"/>
                  </a:solidFill>
                  <a:latin typeface="Verdana" pitchFamily="34" charset="0"/>
                </a:rPr>
                <a:t> </a:t>
              </a:r>
              <a:r>
                <a:rPr lang="nl-BE" sz="2400">
                  <a:solidFill>
                    <a:srgbClr val="153C8B"/>
                  </a:solidFill>
                  <a:latin typeface="Verdana" pitchFamily="34" charset="0"/>
                </a:rPr>
                <a:t>T  U</a:t>
              </a:r>
              <a:endParaRPr lang="en-US" sz="2400">
                <a:solidFill>
                  <a:srgbClr val="153C8B"/>
                </a:solidFill>
                <a:latin typeface="Verdana" pitchFamily="34" charset="0"/>
              </a:endParaRPr>
            </a:p>
          </p:txBody>
        </p:sp>
      </p:grpSp>
      <p:sp>
        <p:nvSpPr>
          <p:cNvPr id="1356816"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061" name="AutoShape 17"/>
          <p:cNvSpPr>
            <a:spLocks noGrp="1" noChangeArrowheads="1"/>
          </p:cNvSpPr>
          <p:nvPr>
            <p:ph type="title"/>
          </p:nvPr>
        </p:nvSpPr>
        <p:spPr bwMode="auto">
          <a:xfrm>
            <a:off x="228600" y="1012825"/>
            <a:ext cx="8686800" cy="1174750"/>
          </a:xfrm>
          <a:prstGeom prst="roundRect">
            <a:avLst>
              <a:gd name="adj" fmla="val 16667"/>
            </a:avLst>
          </a:prstGeom>
          <a:solidFill>
            <a:srgbClr val="84AECA"/>
          </a:solidFill>
          <a:ln w="9525">
            <a:noFill/>
            <a:round/>
            <a:headEnd/>
            <a:tailEnd/>
          </a:ln>
        </p:spPr>
        <p:txBody>
          <a:bodyPr vert="horz" wrap="square" lIns="91440" tIns="45720" rIns="91440" bIns="45720" numCol="1" anchor="ctr" anchorCtr="0" compatLnSpc="1">
            <a:prstTxWarp prst="textNoShape">
              <a:avLst/>
            </a:prstTxWarp>
            <a:spAutoFit/>
          </a:bodyPr>
          <a:lstStyle/>
          <a:p>
            <a:pPr lvl="0"/>
            <a:r>
              <a:rPr lang="en-US" smtClean="0"/>
              <a:t>Klik om het opmaakprofiel van de modeltitel te bewerken</a:t>
            </a:r>
          </a:p>
        </p:txBody>
      </p:sp>
      <p:graphicFrame>
        <p:nvGraphicFramePr>
          <p:cNvPr id="2051" name="Object 19"/>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2075" name="Photo Editor-foto" r:id="rId18" imgW="7621064" imgH="1009791" progId="">
                  <p:embed/>
                </p:oleObj>
              </mc:Choice>
              <mc:Fallback>
                <p:oleObj name="Photo Editor-foto" r:id="rId18" imgW="7621064" imgH="1009791" progId="">
                  <p:embed/>
                  <p:pic>
                    <p:nvPicPr>
                      <p:cNvPr id="0" name="Object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2063" name="Group 21"/>
          <p:cNvGrpSpPr>
            <a:grpSpLocks/>
          </p:cNvGrpSpPr>
          <p:nvPr userDrawn="1"/>
        </p:nvGrpSpPr>
        <p:grpSpPr bwMode="auto">
          <a:xfrm>
            <a:off x="152400" y="152400"/>
            <a:ext cx="1752600" cy="838200"/>
            <a:chOff x="720" y="1440"/>
            <a:chExt cx="1104" cy="576"/>
          </a:xfrm>
        </p:grpSpPr>
        <p:sp>
          <p:nvSpPr>
            <p:cNvPr id="1356822" name="AutoShape 22"/>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356823" name="AutoShape 23"/>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56824" name="AutoShape 24"/>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356825" name="AutoShape 25"/>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56826" name="AutoShape 26"/>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356827" name="AutoShape 27"/>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356828" name="Rectangle 28"/>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sz="2400">
                  <a:solidFill>
                    <a:srgbClr val="153C8B"/>
                  </a:solidFill>
                  <a:latin typeface="Verdana" pitchFamily="34" charset="0"/>
                </a:rPr>
                <a:t>R  </a:t>
              </a:r>
              <a:r>
                <a:rPr lang="nl-BE" sz="1600">
                  <a:solidFill>
                    <a:srgbClr val="153C8B"/>
                  </a:solidFill>
                  <a:latin typeface="Verdana" pitchFamily="34" charset="0"/>
                </a:rPr>
                <a:t> </a:t>
              </a:r>
              <a:r>
                <a:rPr lang="nl-BE" sz="2400">
                  <a:solidFill>
                    <a:srgbClr val="153C8B"/>
                  </a:solidFill>
                  <a:latin typeface="Verdana" pitchFamily="34" charset="0"/>
                </a:rPr>
                <a:t>T  U</a:t>
              </a:r>
              <a:endParaRPr lang="en-US" sz="2400">
                <a:solidFill>
                  <a:srgbClr val="153C8B"/>
                </a:solidFill>
                <a:latin typeface="Verdana" pitchFamily="34" charset="0"/>
              </a:endParaRPr>
            </a:p>
          </p:txBody>
        </p:sp>
      </p:grpSp>
      <p:sp>
        <p:nvSpPr>
          <p:cNvPr id="1356829" name="Line 29"/>
          <p:cNvSpPr>
            <a:spLocks noChangeShapeType="1"/>
          </p:cNvSpPr>
          <p:nvPr userDrawn="1"/>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30" name="Text Box 20"/>
          <p:cNvSpPr txBox="1">
            <a:spLocks noChangeArrowheads="1"/>
          </p:cNvSpPr>
          <p:nvPr userDrawn="1"/>
        </p:nvSpPr>
        <p:spPr bwMode="auto">
          <a:xfrm>
            <a:off x="1828800" y="180812"/>
            <a:ext cx="4191000" cy="400110"/>
          </a:xfrm>
          <a:prstGeom prst="rect">
            <a:avLst/>
          </a:prstGeom>
          <a:noFill/>
          <a:ln w="9525">
            <a:noFill/>
            <a:miter lim="800000"/>
            <a:headEnd/>
            <a:tailEnd/>
          </a:ln>
          <a:effectLst/>
        </p:spPr>
        <p:txBody>
          <a:bodyPr>
            <a:spAutoFit/>
          </a:bodyPr>
          <a:lstStyle/>
          <a:p>
            <a:pPr algn="l">
              <a:defRPr/>
            </a:pPr>
            <a:r>
              <a:rPr lang="nl-BE" sz="2000" b="1" dirty="0" smtClean="0">
                <a:solidFill>
                  <a:schemeClr val="bg1"/>
                </a:solidFill>
                <a:latin typeface="Batang" pitchFamily="18" charset="-127"/>
              </a:rPr>
              <a:t>Referent Tracking Unit</a:t>
            </a:r>
            <a:endParaRPr lang="nl-BE" sz="800" b="1" dirty="0">
              <a:solidFill>
                <a:schemeClr val="bg1"/>
              </a:solidFill>
              <a:latin typeface="Batang" pitchFamily="18" charset="-127"/>
            </a:endParaRPr>
          </a:p>
        </p:txBody>
      </p:sp>
    </p:spTree>
  </p:cSld>
  <p:clrMap bg1="lt1" tx1="dk1" bg2="lt2" tx2="dk2" accent1="accent1" accent2="accent2" accent3="accent3" accent4="accent4" accent5="accent5" accent6="accent6" hlink="hlink" folHlink="folHlink"/>
  <p:sldLayoutIdLst>
    <p:sldLayoutId id="2147484025"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Lst>
  <p:txStyles>
    <p:titleStyle>
      <a:lvl1pPr algn="ctr" rtl="0" eaLnBrk="0" fontAlgn="base" hangingPunct="0">
        <a:spcBef>
          <a:spcPct val="0"/>
        </a:spcBef>
        <a:spcAft>
          <a:spcPct val="0"/>
        </a:spcAft>
        <a:defRPr sz="3200" b="1">
          <a:solidFill>
            <a:srgbClr val="000066"/>
          </a:solidFill>
          <a:latin typeface="+mj-lt"/>
          <a:ea typeface="+mj-ea"/>
          <a:cs typeface="+mj-cs"/>
        </a:defRPr>
      </a:lvl1pPr>
      <a:lvl2pPr algn="ctr" rtl="0" eaLnBrk="0" fontAlgn="base" hangingPunct="0">
        <a:spcBef>
          <a:spcPct val="0"/>
        </a:spcBef>
        <a:spcAft>
          <a:spcPct val="0"/>
        </a:spcAft>
        <a:defRPr sz="3200" b="1">
          <a:solidFill>
            <a:srgbClr val="000066"/>
          </a:solidFill>
          <a:latin typeface="Times New Roman" pitchFamily="18" charset="0"/>
        </a:defRPr>
      </a:lvl2pPr>
      <a:lvl3pPr algn="ctr" rtl="0" eaLnBrk="0" fontAlgn="base" hangingPunct="0">
        <a:spcBef>
          <a:spcPct val="0"/>
        </a:spcBef>
        <a:spcAft>
          <a:spcPct val="0"/>
        </a:spcAft>
        <a:defRPr sz="3200" b="1">
          <a:solidFill>
            <a:srgbClr val="000066"/>
          </a:solidFill>
          <a:latin typeface="Times New Roman" pitchFamily="18" charset="0"/>
        </a:defRPr>
      </a:lvl3pPr>
      <a:lvl4pPr algn="ctr" rtl="0" eaLnBrk="0" fontAlgn="base" hangingPunct="0">
        <a:spcBef>
          <a:spcPct val="0"/>
        </a:spcBef>
        <a:spcAft>
          <a:spcPct val="0"/>
        </a:spcAft>
        <a:defRPr sz="3200" b="1">
          <a:solidFill>
            <a:srgbClr val="000066"/>
          </a:solidFill>
          <a:latin typeface="Times New Roman" pitchFamily="18" charset="0"/>
        </a:defRPr>
      </a:lvl4pPr>
      <a:lvl5pPr algn="ctr" rtl="0" eaLnBrk="0" fontAlgn="base" hangingPunct="0">
        <a:spcBef>
          <a:spcPct val="0"/>
        </a:spcBef>
        <a:spcAft>
          <a:spcPct val="0"/>
        </a:spcAft>
        <a:defRPr sz="3200" b="1">
          <a:solidFill>
            <a:srgbClr val="000066"/>
          </a:solidFill>
          <a:latin typeface="Times New Roman" pitchFamily="18" charset="0"/>
        </a:defRPr>
      </a:lvl5pPr>
      <a:lvl6pPr marL="457200" algn="ctr" rtl="0" fontAlgn="base">
        <a:spcBef>
          <a:spcPct val="0"/>
        </a:spcBef>
        <a:spcAft>
          <a:spcPct val="0"/>
        </a:spcAft>
        <a:defRPr sz="3200" b="1">
          <a:solidFill>
            <a:srgbClr val="000066"/>
          </a:solidFill>
          <a:latin typeface="Times New Roman" pitchFamily="18" charset="0"/>
        </a:defRPr>
      </a:lvl6pPr>
      <a:lvl7pPr marL="914400" algn="ctr" rtl="0" fontAlgn="base">
        <a:spcBef>
          <a:spcPct val="0"/>
        </a:spcBef>
        <a:spcAft>
          <a:spcPct val="0"/>
        </a:spcAft>
        <a:defRPr sz="3200" b="1">
          <a:solidFill>
            <a:srgbClr val="000066"/>
          </a:solidFill>
          <a:latin typeface="Times New Roman" pitchFamily="18" charset="0"/>
        </a:defRPr>
      </a:lvl7pPr>
      <a:lvl8pPr marL="1371600" algn="ctr" rtl="0" fontAlgn="base">
        <a:spcBef>
          <a:spcPct val="0"/>
        </a:spcBef>
        <a:spcAft>
          <a:spcPct val="0"/>
        </a:spcAft>
        <a:defRPr sz="3200" b="1">
          <a:solidFill>
            <a:srgbClr val="000066"/>
          </a:solidFill>
          <a:latin typeface="Times New Roman" pitchFamily="18" charset="0"/>
        </a:defRPr>
      </a:lvl8pPr>
      <a:lvl9pPr marL="1828800" algn="ctr" rtl="0" fontAlgn="base">
        <a:spcBef>
          <a:spcPct val="0"/>
        </a:spcBef>
        <a:spcAft>
          <a:spcPct val="0"/>
        </a:spcAft>
        <a:defRPr sz="3200" b="1">
          <a:solidFill>
            <a:srgbClr val="000066"/>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EBE6FC"/>
          </a:solidFill>
          <a:latin typeface="+mn-lt"/>
          <a:ea typeface="+mn-ea"/>
          <a:cs typeface="+mn-cs"/>
        </a:defRPr>
      </a:lvl1pPr>
      <a:lvl2pPr marL="742950" indent="-285750" algn="l" rtl="0" eaLnBrk="0" fontAlgn="base" hangingPunct="0">
        <a:spcBef>
          <a:spcPct val="20000"/>
        </a:spcBef>
        <a:spcAft>
          <a:spcPct val="0"/>
        </a:spcAft>
        <a:buChar char="–"/>
        <a:defRPr sz="2800">
          <a:solidFill>
            <a:srgbClr val="EBE6FC"/>
          </a:solidFill>
          <a:latin typeface="+mn-lt"/>
        </a:defRPr>
      </a:lvl2pPr>
      <a:lvl3pPr marL="1143000" indent="-228600" algn="l" rtl="0" eaLnBrk="0" fontAlgn="base" hangingPunct="0">
        <a:spcBef>
          <a:spcPct val="20000"/>
        </a:spcBef>
        <a:spcAft>
          <a:spcPct val="0"/>
        </a:spcAft>
        <a:buChar char="•"/>
        <a:defRPr sz="2400">
          <a:solidFill>
            <a:srgbClr val="EBE6FC"/>
          </a:solidFill>
          <a:latin typeface="+mn-lt"/>
        </a:defRPr>
      </a:lvl3pPr>
      <a:lvl4pPr marL="1600200" indent="-228600" algn="l" rtl="0" eaLnBrk="0" fontAlgn="base" hangingPunct="0">
        <a:spcBef>
          <a:spcPct val="20000"/>
        </a:spcBef>
        <a:spcAft>
          <a:spcPct val="0"/>
        </a:spcAft>
        <a:buChar char="–"/>
        <a:defRPr sz="2000">
          <a:solidFill>
            <a:srgbClr val="EBE6FC"/>
          </a:solidFill>
          <a:latin typeface="+mn-lt"/>
        </a:defRPr>
      </a:lvl4pPr>
      <a:lvl5pPr marL="2057400" indent="-228600" algn="l" rtl="0" eaLnBrk="0" fontAlgn="base" hangingPunct="0">
        <a:spcBef>
          <a:spcPct val="20000"/>
        </a:spcBef>
        <a:spcAft>
          <a:spcPct val="0"/>
        </a:spcAft>
        <a:buChar char="»"/>
        <a:defRPr sz="2000">
          <a:solidFill>
            <a:srgbClr val="EBE6FC"/>
          </a:solidFill>
          <a:latin typeface="+mn-lt"/>
        </a:defRPr>
      </a:lvl5pPr>
      <a:lvl6pPr marL="2514600" indent="-228600" algn="l" rtl="0" fontAlgn="base">
        <a:spcBef>
          <a:spcPct val="20000"/>
        </a:spcBef>
        <a:spcAft>
          <a:spcPct val="0"/>
        </a:spcAft>
        <a:buChar char="»"/>
        <a:defRPr sz="2000">
          <a:solidFill>
            <a:srgbClr val="EBE6FC"/>
          </a:solidFill>
          <a:latin typeface="+mn-lt"/>
        </a:defRPr>
      </a:lvl6pPr>
      <a:lvl7pPr marL="2971800" indent="-228600" algn="l" rtl="0" fontAlgn="base">
        <a:spcBef>
          <a:spcPct val="20000"/>
        </a:spcBef>
        <a:spcAft>
          <a:spcPct val="0"/>
        </a:spcAft>
        <a:buChar char="»"/>
        <a:defRPr sz="2000">
          <a:solidFill>
            <a:srgbClr val="EBE6FC"/>
          </a:solidFill>
          <a:latin typeface="+mn-lt"/>
        </a:defRPr>
      </a:lvl7pPr>
      <a:lvl8pPr marL="3429000" indent="-228600" algn="l" rtl="0" fontAlgn="base">
        <a:spcBef>
          <a:spcPct val="20000"/>
        </a:spcBef>
        <a:spcAft>
          <a:spcPct val="0"/>
        </a:spcAft>
        <a:buChar char="»"/>
        <a:defRPr sz="2000">
          <a:solidFill>
            <a:srgbClr val="EBE6FC"/>
          </a:solidFill>
          <a:latin typeface="+mn-lt"/>
        </a:defRPr>
      </a:lvl8pPr>
      <a:lvl9pPr marL="3886200" indent="-228600" algn="l" rtl="0" fontAlgn="base">
        <a:spcBef>
          <a:spcPct val="20000"/>
        </a:spcBef>
        <a:spcAft>
          <a:spcPct val="0"/>
        </a:spcAft>
        <a:buChar char="»"/>
        <a:defRPr sz="2000">
          <a:solidFill>
            <a:srgbClr val="EBE6F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ioinformatics.buffalo.edu/"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png"/><Relationship Id="rId18" Type="http://schemas.openxmlformats.org/officeDocument/2006/relationships/hyperlink" Target="http://www.ifomis.org/" TargetMode="External"/><Relationship Id="rId3" Type="http://schemas.openxmlformats.org/officeDocument/2006/relationships/notesSlide" Target="../notesSlides/notesSlide2.xml"/><Relationship Id="rId21" Type="http://schemas.openxmlformats.org/officeDocument/2006/relationships/image" Target="../media/image16.jpeg"/><Relationship Id="rId7" Type="http://schemas.openxmlformats.org/officeDocument/2006/relationships/hyperlink" Target="http://images.google.com/imgres?imgurl=http://www.math.sfu.ca/histmath/Europe/Euclid300BC/HIPPOCRATES.JPG&amp;imgrefurl=http://www.math.sfu.ca/histmath/Europe/Euclid300BC/&amp;h=326&amp;w=268&amp;sz=11&amp;tbnid=ETy_g3qaEY0J:&amp;tbnh=113&amp;tbnw=93&amp;start=4&amp;prev=/images%3Fq%3Dhippocrates%26hl%3Dnl%26lr%3D" TargetMode="External"/><Relationship Id="rId12" Type="http://schemas.openxmlformats.org/officeDocument/2006/relationships/image" Target="../media/image11.png"/><Relationship Id="rId17" Type="http://schemas.openxmlformats.org/officeDocument/2006/relationships/image" Target="../media/image14.jpeg"/><Relationship Id="rId25" Type="http://schemas.openxmlformats.org/officeDocument/2006/relationships/image" Target="../media/image18.png"/><Relationship Id="rId2" Type="http://schemas.openxmlformats.org/officeDocument/2006/relationships/slideLayout" Target="../slideLayouts/slideLayout17.xml"/><Relationship Id="rId16" Type="http://schemas.openxmlformats.org/officeDocument/2006/relationships/image" Target="../media/image4.png"/><Relationship Id="rId20" Type="http://schemas.openxmlformats.org/officeDocument/2006/relationships/hyperlink" Target="http://images.google.be/imgres?imgurl=http://www.guido.be/imagegallery/Onderwijs/rug.jpg&amp;imgrefurl=http://www.guido.be/desktopmodules/articledetail.aspx%3Fmid%3D361%26itemid%3D768%26tabid%3D69%26pageid%3D100&amp;h=180&amp;w=180&amp;sz=8&amp;hl=nl&amp;start=11&amp;tbnid=p1yWKTqCineCgM:&amp;tbnh=101&amp;tbnw=101&amp;prev=/images%3Fq%3Drug%2Bgent%26svnum%3D10%26hl%3Dnl%26lr%3D%26rls%3DGGLJ,GGLJ:2006-09,GGLJ:en%26sa%3DN" TargetMode="External"/><Relationship Id="rId1" Type="http://schemas.openxmlformats.org/officeDocument/2006/relationships/vmlDrawing" Target="../drawings/vmlDrawing4.vml"/><Relationship Id="rId6" Type="http://schemas.openxmlformats.org/officeDocument/2006/relationships/image" Target="../media/image7.png"/><Relationship Id="rId11" Type="http://schemas.openxmlformats.org/officeDocument/2006/relationships/image" Target="../media/image10.jpeg"/><Relationship Id="rId24" Type="http://schemas.openxmlformats.org/officeDocument/2006/relationships/hyperlink" Target="http://nl.prorec.be/index.cfm" TargetMode="External"/><Relationship Id="rId5" Type="http://schemas.openxmlformats.org/officeDocument/2006/relationships/image" Target="../media/image6.jpeg"/><Relationship Id="rId15" Type="http://schemas.openxmlformats.org/officeDocument/2006/relationships/oleObject" Target="../embeddings/oleObject6.bin"/><Relationship Id="rId23" Type="http://schemas.openxmlformats.org/officeDocument/2006/relationships/image" Target="../media/image17.png"/><Relationship Id="rId10" Type="http://schemas.openxmlformats.org/officeDocument/2006/relationships/image" Target="../media/image9.jpeg"/><Relationship Id="rId19" Type="http://schemas.openxmlformats.org/officeDocument/2006/relationships/image" Target="../media/image15.jpeg"/><Relationship Id="rId4" Type="http://schemas.openxmlformats.org/officeDocument/2006/relationships/image" Target="../media/image5.jpeg"/><Relationship Id="rId9" Type="http://schemas.openxmlformats.org/officeDocument/2006/relationships/image" Target="../media/image2.png"/><Relationship Id="rId14" Type="http://schemas.openxmlformats.org/officeDocument/2006/relationships/image" Target="../media/image13.jpeg"/><Relationship Id="rId2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hyperlink" Target="http://www.referent-tracking.com/RTU/sendfile/?file=CeustersAMIA2006FINAL.pdf" TargetMode="External"/><Relationship Id="rId2" Type="http://schemas.openxmlformats.org/officeDocument/2006/relationships/hyperlink" Target="http://www.amia.org/meetings/f06/" TargetMode="External"/><Relationship Id="rId1" Type="http://schemas.openxmlformats.org/officeDocument/2006/relationships/slideLayout" Target="../slideLayouts/slideLayout13.xml"/><Relationship Id="rId5" Type="http://schemas.openxmlformats.org/officeDocument/2006/relationships/image" Target="../media/image42.emf"/><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2.emf"/></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upload.wikimedia.org/wikipedia/commons/0/09/Eroica_Beethoven_title.jpg"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hyperlink" Target="http://www.google.com/imgres?num=10&amp;hl=en&amp;safe=off&amp;tbo=d&amp;biw=1680&amp;bih=858&amp;tbm=isch&amp;tbnid=IHXX8pOeP7darM:&amp;imgrefurl=http://collider.com/jonathan-nolan-person-of-interest-dark-knight-rises-interview/137379/&amp;docid=hw5ZwkaLbYH0xM&amp;imgurl=http://collider.com/wp-content/uploads/person-of-interest-taraji-p-henson-4.jpg&amp;w=540&amp;h=720&amp;ei=EzbvUOTBAbO10AGGq4G4BQ&amp;zoom=1" TargetMode="External"/><Relationship Id="rId7"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12" Type="http://schemas.openxmlformats.org/officeDocument/2006/relationships/image" Target="../media/image62.jpeg"/><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13.xml"/><Relationship Id="rId6" Type="http://schemas.openxmlformats.org/officeDocument/2006/relationships/image" Target="../media/image59.jpeg"/><Relationship Id="rId11" Type="http://schemas.openxmlformats.org/officeDocument/2006/relationships/hyperlink" Target="http://www.google.com/imgres?num=10&amp;hl=en&amp;safe=off&amp;tbo=d&amp;biw=1680&amp;bih=858&amp;tbm=isch&amp;tbnid=uzHegijBDrVCxM:&amp;imgrefurl=http://tlceyeopener.blogspot.com/2012/09/tlc-eyecare-laser-centers-welcomes-new.html&amp;docid=72rk70VQwzyM6M&amp;imgurl=http://4.bp.blogspot.com/-_Q3A00CnIl4/UFnzN1sxk2I/AAAAAAAAALA/LkL6Cv3JP5I/s1600/Erica_Person_MD.jpg&amp;w=1143&amp;h=1600&amp;ei=EzbvUOTBAbO10AGGq4G4BQ&amp;zoom=1" TargetMode="External"/><Relationship Id="rId5" Type="http://schemas.openxmlformats.org/officeDocument/2006/relationships/hyperlink" Target="http://www.google.com/imgres?num=10&amp;hl=en&amp;safe=off&amp;tbo=d&amp;biw=1680&amp;bih=858&amp;tbm=isch&amp;tbnid=tWS1VoR2oxomXM:&amp;imgrefurl=http://perezhilton.com/2011-12-15-ryan-gosling-is-named-time-magazines-coolest-person-of-the-year&amp;docid=MO35ynEp_HhFdM&amp;imgurl=http://img.perezhilton.com/wp-content/uploads/2011/12/ryan-gosling-is-coolest-person-of-the-year__oPt.jpg&amp;w=450&amp;h=639&amp;ei=EzbvUOTBAbO10AGGq4G4BQ&amp;zoom=1" TargetMode="External"/><Relationship Id="rId10" Type="http://schemas.openxmlformats.org/officeDocument/2006/relationships/image" Target="../media/image61.jpeg"/><Relationship Id="rId4" Type="http://schemas.openxmlformats.org/officeDocument/2006/relationships/image" Target="../media/image58.jpeg"/><Relationship Id="rId9" Type="http://schemas.openxmlformats.org/officeDocument/2006/relationships/hyperlink" Target="http://www.google.com/imgres?num=10&amp;hl=en&amp;safe=off&amp;tbo=d&amp;biw=1680&amp;bih=858&amp;tbm=isch&amp;tbnid=NQXySzMWyLA96M:&amp;imgrefurl=http://www.fanpop.com/clubs/david-henrie/images/26183003/title/david-henrie-aim-high-party-person-photo&amp;docid=xeljz3CV4-c0VM&amp;imgurl=http://images5.fanpop.com/image/photos/26100000/David-Henrie-Aim-High-Party-Person-david-henrie-26183003-940-1222.jpg&amp;w=940&amp;h=1222&amp;ei=EzbvUOTBAbO10AGGq4G4BQ&amp;zoom=1"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hyperlink" Target="http://www.google.com/imgres?num=10&amp;hl=en&amp;safe=off&amp;tbo=d&amp;biw=1680&amp;bih=858&amp;tbm=isch&amp;tbnid=IHXX8pOeP7darM:&amp;imgrefurl=http://collider.com/jonathan-nolan-person-of-interest-dark-knight-rises-interview/137379/&amp;docid=hw5ZwkaLbYH0xM&amp;imgurl=http://collider.com/wp-content/uploads/person-of-interest-taraji-p-henson-4.jpg&amp;w=540&amp;h=720&amp;ei=EzbvUOTBAbO10AGGq4G4BQ&amp;zoom=1" TargetMode="External"/><Relationship Id="rId7"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12" Type="http://schemas.openxmlformats.org/officeDocument/2006/relationships/image" Target="../media/image62.jpeg"/><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13.xml"/><Relationship Id="rId6" Type="http://schemas.openxmlformats.org/officeDocument/2006/relationships/image" Target="../media/image59.jpeg"/><Relationship Id="rId11" Type="http://schemas.openxmlformats.org/officeDocument/2006/relationships/hyperlink" Target="http://www.google.com/imgres?num=10&amp;hl=en&amp;safe=off&amp;tbo=d&amp;biw=1680&amp;bih=858&amp;tbm=isch&amp;tbnid=uzHegijBDrVCxM:&amp;imgrefurl=http://tlceyeopener.blogspot.com/2012/09/tlc-eyecare-laser-centers-welcomes-new.html&amp;docid=72rk70VQwzyM6M&amp;imgurl=http://4.bp.blogspot.com/-_Q3A00CnIl4/UFnzN1sxk2I/AAAAAAAAALA/LkL6Cv3JP5I/s1600/Erica_Person_MD.jpg&amp;w=1143&amp;h=1600&amp;ei=EzbvUOTBAbO10AGGq4G4BQ&amp;zoom=1" TargetMode="External"/><Relationship Id="rId5" Type="http://schemas.openxmlformats.org/officeDocument/2006/relationships/hyperlink" Target="http://www.google.com/imgres?num=10&amp;hl=en&amp;safe=off&amp;tbo=d&amp;biw=1680&amp;bih=858&amp;tbm=isch&amp;tbnid=tWS1VoR2oxomXM:&amp;imgrefurl=http://perezhilton.com/2011-12-15-ryan-gosling-is-named-time-magazines-coolest-person-of-the-year&amp;docid=MO35ynEp_HhFdM&amp;imgurl=http://img.perezhilton.com/wp-content/uploads/2011/12/ryan-gosling-is-coolest-person-of-the-year__oPt.jpg&amp;w=450&amp;h=639&amp;ei=EzbvUOTBAbO10AGGq4G4BQ&amp;zoom=1" TargetMode="External"/><Relationship Id="rId10" Type="http://schemas.openxmlformats.org/officeDocument/2006/relationships/image" Target="../media/image61.jpeg"/><Relationship Id="rId4" Type="http://schemas.openxmlformats.org/officeDocument/2006/relationships/image" Target="../media/image58.jpeg"/><Relationship Id="rId9" Type="http://schemas.openxmlformats.org/officeDocument/2006/relationships/hyperlink" Target="http://www.google.com/imgres?num=10&amp;hl=en&amp;safe=off&amp;tbo=d&amp;biw=1680&amp;bih=858&amp;tbm=isch&amp;tbnid=NQXySzMWyLA96M:&amp;imgrefurl=http://www.fanpop.com/clubs/david-henrie/images/26183003/title/david-henrie-aim-high-party-person-photo&amp;docid=xeljz3CV4-c0VM&amp;imgurl=http://images5.fanpop.com/image/photos/26100000/David-Henrie-Aim-High-Party-Person-david-henrie-26183003-940-1222.jpg&amp;w=940&amp;h=1222&amp;ei=EzbvUOTBAbO10AGGq4G4BQ&amp;zoom=1"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www.google.com/imgres?hl=en&amp;safe=off&amp;tbo=d&amp;biw=1680&amp;bih=858&amp;tbm=isch&amp;tbnid=_p54yMq4EBtd9M:&amp;imgrefurl=http://www.bestpricetoys.com/index.php?manufacturers_id=139&amp;page=1&amp;sort=3a&amp;docid=eq7G5qK56iP10M&amp;imgurl=http://www.bestpricetoys.com/images/imported/62190.jpg&amp;w=1600&amp;h=1600&amp;ei=7zfvUOrRGrOq0AHxuIHoCQ&amp;zoom=1" TargetMode="External"/><Relationship Id="rId7" Type="http://schemas.openxmlformats.org/officeDocument/2006/relationships/hyperlink" Target="http://www.google.com/imgres?hl=en&amp;safe=off&amp;tbo=d&amp;biw=1680&amp;bih=858&amp;tbm=isch&amp;tbnid=t8-FKjz6hVaKSM:&amp;imgrefurl=http://cool.cugiz.com/2011/07/child-software-engineer-life.html&amp;docid=qbrlgN1wCtKamM&amp;imgurl=http://3.bp.blogspot.com/_LPGZVS56wyA/S9PNybQULSI/AAAAAAAAmlM/ysn0AEsshDo/s800/13.jpg&amp;w=481&amp;h=599&amp;ei=7zfvUOrRGrOq0AHxuIHoCQ&amp;zoom=1" TargetMode="External"/><Relationship Id="rId2" Type="http://schemas.openxmlformats.org/officeDocument/2006/relationships/hyperlink" Target="http://www.google.com/imgres?hl=en&amp;safe=off&amp;tbo=d&amp;biw=1680&amp;bih=858&amp;tbm=isch&amp;tbnid=Cx3ZNQIYKHz5TM:&amp;imgrefurl=http://commons.wikimedia.org/wiki/File:A_child_sleeping.jpg&amp;docid=5-7Iz1ugN61CLM&amp;imgurl=http://upload.wikimedia.org/wikipedia/commons/3/3a/A_child_sleeping.jpg&amp;w=2592&amp;h=1944&amp;ei=7zfvUOrRGrOq0AHxuIHoCQ&amp;zoom=1" TargetMode="Externa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hyperlink" Target="http://www.google.com/imgres?hl=en&amp;safe=off&amp;tbo=d&amp;biw=1680&amp;bih=858&amp;tbm=isch&amp;tbnid=ADqKOATSu200vM:&amp;imgrefurl=http://www.sdcda.org/helping/child-abduction/index.php&amp;docid=rHRUVR0bgz1nBM&amp;imgurl=http://www.sdcda.org/helping/child-abduction/cauphotos/56.jpg&amp;w=212&amp;h=258&amp;ei=7zfvUOrRGrOq0AHxuIHoCQ&amp;zoom=1" TargetMode="External"/><Relationship Id="rId4" Type="http://schemas.openxmlformats.org/officeDocument/2006/relationships/image" Target="../media/image63.jpeg"/><Relationship Id="rId9" Type="http://schemas.openxmlformats.org/officeDocument/2006/relationships/image" Target="../media/image6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hyperlink" Target="http://www.google.com/imgres?hl=en&amp;safe=off&amp;tbo=d&amp;biw=1680&amp;bih=858&amp;tbm=isch&amp;tbnid=_p54yMq4EBtd9M:&amp;imgrefurl=http://www.bestpricetoys.com/index.php?manufacturers_id=139&amp;page=1&amp;sort=3a&amp;docid=eq7G5qK56iP10M&amp;imgurl=http://www.bestpricetoys.com/images/imported/62190.jpg&amp;w=1600&amp;h=1600&amp;ei=7zfvUOrRGrOq0AHxuIHoCQ&amp;zoom=1" TargetMode="External"/><Relationship Id="rId7" Type="http://schemas.openxmlformats.org/officeDocument/2006/relationships/hyperlink" Target="http://www.google.com/imgres?hl=en&amp;safe=off&amp;tbo=d&amp;biw=1680&amp;bih=858&amp;tbm=isch&amp;tbnid=t8-FKjz6hVaKSM:&amp;imgrefurl=http://cool.cugiz.com/2011/07/child-software-engineer-life.html&amp;docid=qbrlgN1wCtKamM&amp;imgurl=http://3.bp.blogspot.com/_LPGZVS56wyA/S9PNybQULSI/AAAAAAAAmlM/ysn0AEsshDo/s800/13.jpg&amp;w=481&amp;h=599&amp;ei=7zfvUOrRGrOq0AHxuIHoCQ&amp;zoom=1" TargetMode="External"/><Relationship Id="rId2" Type="http://schemas.openxmlformats.org/officeDocument/2006/relationships/hyperlink" Target="http://www.google.com/imgres?hl=en&amp;safe=off&amp;tbo=d&amp;biw=1680&amp;bih=858&amp;tbm=isch&amp;tbnid=Cx3ZNQIYKHz5TM:&amp;imgrefurl=http://commons.wikimedia.org/wiki/File:A_child_sleeping.jpg&amp;docid=5-7Iz1ugN61CLM&amp;imgurl=http://upload.wikimedia.org/wikipedia/commons/3/3a/A_child_sleeping.jpg&amp;w=2592&amp;h=1944&amp;ei=7zfvUOrRGrOq0AHxuIHoCQ&amp;zoom=1" TargetMode="Externa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hyperlink" Target="http://www.google.com/imgres?hl=en&amp;safe=off&amp;tbo=d&amp;biw=1680&amp;bih=858&amp;tbm=isch&amp;tbnid=ADqKOATSu200vM:&amp;imgrefurl=http://www.sdcda.org/helping/child-abduction/index.php&amp;docid=rHRUVR0bgz1nBM&amp;imgurl=http://www.sdcda.org/helping/child-abduction/cauphotos/56.jpg&amp;w=212&amp;h=258&amp;ei=7zfvUOrRGrOq0AHxuIHoCQ&amp;zoom=1" TargetMode="External"/><Relationship Id="rId4" Type="http://schemas.openxmlformats.org/officeDocument/2006/relationships/image" Target="../media/image63.jpeg"/><Relationship Id="rId9" Type="http://schemas.openxmlformats.org/officeDocument/2006/relationships/image" Target="../media/image66.jpe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8.xml"/><Relationship Id="rId7" Type="http://schemas.openxmlformats.org/officeDocument/2006/relationships/image" Target="../media/image68.png"/><Relationship Id="rId2" Type="http://schemas.openxmlformats.org/officeDocument/2006/relationships/slideLayout" Target="../slideLayouts/slideLayout17.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6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hyperlink" Target="http://ihs-classification.org/" TargetMode="Externa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hyperlink" Target="http://summit2009.amia.org/"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609600" y="1838802"/>
            <a:ext cx="7999413" cy="2451735"/>
          </a:xfrm>
        </p:spPr>
        <p:txBody>
          <a:bodyPr/>
          <a:lstStyle/>
          <a:p>
            <a:pPr eaLnBrk="1" hangingPunct="1">
              <a:tabLst>
                <a:tab pos="5376863" algn="l"/>
              </a:tabLst>
            </a:pPr>
            <a:r>
              <a:rPr lang="en-US" sz="2000" dirty="0" smtClean="0">
                <a:cs typeface="Arial" charset="0"/>
              </a:rPr>
              <a:t/>
            </a:r>
            <a:br>
              <a:rPr lang="en-US" sz="2000" dirty="0" smtClean="0">
                <a:cs typeface="Arial" charset="0"/>
              </a:rPr>
            </a:br>
            <a:r>
              <a:rPr lang="en-US" sz="1200" dirty="0" smtClean="0">
                <a:cs typeface="Arial" charset="0"/>
              </a:rPr>
              <a:t/>
            </a:r>
            <a:br>
              <a:rPr lang="en-US" sz="1200" dirty="0" smtClean="0">
                <a:cs typeface="Arial" charset="0"/>
              </a:rPr>
            </a:br>
            <a:r>
              <a:rPr lang="en-US" sz="2600" dirty="0"/>
              <a:t>Making Electronic Health Record </a:t>
            </a:r>
            <a:r>
              <a:rPr lang="en-US" sz="2600" dirty="0" smtClean="0"/>
              <a:t>Data</a:t>
            </a:r>
            <a:br>
              <a:rPr lang="en-US" sz="2600" dirty="0" smtClean="0"/>
            </a:br>
            <a:r>
              <a:rPr lang="en-US" sz="2600" dirty="0" smtClean="0"/>
              <a:t>Useful </a:t>
            </a:r>
            <a:r>
              <a:rPr lang="en-US" sz="2600" dirty="0"/>
              <a:t>for </a:t>
            </a:r>
            <a:r>
              <a:rPr lang="en-US" sz="2600" dirty="0" smtClean="0"/>
              <a:t>Research.  </a:t>
            </a:r>
            <a:r>
              <a:rPr lang="en-US" sz="2600" dirty="0"/>
              <a:t/>
            </a:r>
            <a:br>
              <a:rPr lang="en-US" sz="2600" dirty="0"/>
            </a:br>
            <a:r>
              <a:rPr lang="en-US" sz="2600" dirty="0"/>
              <a:t/>
            </a:r>
            <a:br>
              <a:rPr lang="en-US" sz="2600" dirty="0"/>
            </a:br>
            <a:r>
              <a:rPr lang="en-GB" sz="1400" dirty="0" smtClean="0">
                <a:cs typeface="Arial" charset="0"/>
              </a:rPr>
              <a:t>January 10, 2014</a:t>
            </a:r>
            <a:r>
              <a:rPr lang="en-GB" sz="1400" dirty="0" smtClean="0">
                <a:cs typeface="Arial" charset="0"/>
              </a:rPr>
              <a:t/>
            </a:r>
            <a:br>
              <a:rPr lang="en-GB" sz="1400" dirty="0" smtClean="0">
                <a:cs typeface="Arial" charset="0"/>
              </a:rPr>
            </a:br>
            <a:r>
              <a:rPr lang="en-US" sz="1400" dirty="0" smtClean="0">
                <a:cs typeface="Arial" charset="0"/>
              </a:rPr>
              <a:t>University at Buffalo, South Campus</a:t>
            </a:r>
          </a:p>
        </p:txBody>
      </p:sp>
      <p:sp>
        <p:nvSpPr>
          <p:cNvPr id="5123" name="Rectangle 3"/>
          <p:cNvSpPr>
            <a:spLocks noGrp="1" noChangeArrowheads="1"/>
          </p:cNvSpPr>
          <p:nvPr>
            <p:ph type="subTitle" idx="1"/>
          </p:nvPr>
        </p:nvSpPr>
        <p:spPr>
          <a:xfrm>
            <a:off x="0" y="4724400"/>
            <a:ext cx="9144000" cy="1600200"/>
          </a:xfrm>
        </p:spPr>
        <p:txBody>
          <a:bodyPr/>
          <a:lstStyle/>
          <a:p>
            <a:pPr defTabSz="566738" eaLnBrk="1" hangingPunct="1">
              <a:lnSpc>
                <a:spcPct val="80000"/>
              </a:lnSpc>
            </a:pPr>
            <a:r>
              <a:rPr lang="en-GB" altLang="ja-JP" sz="2800" b="1" dirty="0" smtClean="0">
                <a:ea typeface="ＭＳ 明朝" pitchFamily="49" charset="-128"/>
              </a:rPr>
              <a:t>Werner CEUSTERS, MD</a:t>
            </a:r>
            <a:endParaRPr lang="en-GB" altLang="ja-JP" sz="2800" b="1" baseline="30000" dirty="0" smtClean="0">
              <a:ea typeface="ＭＳ 明朝" pitchFamily="49" charset="-128"/>
            </a:endParaRPr>
          </a:p>
          <a:p>
            <a:pPr defTabSz="566738" eaLnBrk="1" hangingPunct="1">
              <a:lnSpc>
                <a:spcPct val="80000"/>
              </a:lnSpc>
            </a:pPr>
            <a:endParaRPr lang="en-US" altLang="ja-JP" sz="1400" b="1" dirty="0" smtClean="0">
              <a:ea typeface="ＭＳ 明朝" pitchFamily="49" charset="-128"/>
            </a:endParaRPr>
          </a:p>
          <a:p>
            <a:pPr defTabSz="566738" eaLnBrk="1" hangingPunct="1">
              <a:lnSpc>
                <a:spcPct val="80000"/>
              </a:lnSpc>
            </a:pPr>
            <a:r>
              <a:rPr lang="en-GB" altLang="ja-JP" sz="2000" i="1" dirty="0" smtClean="0">
                <a:ea typeface="ＭＳ 明朝" pitchFamily="49" charset="-128"/>
              </a:rPr>
              <a:t>Ontology Research Group, </a:t>
            </a:r>
            <a:r>
              <a:rPr lang="en-GB" altLang="ja-JP" sz="2000" i="1" dirty="0" err="1" smtClean="0">
                <a:ea typeface="ＭＳ 明朝" pitchFamily="49" charset="-128"/>
              </a:rPr>
              <a:t>Center</a:t>
            </a:r>
            <a:r>
              <a:rPr lang="en-GB" altLang="ja-JP" sz="2000" i="1" dirty="0" smtClean="0">
                <a:ea typeface="ＭＳ 明朝" pitchFamily="49" charset="-128"/>
              </a:rPr>
              <a:t> of Excellence in Bioinformatics and Life Sciences,</a:t>
            </a:r>
          </a:p>
          <a:p>
            <a:pPr defTabSz="566738" eaLnBrk="1" hangingPunct="1">
              <a:lnSpc>
                <a:spcPct val="80000"/>
              </a:lnSpc>
            </a:pPr>
            <a:r>
              <a:rPr lang="en-GB" altLang="ja-JP" sz="2000" i="1" dirty="0" smtClean="0">
                <a:ea typeface="ＭＳ 明朝" pitchFamily="49" charset="-128"/>
              </a:rPr>
              <a:t>Institute for Healthcare Informatics, </a:t>
            </a:r>
          </a:p>
          <a:p>
            <a:pPr defTabSz="566738" eaLnBrk="1" hangingPunct="1">
              <a:lnSpc>
                <a:spcPct val="80000"/>
              </a:lnSpc>
            </a:pPr>
            <a:r>
              <a:rPr lang="en-GB" altLang="ja-JP" sz="2000" i="1" dirty="0" smtClean="0">
                <a:ea typeface="ＭＳ 明朝" pitchFamily="49" charset="-128"/>
              </a:rPr>
              <a:t>Department of Psychiatry, </a:t>
            </a:r>
          </a:p>
          <a:p>
            <a:pPr defTabSz="566738" eaLnBrk="1" hangingPunct="1">
              <a:lnSpc>
                <a:spcPct val="80000"/>
              </a:lnSpc>
            </a:pPr>
            <a:r>
              <a:rPr lang="en-GB" altLang="ja-JP" sz="2000" i="1" dirty="0" smtClean="0">
                <a:ea typeface="ＭＳ 明朝" pitchFamily="49" charset="-128"/>
              </a:rPr>
              <a:t>University at Buffalo, NY, USA</a:t>
            </a:r>
          </a:p>
          <a:p>
            <a:pPr defTabSz="566738" eaLnBrk="1" hangingPunct="1">
              <a:lnSpc>
                <a:spcPct val="80000"/>
              </a:lnSpc>
            </a:pPr>
            <a:endParaRPr lang="en-US" altLang="ja-JP" sz="2000" i="1" dirty="0" smtClean="0">
              <a:ea typeface="ＭＳ 明朝" pitchFamily="49" charset="-128"/>
            </a:endParaRPr>
          </a:p>
        </p:txBody>
      </p:sp>
      <p:pic>
        <p:nvPicPr>
          <p:cNvPr id="5125" name="Picture 6" descr="http://www.referent-tracking.com/RTU/images/translogo.gif">
            <a:hlinkClick r:id="rId3"/>
          </p:cNvPr>
          <p:cNvPicPr>
            <a:picLocks noChangeAspect="1" noChangeArrowheads="1"/>
          </p:cNvPicPr>
          <p:nvPr/>
        </p:nvPicPr>
        <p:blipFill>
          <a:blip r:embed="rId4" cstate="print"/>
          <a:srcRect/>
          <a:stretch>
            <a:fillRect/>
          </a:stretch>
        </p:blipFill>
        <p:spPr bwMode="auto">
          <a:xfrm>
            <a:off x="6934200" y="1876425"/>
            <a:ext cx="1504950" cy="628650"/>
          </a:xfrm>
          <a:prstGeom prst="rect">
            <a:avLst/>
          </a:prstGeom>
          <a:noFill/>
          <a:ln w="9525">
            <a:noFill/>
            <a:miter lim="800000"/>
            <a:headEnd/>
            <a:tailEnd/>
          </a:ln>
        </p:spPr>
      </p:pic>
      <p:pic>
        <p:nvPicPr>
          <p:cNvPr id="6" name="Picture 5"/>
          <p:cNvPicPr/>
          <p:nvPr/>
        </p:nvPicPr>
        <p:blipFill>
          <a:blip r:embed="rId5" cstate="print"/>
          <a:srcRect/>
          <a:stretch>
            <a:fillRect/>
          </a:stretch>
        </p:blipFill>
        <p:spPr bwMode="auto">
          <a:xfrm>
            <a:off x="914400" y="1962150"/>
            <a:ext cx="2057400" cy="4572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Example: confounding in epidemiology</a:t>
            </a:r>
            <a:endParaRPr lang="en-US" dirty="0"/>
          </a:p>
        </p:txBody>
      </p:sp>
      <p:sp>
        <p:nvSpPr>
          <p:cNvPr id="3" name="Content Placeholder 2"/>
          <p:cNvSpPr>
            <a:spLocks noGrp="1"/>
          </p:cNvSpPr>
          <p:nvPr>
            <p:ph idx="1"/>
          </p:nvPr>
        </p:nvSpPr>
        <p:spPr/>
        <p:txBody>
          <a:bodyPr/>
          <a:lstStyle/>
          <a:p>
            <a:r>
              <a:rPr lang="en-US" sz="2800" dirty="0" smtClean="0"/>
              <a:t>Confounders are:</a:t>
            </a:r>
          </a:p>
          <a:p>
            <a:pPr lvl="1"/>
            <a:r>
              <a:rPr lang="en-US" sz="2200" dirty="0" smtClean="0"/>
              <a:t>not part of the real association between exposure and disease,</a:t>
            </a:r>
          </a:p>
          <a:p>
            <a:pPr lvl="1"/>
            <a:r>
              <a:rPr lang="en-US" sz="2200" dirty="0" smtClean="0"/>
              <a:t>predictors of disease,</a:t>
            </a:r>
          </a:p>
          <a:p>
            <a:pPr lvl="1"/>
            <a:r>
              <a:rPr lang="en-US" sz="2200" dirty="0" smtClean="0"/>
              <a:t>unequally distributed between exposure groups.</a:t>
            </a:r>
          </a:p>
          <a:p>
            <a:r>
              <a:rPr lang="en-US" sz="2800" dirty="0" smtClean="0"/>
              <a:t>Example: grey hair</a:t>
            </a:r>
          </a:p>
          <a:p>
            <a:pPr lvl="1"/>
            <a:r>
              <a:rPr lang="en-US" sz="2200" dirty="0" smtClean="0"/>
              <a:t>take from the street the first 100 people you encounter with grey hair and the first 100 that don’t have grey hair;</a:t>
            </a:r>
          </a:p>
          <a:p>
            <a:pPr lvl="1"/>
            <a:r>
              <a:rPr lang="en-US" sz="2200" dirty="0" smtClean="0"/>
              <a:t>check them for heart disease;</a:t>
            </a:r>
          </a:p>
          <a:p>
            <a:pPr lvl="1"/>
            <a:r>
              <a:rPr lang="en-US" sz="2200" dirty="0" smtClean="0"/>
              <a:t>you will very likely find that there are significantly more people in the grey hair group that have heart disease than in the other group because</a:t>
            </a:r>
          </a:p>
          <a:p>
            <a:pPr lvl="1"/>
            <a:r>
              <a:rPr lang="en-US" sz="2200" dirty="0" smtClean="0"/>
              <a:t>both grey hair and heart disease are more prevalent in elderly;</a:t>
            </a:r>
          </a:p>
          <a:p>
            <a:pPr lvl="1"/>
            <a:r>
              <a:rPr lang="en-US" sz="2200" dirty="0" smtClean="0"/>
              <a:t>therefore (?): grey hair causes heart disease (or the other way round?)</a:t>
            </a:r>
            <a:endParaRPr lang="en-US" sz="2200" dirty="0"/>
          </a:p>
        </p:txBody>
      </p:sp>
    </p:spTree>
    <p:extLst>
      <p:ext uri="{BB962C8B-B14F-4D97-AF65-F5344CB8AC3E}">
        <p14:creationId xmlns:p14="http://schemas.microsoft.com/office/powerpoint/2010/main" val="69579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Some strategies to reduce confounding</a:t>
            </a:r>
            <a:endParaRPr lang="en-US" dirty="0"/>
          </a:p>
        </p:txBody>
      </p:sp>
      <p:sp>
        <p:nvSpPr>
          <p:cNvPr id="3" name="Content Placeholder 2"/>
          <p:cNvSpPr>
            <a:spLocks noGrp="1"/>
          </p:cNvSpPr>
          <p:nvPr>
            <p:ph idx="1"/>
          </p:nvPr>
        </p:nvSpPr>
        <p:spPr/>
        <p:txBody>
          <a:bodyPr/>
          <a:lstStyle/>
          <a:p>
            <a:r>
              <a:rPr lang="en-US" dirty="0" smtClean="0"/>
              <a:t>randomization (distribute - known and measurable - confounders between study groups)</a:t>
            </a:r>
          </a:p>
          <a:p>
            <a:r>
              <a:rPr lang="en-US" dirty="0" smtClean="0"/>
              <a:t>restriction (restrict entry to study of individuals with confounding factors</a:t>
            </a:r>
          </a:p>
          <a:p>
            <a:pPr lvl="1"/>
            <a:r>
              <a:rPr lang="en-US" dirty="0" smtClean="0"/>
              <a:t>risks: introduce bias</a:t>
            </a:r>
          </a:p>
          <a:p>
            <a:r>
              <a:rPr lang="en-US" dirty="0" smtClean="0"/>
              <a:t>matching, stratification, adjustment, …</a:t>
            </a:r>
          </a:p>
          <a:p>
            <a:pPr lvl="1"/>
            <a:r>
              <a:rPr lang="en-US" dirty="0" smtClean="0">
                <a:sym typeface="Wingdings" pitchFamily="2" charset="2"/>
              </a:rPr>
              <a:t> check your course in medical statistics,</a:t>
            </a:r>
          </a:p>
          <a:p>
            <a:pPr lvl="2"/>
            <a:r>
              <a:rPr lang="en-US" dirty="0" smtClean="0">
                <a:sym typeface="Wingdings" pitchFamily="2" charset="2"/>
              </a:rPr>
              <a:t>if you didn’t take one: shame on you.</a:t>
            </a:r>
            <a:endParaRPr lang="en-US" dirty="0" smtClean="0"/>
          </a:p>
          <a:p>
            <a:endParaRPr lang="en-US" dirty="0"/>
          </a:p>
        </p:txBody>
      </p:sp>
    </p:spTree>
    <p:extLst>
      <p:ext uri="{BB962C8B-B14F-4D97-AF65-F5344CB8AC3E}">
        <p14:creationId xmlns:p14="http://schemas.microsoft.com/office/powerpoint/2010/main" val="2864403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However !</a:t>
            </a:r>
            <a:endParaRPr lang="en-US" dirty="0"/>
          </a:p>
        </p:txBody>
      </p:sp>
      <p:pic>
        <p:nvPicPr>
          <p:cNvPr id="5" name="Picture 4" descr="pleister.gif"/>
          <p:cNvPicPr>
            <a:picLocks noChangeAspect="1"/>
          </p:cNvPicPr>
          <p:nvPr/>
        </p:nvPicPr>
        <p:blipFill>
          <a:blip r:embed="rId2" cstate="print"/>
          <a:stretch>
            <a:fillRect/>
          </a:stretch>
        </p:blipFill>
        <p:spPr>
          <a:xfrm>
            <a:off x="2514600" y="2286000"/>
            <a:ext cx="4114800" cy="4260030"/>
          </a:xfrm>
          <a:prstGeom prst="rect">
            <a:avLst/>
          </a:prstGeom>
        </p:spPr>
      </p:pic>
    </p:spTree>
    <p:extLst>
      <p:ext uri="{BB962C8B-B14F-4D97-AF65-F5344CB8AC3E}">
        <p14:creationId xmlns:p14="http://schemas.microsoft.com/office/powerpoint/2010/main" val="800818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p:cNvSpPr/>
          <p:nvPr/>
        </p:nvSpPr>
        <p:spPr bwMode="auto">
          <a:xfrm>
            <a:off x="5029200" y="1981200"/>
            <a:ext cx="4114800" cy="4191000"/>
          </a:xfrm>
          <a:prstGeom prst="rect">
            <a:avLst/>
          </a:prstGeom>
          <a:solidFill>
            <a:srgbClr val="FF0000"/>
          </a:solidFill>
          <a:ln w="9525"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000066"/>
              </a:solidFill>
              <a:effectLst/>
              <a:latin typeface="Times New Roman" pitchFamily="18" charset="0"/>
            </a:endParaRPr>
          </a:p>
        </p:txBody>
      </p:sp>
      <p:pic>
        <p:nvPicPr>
          <p:cNvPr id="314" name="Picture 10"/>
          <p:cNvPicPr>
            <a:picLocks noChangeAspect="1" noChangeArrowheads="1"/>
          </p:cNvPicPr>
          <p:nvPr/>
        </p:nvPicPr>
        <p:blipFill>
          <a:blip r:embed="rId3" cstate="print"/>
          <a:srcRect/>
          <a:stretch>
            <a:fillRect/>
          </a:stretch>
        </p:blipFill>
        <p:spPr bwMode="auto">
          <a:xfrm>
            <a:off x="304800" y="4648200"/>
            <a:ext cx="2286000" cy="2073036"/>
          </a:xfrm>
          <a:prstGeom prst="rect">
            <a:avLst/>
          </a:prstGeom>
          <a:noFill/>
          <a:ln w="9525">
            <a:noFill/>
            <a:miter lim="800000"/>
            <a:headEnd/>
            <a:tailEnd/>
          </a:ln>
        </p:spPr>
      </p:pic>
      <p:sp>
        <p:nvSpPr>
          <p:cNvPr id="7170" name="AutoShape 2"/>
          <p:cNvSpPr>
            <a:spLocks noGrp="1" noChangeArrowheads="1"/>
          </p:cNvSpPr>
          <p:nvPr>
            <p:ph type="title"/>
          </p:nvPr>
        </p:nvSpPr>
        <p:spPr>
          <a:xfrm>
            <a:off x="255588" y="1276708"/>
            <a:ext cx="8632825" cy="646986"/>
          </a:xfrm>
        </p:spPr>
        <p:txBody>
          <a:bodyPr/>
          <a:lstStyle/>
          <a:p>
            <a:pPr eaLnBrk="1" hangingPunct="1"/>
            <a:r>
              <a:rPr lang="en-US" dirty="0" smtClean="0"/>
              <a:t>Major problem with EHRs for data analysis</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4"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pic>
        <p:nvPicPr>
          <p:cNvPr id="267270" name="Picture 6" descr="https://encrypted-tbn2.gstatic.com/images?q=tbn:ANd9GcSwYfX8SEA3m6vxdXlNEYNqO5UzXALAEpn_xxrIa4m1aiNynrRmkQ"/>
          <p:cNvPicPr>
            <a:picLocks noChangeAspect="1" noChangeArrowheads="1"/>
          </p:cNvPicPr>
          <p:nvPr/>
        </p:nvPicPr>
        <p:blipFill>
          <a:blip r:embed="rId4" cstate="print"/>
          <a:srcRect/>
          <a:stretch>
            <a:fillRect/>
          </a:stretch>
        </p:blipFill>
        <p:spPr bwMode="auto">
          <a:xfrm>
            <a:off x="1143000" y="5334000"/>
            <a:ext cx="1752599" cy="1369107"/>
          </a:xfrm>
          <a:prstGeom prst="rect">
            <a:avLst/>
          </a:prstGeom>
          <a:noFill/>
        </p:spPr>
      </p:pic>
      <p:grpSp>
        <p:nvGrpSpPr>
          <p:cNvPr id="5"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grpSp>
        <p:nvGrpSpPr>
          <p:cNvPr id="6" name="Group 311"/>
          <p:cNvGrpSpPr/>
          <p:nvPr/>
        </p:nvGrpSpPr>
        <p:grpSpPr>
          <a:xfrm>
            <a:off x="5057775" y="1916113"/>
            <a:ext cx="3895725" cy="1552511"/>
            <a:chOff x="5057775" y="1916113"/>
            <a:chExt cx="3895725" cy="1552511"/>
          </a:xfrm>
        </p:grpSpPr>
        <p:sp>
          <p:nvSpPr>
            <p:cNvPr id="7410" name="AutoShape 72"/>
            <p:cNvSpPr>
              <a:spLocks noChangeArrowheads="1"/>
            </p:cNvSpPr>
            <p:nvPr/>
          </p:nvSpPr>
          <p:spPr bwMode="auto">
            <a:xfrm>
              <a:off x="5414963" y="2595563"/>
              <a:ext cx="998538" cy="493713"/>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5057775" y="1916113"/>
              <a:ext cx="1550988" cy="701675"/>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pic>
          <p:nvPicPr>
            <p:cNvPr id="267268" name="Picture 4" descr="https://encrypted-tbn0.gstatic.com/images?q=tbn:ANd9GcQ519d192LEpR6-ADeRK6iQdyVNygAnbZZX5sFynammQr-mRtPR"/>
            <p:cNvPicPr>
              <a:picLocks noChangeAspect="1" noChangeArrowheads="1"/>
            </p:cNvPicPr>
            <p:nvPr/>
          </p:nvPicPr>
          <p:blipFill>
            <a:blip r:embed="rId5" cstate="print"/>
            <a:srcRect/>
            <a:stretch>
              <a:fillRect/>
            </a:stretch>
          </p:blipFill>
          <p:spPr bwMode="auto">
            <a:xfrm>
              <a:off x="6705600" y="2209800"/>
              <a:ext cx="2247900" cy="1258824"/>
            </a:xfrm>
            <a:prstGeom prst="rect">
              <a:avLst/>
            </a:prstGeom>
            <a:noFill/>
          </p:spPr>
        </p:pic>
      </p:grpSp>
      <p:grpSp>
        <p:nvGrpSpPr>
          <p:cNvPr id="7" name="Group 312"/>
          <p:cNvGrpSpPr/>
          <p:nvPr/>
        </p:nvGrpSpPr>
        <p:grpSpPr>
          <a:xfrm>
            <a:off x="6400800" y="3597276"/>
            <a:ext cx="2466975" cy="2517775"/>
            <a:chOff x="6400800" y="3597276"/>
            <a:chExt cx="2466975" cy="2517775"/>
          </a:xfrm>
        </p:grpSpPr>
        <p:pic>
          <p:nvPicPr>
            <p:cNvPr id="267266" name="Picture 2" descr="https://encrypted-tbn3.gstatic.com/images?q=tbn:ANd9GcQYl3brsrSchFGP60n8OSuMlSlsaWwn0vPNAj4eRXEIK9A-7CU9Dw"/>
            <p:cNvPicPr>
              <a:picLocks noChangeAspect="1" noChangeArrowheads="1"/>
            </p:cNvPicPr>
            <p:nvPr/>
          </p:nvPicPr>
          <p:blipFill>
            <a:blip r:embed="rId6" cstate="print"/>
            <a:srcRect/>
            <a:stretch>
              <a:fillRect/>
            </a:stretch>
          </p:blipFill>
          <p:spPr bwMode="auto">
            <a:xfrm>
              <a:off x="6400800" y="4267200"/>
              <a:ext cx="2466975" cy="1847851"/>
            </a:xfrm>
            <a:prstGeom prst="rect">
              <a:avLst/>
            </a:prstGeom>
            <a:noFill/>
          </p:spPr>
        </p:pic>
        <p:sp>
          <p:nvSpPr>
            <p:cNvPr id="310" name="AutoShape 72"/>
            <p:cNvSpPr>
              <a:spLocks noChangeArrowheads="1"/>
            </p:cNvSpPr>
            <p:nvPr/>
          </p:nvSpPr>
          <p:spPr bwMode="auto">
            <a:xfrm rot="5400000">
              <a:off x="7517607" y="3647281"/>
              <a:ext cx="593724" cy="493713"/>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grpSp>
      <p:sp>
        <p:nvSpPr>
          <p:cNvPr id="66" name="Rectangle 65"/>
          <p:cNvSpPr/>
          <p:nvPr/>
        </p:nvSpPr>
        <p:spPr bwMode="auto">
          <a:xfrm>
            <a:off x="9829800" y="838200"/>
            <a:ext cx="914400" cy="914400"/>
          </a:xfrm>
          <a:prstGeom prst="rect">
            <a:avLst/>
          </a:prstGeom>
          <a:noFill/>
          <a:ln w="9525" cap="flat" cmpd="sng" algn="ctr">
            <a:solidFill>
              <a:schemeClr val="bg1"/>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000066"/>
              </a:solidFill>
              <a:effectLst/>
              <a:latin typeface="Times New Roman" pitchFamily="18" charset="0"/>
            </a:endParaRPr>
          </a:p>
        </p:txBody>
      </p:sp>
      <p:sp>
        <p:nvSpPr>
          <p:cNvPr id="68" name="TextBox 67"/>
          <p:cNvSpPr txBox="1"/>
          <p:nvPr/>
        </p:nvSpPr>
        <p:spPr>
          <a:xfrm>
            <a:off x="304800" y="1981201"/>
            <a:ext cx="4648200" cy="2308324"/>
          </a:xfrm>
          <a:prstGeom prst="rect">
            <a:avLst/>
          </a:prstGeom>
          <a:solidFill>
            <a:srgbClr val="FF0000"/>
          </a:solidFill>
        </p:spPr>
        <p:txBody>
          <a:bodyPr wrap="square" rtlCol="0">
            <a:spAutoFit/>
          </a:bodyPr>
          <a:lstStyle/>
          <a:p>
            <a:pPr algn="l"/>
            <a:r>
              <a:rPr lang="en-US" sz="2400" dirty="0" smtClean="0">
                <a:solidFill>
                  <a:schemeClr val="bg1"/>
                </a:solidFill>
              </a:rPr>
              <a:t>The information model behind current EHRs is optimized for individual patient care, reflecting ‘care models’, without being a faithful model of how medical reality is structured in its entirety.</a:t>
            </a:r>
            <a:endParaRPr lang="en-US" sz="2400" dirty="0">
              <a:solidFill>
                <a:schemeClr val="bg1"/>
              </a:solidFill>
            </a:endParaRPr>
          </a:p>
        </p:txBody>
      </p:sp>
    </p:spTree>
    <p:extLst>
      <p:ext uri="{BB962C8B-B14F-4D97-AF65-F5344CB8AC3E}">
        <p14:creationId xmlns:p14="http://schemas.microsoft.com/office/powerpoint/2010/main" val="225927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1276350"/>
            <a:ext cx="8686800" cy="647700"/>
          </a:xfrm>
        </p:spPr>
        <p:txBody>
          <a:bodyPr/>
          <a:lstStyle/>
          <a:p>
            <a:r>
              <a:rPr lang="en-US" smtClean="0"/>
              <a:t>EHR Information Models (simplified)</a:t>
            </a:r>
          </a:p>
        </p:txBody>
      </p:sp>
      <p:grpSp>
        <p:nvGrpSpPr>
          <p:cNvPr id="54275" name="Group 41"/>
          <p:cNvGrpSpPr>
            <a:grpSpLocks/>
          </p:cNvGrpSpPr>
          <p:nvPr/>
        </p:nvGrpSpPr>
        <p:grpSpPr bwMode="auto">
          <a:xfrm>
            <a:off x="304800" y="2743200"/>
            <a:ext cx="3257550" cy="3417888"/>
            <a:chOff x="304800" y="2743200"/>
            <a:chExt cx="3257473" cy="3418463"/>
          </a:xfrm>
        </p:grpSpPr>
        <p:sp>
          <p:nvSpPr>
            <p:cNvPr id="54287" name="Rounded Rectangle 3"/>
            <p:cNvSpPr>
              <a:spLocks noChangeArrowheads="1"/>
            </p:cNvSpPr>
            <p:nvPr/>
          </p:nvSpPr>
          <p:spPr bwMode="auto">
            <a:xfrm>
              <a:off x="1371600" y="4114800"/>
              <a:ext cx="1203738" cy="675263"/>
            </a:xfrm>
            <a:prstGeom prst="roundRect">
              <a:avLst>
                <a:gd name="adj" fmla="val 23463"/>
              </a:avLst>
            </a:prstGeom>
            <a:solidFill>
              <a:srgbClr val="FF0000"/>
            </a:solidFill>
            <a:ln w="9525" algn="ctr">
              <a:noFill/>
              <a:round/>
              <a:headEnd/>
              <a:tailEnd/>
            </a:ln>
          </p:spPr>
          <p:txBody>
            <a:bodyPr wrap="none" lIns="0" tIns="0" rIns="0" bIns="91440" anchor="ctr">
              <a:spAutoFit/>
            </a:bodyPr>
            <a:lstStyle/>
            <a:p>
              <a:r>
                <a:rPr lang="en-US" b="0">
                  <a:solidFill>
                    <a:schemeClr val="bg1"/>
                  </a:solidFill>
                </a:rPr>
                <a:t>patient</a:t>
              </a:r>
            </a:p>
          </p:txBody>
        </p:sp>
        <p:sp>
          <p:nvSpPr>
            <p:cNvPr id="54288" name="Rounded Rectangle 5"/>
            <p:cNvSpPr>
              <a:spLocks noChangeArrowheads="1"/>
            </p:cNvSpPr>
            <p:nvPr/>
          </p:nvSpPr>
          <p:spPr bwMode="auto">
            <a:xfrm>
              <a:off x="304800" y="2743200"/>
              <a:ext cx="1641748" cy="675263"/>
            </a:xfrm>
            <a:prstGeom prst="roundRect">
              <a:avLst>
                <a:gd name="adj" fmla="val 23463"/>
              </a:avLst>
            </a:prstGeom>
            <a:solidFill>
              <a:srgbClr val="00B050"/>
            </a:solidFill>
            <a:ln w="9525" algn="ctr">
              <a:noFill/>
              <a:round/>
              <a:headEnd/>
              <a:tailEnd/>
            </a:ln>
          </p:spPr>
          <p:txBody>
            <a:bodyPr wrap="none" lIns="0" tIns="0" rIns="0" bIns="91440" anchor="ctr">
              <a:spAutoFit/>
            </a:bodyPr>
            <a:lstStyle/>
            <a:p>
              <a:r>
                <a:rPr lang="en-US" b="0">
                  <a:solidFill>
                    <a:schemeClr val="bg1"/>
                  </a:solidFill>
                </a:rPr>
                <a:t>diagnosis</a:t>
              </a:r>
            </a:p>
          </p:txBody>
        </p:sp>
        <p:sp>
          <p:nvSpPr>
            <p:cNvPr id="54289" name="Rounded Rectangle 6"/>
            <p:cNvSpPr>
              <a:spLocks noChangeArrowheads="1"/>
            </p:cNvSpPr>
            <p:nvPr/>
          </p:nvSpPr>
          <p:spPr bwMode="auto">
            <a:xfrm>
              <a:off x="1553940" y="5486400"/>
              <a:ext cx="839059" cy="675263"/>
            </a:xfrm>
            <a:prstGeom prst="roundRect">
              <a:avLst>
                <a:gd name="adj" fmla="val 23463"/>
              </a:avLst>
            </a:prstGeom>
            <a:solidFill>
              <a:srgbClr val="0070C0"/>
            </a:solidFill>
            <a:ln w="9525" algn="ctr">
              <a:noFill/>
              <a:round/>
              <a:headEnd/>
              <a:tailEnd/>
            </a:ln>
          </p:spPr>
          <p:txBody>
            <a:bodyPr wrap="none" lIns="0" tIns="0" rIns="0" bIns="91440" anchor="ctr">
              <a:spAutoFit/>
            </a:bodyPr>
            <a:lstStyle/>
            <a:p>
              <a:r>
                <a:rPr lang="en-US" b="0">
                  <a:solidFill>
                    <a:schemeClr val="bg1"/>
                  </a:solidFill>
                </a:rPr>
                <a:t>drug</a:t>
              </a:r>
            </a:p>
          </p:txBody>
        </p:sp>
        <p:sp>
          <p:nvSpPr>
            <p:cNvPr id="54290" name="Rounded Rectangle 11"/>
            <p:cNvSpPr>
              <a:spLocks noChangeArrowheads="1"/>
            </p:cNvSpPr>
            <p:nvPr/>
          </p:nvSpPr>
          <p:spPr bwMode="auto">
            <a:xfrm>
              <a:off x="2286000" y="2743200"/>
              <a:ext cx="1276273" cy="675263"/>
            </a:xfrm>
            <a:prstGeom prst="roundRect">
              <a:avLst>
                <a:gd name="adj" fmla="val 23463"/>
              </a:avLst>
            </a:prstGeom>
            <a:solidFill>
              <a:srgbClr val="FF5050"/>
            </a:solidFill>
            <a:ln w="9525" algn="ctr">
              <a:noFill/>
              <a:round/>
              <a:headEnd/>
              <a:tailEnd/>
            </a:ln>
          </p:spPr>
          <p:txBody>
            <a:bodyPr wrap="none" lIns="0" tIns="0" rIns="0" bIns="91440" anchor="ctr">
              <a:spAutoFit/>
            </a:bodyPr>
            <a:lstStyle/>
            <a:p>
              <a:r>
                <a:rPr lang="en-US" b="0">
                  <a:solidFill>
                    <a:schemeClr val="bg1"/>
                  </a:solidFill>
                </a:rPr>
                <a:t>finding</a:t>
              </a:r>
            </a:p>
          </p:txBody>
        </p:sp>
        <p:cxnSp>
          <p:nvCxnSpPr>
            <p:cNvPr id="54291" name="Elbow Connector 14"/>
            <p:cNvCxnSpPr>
              <a:cxnSpLocks noChangeShapeType="1"/>
              <a:stCxn id="54287" idx="1"/>
              <a:endCxn id="54288" idx="2"/>
            </p:cNvCxnSpPr>
            <p:nvPr/>
          </p:nvCxnSpPr>
          <p:spPr bwMode="auto">
            <a:xfrm rot="10800000">
              <a:off x="1125674" y="3418464"/>
              <a:ext cx="245926" cy="1033969"/>
            </a:xfrm>
            <a:prstGeom prst="bentConnector2">
              <a:avLst/>
            </a:prstGeom>
            <a:noFill/>
            <a:ln w="38100" algn="ctr">
              <a:solidFill>
                <a:schemeClr val="bg1"/>
              </a:solidFill>
              <a:round/>
              <a:headEnd/>
              <a:tailEnd type="arrow" w="med" len="med"/>
            </a:ln>
          </p:spPr>
        </p:cxnSp>
        <p:cxnSp>
          <p:nvCxnSpPr>
            <p:cNvPr id="54292" name="Elbow Connector 16"/>
            <p:cNvCxnSpPr>
              <a:cxnSpLocks noChangeShapeType="1"/>
              <a:stCxn id="54287" idx="3"/>
              <a:endCxn id="54290" idx="2"/>
            </p:cNvCxnSpPr>
            <p:nvPr/>
          </p:nvCxnSpPr>
          <p:spPr bwMode="auto">
            <a:xfrm flipV="1">
              <a:off x="2575338" y="3418463"/>
              <a:ext cx="348799" cy="1033969"/>
            </a:xfrm>
            <a:prstGeom prst="bentConnector2">
              <a:avLst/>
            </a:prstGeom>
            <a:noFill/>
            <a:ln w="38100" algn="ctr">
              <a:solidFill>
                <a:schemeClr val="bg1"/>
              </a:solidFill>
              <a:round/>
              <a:headEnd/>
              <a:tailEnd type="arrow" w="med" len="med"/>
            </a:ln>
          </p:spPr>
        </p:cxnSp>
        <p:cxnSp>
          <p:nvCxnSpPr>
            <p:cNvPr id="54293" name="Elbow Connector 20"/>
            <p:cNvCxnSpPr>
              <a:cxnSpLocks noChangeShapeType="1"/>
            </p:cNvCxnSpPr>
            <p:nvPr/>
          </p:nvCxnSpPr>
          <p:spPr bwMode="auto">
            <a:xfrm rot="16200000" flipH="1">
              <a:off x="1625301" y="5138230"/>
              <a:ext cx="696337" cy="1"/>
            </a:xfrm>
            <a:prstGeom prst="bentConnector3">
              <a:avLst>
                <a:gd name="adj1" fmla="val 50000"/>
              </a:avLst>
            </a:prstGeom>
            <a:noFill/>
            <a:ln w="38100" algn="ctr">
              <a:solidFill>
                <a:schemeClr val="bg1"/>
              </a:solidFill>
              <a:round/>
              <a:headEnd/>
              <a:tailEnd type="arrow" w="med" len="med"/>
            </a:ln>
          </p:spPr>
        </p:cxnSp>
      </p:grpSp>
      <p:grpSp>
        <p:nvGrpSpPr>
          <p:cNvPr id="3" name="Group 40"/>
          <p:cNvGrpSpPr>
            <a:grpSpLocks/>
          </p:cNvGrpSpPr>
          <p:nvPr/>
        </p:nvGrpSpPr>
        <p:grpSpPr bwMode="auto">
          <a:xfrm>
            <a:off x="4038600" y="2209800"/>
            <a:ext cx="4724400" cy="4343400"/>
            <a:chOff x="4038600" y="2209800"/>
            <a:chExt cx="4724400" cy="4343400"/>
          </a:xfrm>
        </p:grpSpPr>
        <p:sp>
          <p:nvSpPr>
            <p:cNvPr id="54277" name="Rounded Rectangle 7"/>
            <p:cNvSpPr>
              <a:spLocks noChangeArrowheads="1"/>
            </p:cNvSpPr>
            <p:nvPr/>
          </p:nvSpPr>
          <p:spPr bwMode="auto">
            <a:xfrm>
              <a:off x="5846477" y="4114800"/>
              <a:ext cx="1697323" cy="675263"/>
            </a:xfrm>
            <a:prstGeom prst="roundRect">
              <a:avLst>
                <a:gd name="adj" fmla="val 23463"/>
              </a:avLst>
            </a:prstGeom>
            <a:solidFill>
              <a:srgbClr val="FF00FF"/>
            </a:solidFill>
            <a:ln w="9525" algn="ctr">
              <a:noFill/>
              <a:round/>
              <a:headEnd/>
              <a:tailEnd/>
            </a:ln>
          </p:spPr>
          <p:txBody>
            <a:bodyPr wrap="none" lIns="0" tIns="0" rIns="0" bIns="91440" anchor="ctr">
              <a:spAutoFit/>
            </a:bodyPr>
            <a:lstStyle/>
            <a:p>
              <a:r>
                <a:rPr lang="en-US" b="0">
                  <a:solidFill>
                    <a:schemeClr val="bg1"/>
                  </a:solidFill>
                </a:rPr>
                <a:t>encounter</a:t>
              </a:r>
            </a:p>
          </p:txBody>
        </p:sp>
        <p:sp>
          <p:nvSpPr>
            <p:cNvPr id="54278" name="Rounded Rectangle 8"/>
            <p:cNvSpPr>
              <a:spLocks noChangeArrowheads="1"/>
            </p:cNvSpPr>
            <p:nvPr/>
          </p:nvSpPr>
          <p:spPr bwMode="auto">
            <a:xfrm>
              <a:off x="4282662" y="4114800"/>
              <a:ext cx="1203738" cy="675263"/>
            </a:xfrm>
            <a:prstGeom prst="roundRect">
              <a:avLst>
                <a:gd name="adj" fmla="val 23463"/>
              </a:avLst>
            </a:prstGeom>
            <a:solidFill>
              <a:srgbClr val="FF0000"/>
            </a:solidFill>
            <a:ln w="9525" algn="ctr">
              <a:noFill/>
              <a:round/>
              <a:headEnd/>
              <a:tailEnd/>
            </a:ln>
          </p:spPr>
          <p:txBody>
            <a:bodyPr wrap="none" lIns="0" tIns="0" rIns="0" bIns="91440" anchor="ctr">
              <a:spAutoFit/>
            </a:bodyPr>
            <a:lstStyle/>
            <a:p>
              <a:r>
                <a:rPr lang="en-US" b="0">
                  <a:solidFill>
                    <a:schemeClr val="bg1"/>
                  </a:solidFill>
                </a:rPr>
                <a:t>patient</a:t>
              </a:r>
            </a:p>
          </p:txBody>
        </p:sp>
        <p:sp>
          <p:nvSpPr>
            <p:cNvPr id="54279" name="Rounded Rectangle 9"/>
            <p:cNvSpPr>
              <a:spLocks noChangeArrowheads="1"/>
            </p:cNvSpPr>
            <p:nvPr/>
          </p:nvSpPr>
          <p:spPr bwMode="auto">
            <a:xfrm>
              <a:off x="5874264" y="5486400"/>
              <a:ext cx="1641748" cy="675263"/>
            </a:xfrm>
            <a:prstGeom prst="roundRect">
              <a:avLst>
                <a:gd name="adj" fmla="val 23463"/>
              </a:avLst>
            </a:prstGeom>
            <a:solidFill>
              <a:srgbClr val="00B050"/>
            </a:solidFill>
            <a:ln w="9525" algn="ctr">
              <a:noFill/>
              <a:round/>
              <a:headEnd/>
              <a:tailEnd/>
            </a:ln>
          </p:spPr>
          <p:txBody>
            <a:bodyPr wrap="none" lIns="0" tIns="0" rIns="0" bIns="91440" anchor="ctr">
              <a:spAutoFit/>
            </a:bodyPr>
            <a:lstStyle/>
            <a:p>
              <a:r>
                <a:rPr lang="en-US" b="0">
                  <a:solidFill>
                    <a:schemeClr val="bg1"/>
                  </a:solidFill>
                </a:rPr>
                <a:t>diagnosis</a:t>
              </a:r>
            </a:p>
          </p:txBody>
        </p:sp>
        <p:sp>
          <p:nvSpPr>
            <p:cNvPr id="54280" name="Rounded Rectangle 10"/>
            <p:cNvSpPr>
              <a:spLocks noChangeArrowheads="1"/>
            </p:cNvSpPr>
            <p:nvPr/>
          </p:nvSpPr>
          <p:spPr bwMode="auto">
            <a:xfrm>
              <a:off x="7923941" y="4114800"/>
              <a:ext cx="839059" cy="675263"/>
            </a:xfrm>
            <a:prstGeom prst="roundRect">
              <a:avLst>
                <a:gd name="adj" fmla="val 23463"/>
              </a:avLst>
            </a:prstGeom>
            <a:solidFill>
              <a:srgbClr val="0070C0"/>
            </a:solidFill>
            <a:ln w="9525" algn="ctr">
              <a:noFill/>
              <a:round/>
              <a:headEnd/>
              <a:tailEnd/>
            </a:ln>
          </p:spPr>
          <p:txBody>
            <a:bodyPr wrap="none" lIns="0" tIns="0" rIns="0" bIns="91440" anchor="ctr">
              <a:spAutoFit/>
            </a:bodyPr>
            <a:lstStyle/>
            <a:p>
              <a:r>
                <a:rPr lang="en-US" b="0">
                  <a:solidFill>
                    <a:schemeClr val="bg1"/>
                  </a:solidFill>
                </a:rPr>
                <a:t>drug</a:t>
              </a:r>
            </a:p>
          </p:txBody>
        </p:sp>
        <p:sp>
          <p:nvSpPr>
            <p:cNvPr id="54281" name="Rounded Rectangle 12"/>
            <p:cNvSpPr>
              <a:spLocks noChangeArrowheads="1"/>
            </p:cNvSpPr>
            <p:nvPr/>
          </p:nvSpPr>
          <p:spPr bwMode="auto">
            <a:xfrm>
              <a:off x="6057002" y="2743200"/>
              <a:ext cx="1276273" cy="675263"/>
            </a:xfrm>
            <a:prstGeom prst="roundRect">
              <a:avLst>
                <a:gd name="adj" fmla="val 23463"/>
              </a:avLst>
            </a:prstGeom>
            <a:solidFill>
              <a:srgbClr val="FF5050"/>
            </a:solidFill>
            <a:ln w="9525" algn="ctr">
              <a:noFill/>
              <a:round/>
              <a:headEnd/>
              <a:tailEnd/>
            </a:ln>
          </p:spPr>
          <p:txBody>
            <a:bodyPr wrap="none" lIns="0" tIns="0" rIns="0" bIns="91440" anchor="ctr">
              <a:spAutoFit/>
            </a:bodyPr>
            <a:lstStyle/>
            <a:p>
              <a:r>
                <a:rPr lang="en-US" b="0">
                  <a:solidFill>
                    <a:schemeClr val="bg1"/>
                  </a:solidFill>
                </a:rPr>
                <a:t>finding</a:t>
              </a:r>
            </a:p>
          </p:txBody>
        </p:sp>
        <p:cxnSp>
          <p:nvCxnSpPr>
            <p:cNvPr id="54282" name="Elbow Connector 25"/>
            <p:cNvCxnSpPr>
              <a:cxnSpLocks noChangeShapeType="1"/>
              <a:stCxn id="54277" idx="2"/>
              <a:endCxn id="54279" idx="0"/>
            </p:cNvCxnSpPr>
            <p:nvPr/>
          </p:nvCxnSpPr>
          <p:spPr bwMode="auto">
            <a:xfrm rot="5400000">
              <a:off x="6346971" y="5138231"/>
              <a:ext cx="696337" cy="1"/>
            </a:xfrm>
            <a:prstGeom prst="bentConnector3">
              <a:avLst>
                <a:gd name="adj1" fmla="val 50000"/>
              </a:avLst>
            </a:prstGeom>
            <a:noFill/>
            <a:ln w="38100" algn="ctr">
              <a:solidFill>
                <a:schemeClr val="bg1"/>
              </a:solidFill>
              <a:round/>
              <a:headEnd/>
              <a:tailEnd type="arrow" w="med" len="med"/>
            </a:ln>
          </p:spPr>
        </p:cxnSp>
        <p:cxnSp>
          <p:nvCxnSpPr>
            <p:cNvPr id="54283" name="Elbow Connector 28"/>
            <p:cNvCxnSpPr>
              <a:cxnSpLocks noChangeShapeType="1"/>
              <a:stCxn id="54277" idx="1"/>
              <a:endCxn id="54278" idx="3"/>
            </p:cNvCxnSpPr>
            <p:nvPr/>
          </p:nvCxnSpPr>
          <p:spPr bwMode="auto">
            <a:xfrm rot="10800000">
              <a:off x="5486401" y="4452432"/>
              <a:ext cx="360077" cy="1588"/>
            </a:xfrm>
            <a:prstGeom prst="bentConnector3">
              <a:avLst>
                <a:gd name="adj1" fmla="val 50000"/>
              </a:avLst>
            </a:prstGeom>
            <a:noFill/>
            <a:ln w="38100" algn="ctr">
              <a:solidFill>
                <a:schemeClr val="bg1"/>
              </a:solidFill>
              <a:round/>
              <a:headEnd/>
              <a:tailEnd type="arrow" w="med" len="med"/>
            </a:ln>
          </p:spPr>
        </p:cxnSp>
        <p:cxnSp>
          <p:nvCxnSpPr>
            <p:cNvPr id="54284" name="Elbow Connector 31"/>
            <p:cNvCxnSpPr>
              <a:cxnSpLocks noChangeShapeType="1"/>
              <a:stCxn id="54277" idx="0"/>
              <a:endCxn id="54281" idx="2"/>
            </p:cNvCxnSpPr>
            <p:nvPr/>
          </p:nvCxnSpPr>
          <p:spPr bwMode="auto">
            <a:xfrm rot="5400000" flipH="1" flipV="1">
              <a:off x="6346971" y="3766632"/>
              <a:ext cx="696337" cy="1588"/>
            </a:xfrm>
            <a:prstGeom prst="bentConnector3">
              <a:avLst>
                <a:gd name="adj1" fmla="val 50000"/>
              </a:avLst>
            </a:prstGeom>
            <a:noFill/>
            <a:ln w="38100" algn="ctr">
              <a:solidFill>
                <a:schemeClr val="bg1"/>
              </a:solidFill>
              <a:round/>
              <a:headEnd/>
              <a:tailEnd type="arrow" w="med" len="med"/>
            </a:ln>
          </p:spPr>
        </p:cxnSp>
        <p:cxnSp>
          <p:nvCxnSpPr>
            <p:cNvPr id="54285" name="Elbow Connector 34"/>
            <p:cNvCxnSpPr>
              <a:cxnSpLocks noChangeShapeType="1"/>
              <a:stCxn id="54277" idx="3"/>
              <a:endCxn id="54280" idx="1"/>
            </p:cNvCxnSpPr>
            <p:nvPr/>
          </p:nvCxnSpPr>
          <p:spPr bwMode="auto">
            <a:xfrm>
              <a:off x="7543800" y="4452432"/>
              <a:ext cx="380141" cy="1588"/>
            </a:xfrm>
            <a:prstGeom prst="bentConnector3">
              <a:avLst>
                <a:gd name="adj1" fmla="val 50000"/>
              </a:avLst>
            </a:prstGeom>
            <a:noFill/>
            <a:ln w="38100" algn="ctr">
              <a:solidFill>
                <a:schemeClr val="bg1"/>
              </a:solidFill>
              <a:round/>
              <a:headEnd/>
              <a:tailEnd type="arrow" w="med" len="med"/>
            </a:ln>
          </p:spPr>
        </p:cxnSp>
        <p:cxnSp>
          <p:nvCxnSpPr>
            <p:cNvPr id="54286" name="Straight Connector 38"/>
            <p:cNvCxnSpPr>
              <a:cxnSpLocks noChangeShapeType="1"/>
            </p:cNvCxnSpPr>
            <p:nvPr/>
          </p:nvCxnSpPr>
          <p:spPr bwMode="auto">
            <a:xfrm rot="5400000">
              <a:off x="1866900" y="4381500"/>
              <a:ext cx="4343400" cy="0"/>
            </a:xfrm>
            <a:prstGeom prst="line">
              <a:avLst/>
            </a:prstGeom>
            <a:noFill/>
            <a:ln w="9525" algn="ctr">
              <a:solidFill>
                <a:schemeClr val="bg1"/>
              </a:solidFill>
              <a:round/>
              <a:headEnd/>
              <a:tailEnd/>
            </a:ln>
          </p:spPr>
        </p:cxnSp>
      </p:grpSp>
    </p:spTree>
    <p:extLst>
      <p:ext uri="{BB962C8B-B14F-4D97-AF65-F5344CB8AC3E}">
        <p14:creationId xmlns:p14="http://schemas.microsoft.com/office/powerpoint/2010/main" val="296328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1310759"/>
            <a:ext cx="8686800" cy="578882"/>
          </a:xfrm>
        </p:spPr>
        <p:txBody>
          <a:bodyPr/>
          <a:lstStyle/>
          <a:p>
            <a:r>
              <a:rPr lang="en-US" sz="2800" dirty="0" smtClean="0"/>
              <a:t>Example: Conflation of </a:t>
            </a:r>
            <a:r>
              <a:rPr lang="en-US" sz="2800" i="1" u="sng" dirty="0" smtClean="0"/>
              <a:t>diagnosis</a:t>
            </a:r>
            <a:r>
              <a:rPr lang="en-US" sz="2800" dirty="0" smtClean="0"/>
              <a:t> and </a:t>
            </a:r>
            <a:r>
              <a:rPr lang="en-US" sz="2800" i="1" u="sng" dirty="0" smtClean="0"/>
              <a:t>disease/disorder</a:t>
            </a:r>
            <a:endParaRPr lang="en-US" sz="2800" dirty="0" smtClean="0"/>
          </a:p>
        </p:txBody>
      </p:sp>
      <p:pic>
        <p:nvPicPr>
          <p:cNvPr id="52227" name="Picture 10"/>
          <p:cNvPicPr>
            <a:picLocks noChangeAspect="1" noChangeArrowheads="1"/>
          </p:cNvPicPr>
          <p:nvPr/>
        </p:nvPicPr>
        <p:blipFill>
          <a:blip r:embed="rId2" cstate="print"/>
          <a:srcRect/>
          <a:stretch>
            <a:fillRect/>
          </a:stretch>
        </p:blipFill>
        <p:spPr bwMode="auto">
          <a:xfrm>
            <a:off x="3962400" y="2781300"/>
            <a:ext cx="4038600" cy="3662363"/>
          </a:xfrm>
          <a:prstGeom prst="rect">
            <a:avLst/>
          </a:prstGeom>
          <a:noFill/>
          <a:ln w="9525">
            <a:noFill/>
            <a:miter lim="800000"/>
            <a:headEnd/>
            <a:tailEnd/>
          </a:ln>
        </p:spPr>
      </p:pic>
      <p:pic>
        <p:nvPicPr>
          <p:cNvPr id="52228" name="Picture 11"/>
          <p:cNvPicPr>
            <a:picLocks noChangeAspect="1" noChangeArrowheads="1"/>
          </p:cNvPicPr>
          <p:nvPr/>
        </p:nvPicPr>
        <p:blipFill>
          <a:blip r:embed="rId3" cstate="print"/>
          <a:srcRect/>
          <a:stretch>
            <a:fillRect/>
          </a:stretch>
        </p:blipFill>
        <p:spPr bwMode="auto">
          <a:xfrm>
            <a:off x="342900" y="2781300"/>
            <a:ext cx="2886075" cy="3657600"/>
          </a:xfrm>
          <a:prstGeom prst="rect">
            <a:avLst/>
          </a:prstGeom>
          <a:noFill/>
          <a:ln w="9525">
            <a:noFill/>
            <a:miter lim="800000"/>
            <a:headEnd/>
            <a:tailEnd/>
          </a:ln>
        </p:spPr>
      </p:pic>
      <p:sp>
        <p:nvSpPr>
          <p:cNvPr id="52229" name="Text Box 13"/>
          <p:cNvSpPr txBox="1">
            <a:spLocks noChangeArrowheads="1"/>
          </p:cNvSpPr>
          <p:nvPr/>
        </p:nvSpPr>
        <p:spPr bwMode="auto">
          <a:xfrm>
            <a:off x="4141788" y="1828800"/>
            <a:ext cx="3832225" cy="584200"/>
          </a:xfrm>
          <a:prstGeom prst="rect">
            <a:avLst/>
          </a:prstGeom>
          <a:noFill/>
          <a:ln w="9525">
            <a:noFill/>
            <a:miter lim="800000"/>
            <a:headEnd/>
            <a:tailEnd/>
          </a:ln>
        </p:spPr>
        <p:txBody>
          <a:bodyPr wrap="none">
            <a:spAutoFit/>
          </a:bodyPr>
          <a:lstStyle/>
          <a:p>
            <a:r>
              <a:rPr lang="en-US">
                <a:solidFill>
                  <a:srgbClr val="FF0000"/>
                </a:solidFill>
              </a:rPr>
              <a:t>The disorder is there</a:t>
            </a:r>
          </a:p>
        </p:txBody>
      </p:sp>
      <p:sp>
        <p:nvSpPr>
          <p:cNvPr id="52230" name="Text Box 14"/>
          <p:cNvSpPr txBox="1">
            <a:spLocks noChangeArrowheads="1"/>
          </p:cNvSpPr>
          <p:nvPr/>
        </p:nvSpPr>
        <p:spPr bwMode="auto">
          <a:xfrm>
            <a:off x="76200" y="1828800"/>
            <a:ext cx="3810000" cy="579438"/>
          </a:xfrm>
          <a:prstGeom prst="rect">
            <a:avLst/>
          </a:prstGeom>
          <a:noFill/>
          <a:ln w="9525">
            <a:noFill/>
            <a:miter lim="800000"/>
            <a:headEnd/>
            <a:tailEnd/>
          </a:ln>
        </p:spPr>
        <p:txBody>
          <a:bodyPr wrap="none">
            <a:spAutoFit/>
          </a:bodyPr>
          <a:lstStyle/>
          <a:p>
            <a:r>
              <a:rPr lang="en-US">
                <a:solidFill>
                  <a:srgbClr val="FF0000"/>
                </a:solidFill>
              </a:rPr>
              <a:t>The diagnosis is here</a:t>
            </a:r>
          </a:p>
        </p:txBody>
      </p:sp>
      <p:sp>
        <p:nvSpPr>
          <p:cNvPr id="52231" name="Line 15"/>
          <p:cNvSpPr>
            <a:spLocks noChangeShapeType="1"/>
          </p:cNvSpPr>
          <p:nvPr/>
        </p:nvSpPr>
        <p:spPr bwMode="auto">
          <a:xfrm>
            <a:off x="800100" y="2476500"/>
            <a:ext cx="0" cy="1295400"/>
          </a:xfrm>
          <a:prstGeom prst="line">
            <a:avLst/>
          </a:prstGeom>
          <a:noFill/>
          <a:ln w="57150">
            <a:solidFill>
              <a:srgbClr val="FF0000"/>
            </a:solidFill>
            <a:round/>
            <a:headEnd/>
            <a:tailEnd type="triangle" w="med" len="med"/>
          </a:ln>
        </p:spPr>
        <p:txBody>
          <a:bodyPr anchor="ctr"/>
          <a:lstStyle/>
          <a:p>
            <a:endParaRPr lang="en-US"/>
          </a:p>
        </p:txBody>
      </p:sp>
      <p:sp>
        <p:nvSpPr>
          <p:cNvPr id="52232" name="Line 16"/>
          <p:cNvSpPr>
            <a:spLocks noChangeShapeType="1"/>
          </p:cNvSpPr>
          <p:nvPr/>
        </p:nvSpPr>
        <p:spPr bwMode="auto">
          <a:xfrm>
            <a:off x="5943600" y="2552700"/>
            <a:ext cx="0" cy="1143000"/>
          </a:xfrm>
          <a:prstGeom prst="line">
            <a:avLst/>
          </a:prstGeom>
          <a:noFill/>
          <a:ln w="57150">
            <a:solidFill>
              <a:srgbClr val="FF0000"/>
            </a:solidFill>
            <a:round/>
            <a:headEnd/>
            <a:tailEnd type="triangle" w="med" len="med"/>
          </a:ln>
        </p:spPr>
        <p:txBody>
          <a:bodyPr anchor="ctr"/>
          <a:lstStyle/>
          <a:p>
            <a:endParaRPr lang="en-US"/>
          </a:p>
        </p:txBody>
      </p:sp>
      <p:sp>
        <p:nvSpPr>
          <p:cNvPr id="52233" name="Right Brace 11"/>
          <p:cNvSpPr>
            <a:spLocks/>
          </p:cNvSpPr>
          <p:nvPr/>
        </p:nvSpPr>
        <p:spPr bwMode="auto">
          <a:xfrm>
            <a:off x="6781800" y="3695700"/>
            <a:ext cx="533400" cy="3048000"/>
          </a:xfrm>
          <a:prstGeom prst="rightBrace">
            <a:avLst>
              <a:gd name="adj1" fmla="val 39656"/>
              <a:gd name="adj2" fmla="val 50000"/>
            </a:avLst>
          </a:prstGeom>
          <a:noFill/>
          <a:ln w="57150" algn="ctr">
            <a:solidFill>
              <a:srgbClr val="FF0000"/>
            </a:solidFill>
            <a:round/>
            <a:headEnd/>
            <a:tailEnd/>
          </a:ln>
        </p:spPr>
        <p:txBody>
          <a:bodyPr anchor="ctr"/>
          <a:lstStyle/>
          <a:p>
            <a:endParaRPr lang="en-US"/>
          </a:p>
        </p:txBody>
      </p:sp>
      <p:sp>
        <p:nvSpPr>
          <p:cNvPr id="52234" name="Text Box 13"/>
          <p:cNvSpPr txBox="1">
            <a:spLocks noChangeArrowheads="1"/>
          </p:cNvSpPr>
          <p:nvPr/>
        </p:nvSpPr>
        <p:spPr bwMode="auto">
          <a:xfrm>
            <a:off x="7523163" y="4305300"/>
            <a:ext cx="1620837" cy="1570038"/>
          </a:xfrm>
          <a:prstGeom prst="rect">
            <a:avLst/>
          </a:prstGeom>
          <a:noFill/>
          <a:ln w="9525">
            <a:noFill/>
            <a:miter lim="800000"/>
            <a:headEnd/>
            <a:tailEnd/>
          </a:ln>
        </p:spPr>
        <p:txBody>
          <a:bodyPr>
            <a:spAutoFit/>
          </a:bodyPr>
          <a:lstStyle/>
          <a:p>
            <a:r>
              <a:rPr lang="en-US">
                <a:solidFill>
                  <a:srgbClr val="FF0000"/>
                </a:solidFill>
              </a:rPr>
              <a:t>The disease is there</a:t>
            </a:r>
          </a:p>
        </p:txBody>
      </p:sp>
    </p:spTree>
    <p:extLst>
      <p:ext uri="{BB962C8B-B14F-4D97-AF65-F5344CB8AC3E}">
        <p14:creationId xmlns:p14="http://schemas.microsoft.com/office/powerpoint/2010/main" val="1359284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28600" y="1276350"/>
            <a:ext cx="8686800" cy="647700"/>
          </a:xfrm>
        </p:spPr>
        <p:txBody>
          <a:bodyPr/>
          <a:lstStyle/>
          <a:p>
            <a:r>
              <a:rPr lang="en-US" smtClean="0"/>
              <a:t>A colleague shares his research data set</a:t>
            </a:r>
          </a:p>
        </p:txBody>
      </p:sp>
      <p:sp>
        <p:nvSpPr>
          <p:cNvPr id="11267"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BCE3469-00C6-4DA1-B8D8-0E6C32742A43}" type="slidenum">
              <a:rPr lang="en-US" sz="1400" b="0">
                <a:solidFill>
                  <a:schemeClr val="bg1"/>
                </a:solidFill>
              </a:rPr>
              <a:pPr eaLnBrk="1" hangingPunct="1"/>
              <a:t>16</a:t>
            </a:fld>
            <a:endParaRPr lang="en-US" sz="1400" b="0">
              <a:solidFill>
                <a:schemeClr val="bg1"/>
              </a:solidFill>
            </a:endParaRP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2006600"/>
            <a:ext cx="8126412"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9905450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28600" y="1276350"/>
            <a:ext cx="8686800" cy="647700"/>
          </a:xfrm>
        </p:spPr>
        <p:txBody>
          <a:bodyPr/>
          <a:lstStyle/>
          <a:p>
            <a:r>
              <a:rPr lang="en-US" smtClean="0"/>
              <a:t>A closer look</a:t>
            </a:r>
          </a:p>
        </p:txBody>
      </p:sp>
      <p:sp>
        <p:nvSpPr>
          <p:cNvPr id="3" name="Content Placeholder 2"/>
          <p:cNvSpPr>
            <a:spLocks noGrp="1"/>
          </p:cNvSpPr>
          <p:nvPr>
            <p:ph idx="1"/>
          </p:nvPr>
        </p:nvSpPr>
        <p:spPr>
          <a:xfrm>
            <a:off x="3209925" y="1981200"/>
            <a:ext cx="5781675" cy="4643438"/>
          </a:xfrm>
        </p:spPr>
        <p:txBody>
          <a:bodyPr/>
          <a:lstStyle/>
          <a:p>
            <a:r>
              <a:rPr lang="en-US" smtClean="0"/>
              <a:t>What are you going to ask him right away?</a:t>
            </a:r>
          </a:p>
          <a:p>
            <a:r>
              <a:rPr lang="en-US" b="1" i="1" smtClean="0"/>
              <a:t>What do these various values stand for and how do they relate to each other?</a:t>
            </a:r>
          </a:p>
          <a:p>
            <a:pPr lvl="1"/>
            <a:r>
              <a:rPr lang="en-US" sz="2400" b="1" smtClean="0"/>
              <a:t>Might this mean that patient #5057 had only once sex at the age of 39?</a:t>
            </a:r>
          </a:p>
        </p:txBody>
      </p:sp>
      <p:sp>
        <p:nvSpPr>
          <p:cNvPr id="1229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F9F36ED-EC72-4606-A153-F2554FE90E65}" type="slidenum">
              <a:rPr lang="en-US" sz="1400" b="0">
                <a:solidFill>
                  <a:schemeClr val="bg1"/>
                </a:solidFill>
              </a:rPr>
              <a:pPr eaLnBrk="1" hangingPunct="1"/>
              <a:t>17</a:t>
            </a:fld>
            <a:endParaRPr lang="en-US" sz="1400" b="0">
              <a:solidFill>
                <a:schemeClr val="bg1"/>
              </a:solidFill>
            </a:endParaRPr>
          </a:p>
        </p:txBody>
      </p:sp>
      <p:pic>
        <p:nvPicPr>
          <p:cNvPr id="122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2016125"/>
            <a:ext cx="2855913"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 name="Group 9"/>
          <p:cNvGrpSpPr>
            <a:grpSpLocks/>
          </p:cNvGrpSpPr>
          <p:nvPr/>
        </p:nvGrpSpPr>
        <p:grpSpPr bwMode="auto">
          <a:xfrm>
            <a:off x="587375" y="5084763"/>
            <a:ext cx="3154363" cy="233362"/>
            <a:chOff x="251927" y="5085184"/>
            <a:chExt cx="3489649" cy="233265"/>
          </a:xfrm>
        </p:grpSpPr>
        <p:sp>
          <p:nvSpPr>
            <p:cNvPr id="12295" name="Rectangle 6"/>
            <p:cNvSpPr>
              <a:spLocks noChangeArrowheads="1"/>
            </p:cNvSpPr>
            <p:nvPr/>
          </p:nvSpPr>
          <p:spPr bwMode="auto">
            <a:xfrm>
              <a:off x="251927" y="5085184"/>
              <a:ext cx="1311199" cy="23326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cxnSp>
          <p:nvCxnSpPr>
            <p:cNvPr id="12296" name="Straight Arrow Connector 8"/>
            <p:cNvCxnSpPr>
              <a:cxnSpLocks noChangeShapeType="1"/>
              <a:stCxn id="12295" idx="3"/>
            </p:cNvCxnSpPr>
            <p:nvPr/>
          </p:nvCxnSpPr>
          <p:spPr bwMode="auto">
            <a:xfrm flipV="1">
              <a:off x="1563126" y="5187821"/>
              <a:ext cx="2178450" cy="13996"/>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854498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88" descr="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315595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AutoShape 6"/>
          <p:cNvSpPr>
            <a:spLocks noChangeArrowheads="1"/>
          </p:cNvSpPr>
          <p:nvPr/>
        </p:nvSpPr>
        <p:spPr bwMode="auto">
          <a:xfrm>
            <a:off x="3352800" y="3562350"/>
            <a:ext cx="2133600" cy="609600"/>
          </a:xfrm>
          <a:prstGeom prst="rightArrow">
            <a:avLst>
              <a:gd name="adj1" fmla="val 50000"/>
              <a:gd name="adj2" fmla="val 6275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grpSp>
        <p:nvGrpSpPr>
          <p:cNvPr id="13316" name="Group 26"/>
          <p:cNvGrpSpPr>
            <a:grpSpLocks/>
          </p:cNvGrpSpPr>
          <p:nvPr/>
        </p:nvGrpSpPr>
        <p:grpSpPr bwMode="auto">
          <a:xfrm>
            <a:off x="3810000" y="2190750"/>
            <a:ext cx="914400" cy="3429000"/>
            <a:chOff x="2256" y="1488"/>
            <a:chExt cx="576" cy="2160"/>
          </a:xfrm>
        </p:grpSpPr>
        <p:sp>
          <p:nvSpPr>
            <p:cNvPr id="13385" name="AutoShape 15"/>
            <p:cNvSpPr>
              <a:spLocks noChangeArrowheads="1"/>
            </p:cNvSpPr>
            <p:nvPr/>
          </p:nvSpPr>
          <p:spPr bwMode="auto">
            <a:xfrm rot="5400000">
              <a:off x="1464" y="2280"/>
              <a:ext cx="216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alpha val="50195"/>
              </a:srgbClr>
            </a:solidFill>
            <a:ln w="9525">
              <a:solidFill>
                <a:schemeClr val="bg1"/>
              </a:solidFill>
              <a:miter lim="800000"/>
              <a:headEnd/>
              <a:tailEnd/>
            </a:ln>
          </p:spPr>
          <p:txBody>
            <a:bodyPr wrap="none" anchor="ctr"/>
            <a:lstStyle/>
            <a:p>
              <a:endParaRPr lang="en-US"/>
            </a:p>
          </p:txBody>
        </p:sp>
        <p:sp>
          <p:nvSpPr>
            <p:cNvPr id="13386" name="Line 16"/>
            <p:cNvSpPr>
              <a:spLocks noChangeShapeType="1"/>
            </p:cNvSpPr>
            <p:nvPr/>
          </p:nvSpPr>
          <p:spPr bwMode="auto">
            <a:xfrm rot="5400000">
              <a:off x="2353" y="1645"/>
              <a:ext cx="381"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3387" name="Line 17"/>
            <p:cNvSpPr>
              <a:spLocks noChangeShapeType="1"/>
            </p:cNvSpPr>
            <p:nvPr/>
          </p:nvSpPr>
          <p:spPr bwMode="auto">
            <a:xfrm rot="5400000">
              <a:off x="2449" y="1867"/>
              <a:ext cx="190"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3388" name="Line 18"/>
            <p:cNvSpPr>
              <a:spLocks noChangeShapeType="1"/>
            </p:cNvSpPr>
            <p:nvPr/>
          </p:nvSpPr>
          <p:spPr bwMode="auto">
            <a:xfrm rot="5400000">
              <a:off x="2512" y="2058"/>
              <a:ext cx="63"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3389" name="Line 19"/>
            <p:cNvSpPr>
              <a:spLocks noChangeShapeType="1"/>
            </p:cNvSpPr>
            <p:nvPr/>
          </p:nvSpPr>
          <p:spPr bwMode="auto">
            <a:xfrm rot="5400000">
              <a:off x="2544" y="2216"/>
              <a:ext cx="0"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3390" name="Line 20"/>
            <p:cNvSpPr>
              <a:spLocks noChangeShapeType="1"/>
            </p:cNvSpPr>
            <p:nvPr/>
          </p:nvSpPr>
          <p:spPr bwMode="auto">
            <a:xfrm rot="5400000" flipV="1">
              <a:off x="2449" y="2439"/>
              <a:ext cx="190"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3391" name="Line 21"/>
            <p:cNvSpPr>
              <a:spLocks noChangeShapeType="1"/>
            </p:cNvSpPr>
            <p:nvPr/>
          </p:nvSpPr>
          <p:spPr bwMode="auto">
            <a:xfrm rot="5400000" flipV="1">
              <a:off x="2417" y="2598"/>
              <a:ext cx="254"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3392" name="Line 22"/>
            <p:cNvSpPr>
              <a:spLocks noChangeShapeType="1"/>
            </p:cNvSpPr>
            <p:nvPr/>
          </p:nvSpPr>
          <p:spPr bwMode="auto">
            <a:xfrm rot="5400000" flipV="1">
              <a:off x="2353" y="2852"/>
              <a:ext cx="381"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3393" name="Line 23"/>
            <p:cNvSpPr>
              <a:spLocks noChangeShapeType="1"/>
            </p:cNvSpPr>
            <p:nvPr/>
          </p:nvSpPr>
          <p:spPr bwMode="auto">
            <a:xfrm rot="5400000">
              <a:off x="1739" y="2572"/>
              <a:ext cx="1898"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3394" name="Line 24"/>
            <p:cNvSpPr>
              <a:spLocks noChangeShapeType="1"/>
            </p:cNvSpPr>
            <p:nvPr/>
          </p:nvSpPr>
          <p:spPr bwMode="auto">
            <a:xfrm rot="5400000">
              <a:off x="1726" y="2576"/>
              <a:ext cx="1636"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3395" name="Line 25"/>
            <p:cNvSpPr>
              <a:spLocks noChangeShapeType="1"/>
            </p:cNvSpPr>
            <p:nvPr/>
          </p:nvSpPr>
          <p:spPr bwMode="auto">
            <a:xfrm rot="5400000">
              <a:off x="1721" y="2569"/>
              <a:ext cx="135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13317" name="AutoShape 27"/>
          <p:cNvSpPr>
            <a:spLocks noChangeArrowheads="1"/>
          </p:cNvSpPr>
          <p:nvPr/>
        </p:nvSpPr>
        <p:spPr bwMode="auto">
          <a:xfrm>
            <a:off x="3124200" y="3562350"/>
            <a:ext cx="914400" cy="609600"/>
          </a:xfrm>
          <a:prstGeom prst="leftArrow">
            <a:avLst>
              <a:gd name="adj1" fmla="val 50000"/>
              <a:gd name="adj2" fmla="val 61979"/>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grpSp>
        <p:nvGrpSpPr>
          <p:cNvPr id="13318" name="Group 9"/>
          <p:cNvGrpSpPr>
            <a:grpSpLocks/>
          </p:cNvGrpSpPr>
          <p:nvPr/>
        </p:nvGrpSpPr>
        <p:grpSpPr bwMode="auto">
          <a:xfrm>
            <a:off x="5715000" y="2038350"/>
            <a:ext cx="2743200" cy="3771900"/>
            <a:chOff x="3120" y="816"/>
            <a:chExt cx="2334" cy="3048"/>
          </a:xfrm>
        </p:grpSpPr>
        <p:pic>
          <p:nvPicPr>
            <p:cNvPr id="133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8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9" name="Freeform 35"/>
          <p:cNvSpPr>
            <a:spLocks/>
          </p:cNvSpPr>
          <p:nvPr/>
        </p:nvSpPr>
        <p:spPr bwMode="auto">
          <a:xfrm>
            <a:off x="2590800" y="2165350"/>
            <a:ext cx="3962400"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3320" name="Freeform 37"/>
          <p:cNvSpPr>
            <a:spLocks/>
          </p:cNvSpPr>
          <p:nvPr/>
        </p:nvSpPr>
        <p:spPr bwMode="auto">
          <a:xfrm rot="20395306" flipV="1">
            <a:off x="2362200" y="4171950"/>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chemeClr val="accent1"/>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3321" name="Rectangle 36"/>
          <p:cNvSpPr>
            <a:spLocks noChangeArrowheads="1"/>
          </p:cNvSpPr>
          <p:nvPr/>
        </p:nvSpPr>
        <p:spPr bwMode="auto">
          <a:xfrm>
            <a:off x="6484938" y="3228975"/>
            <a:ext cx="1524000" cy="152400"/>
          </a:xfrm>
          <a:prstGeom prst="rect">
            <a:avLst/>
          </a:prstGeom>
          <a:solidFill>
            <a:srgbClr val="FF5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13322" name="Rectangle 38"/>
          <p:cNvSpPr>
            <a:spLocks noChangeArrowheads="1"/>
          </p:cNvSpPr>
          <p:nvPr/>
        </p:nvSpPr>
        <p:spPr bwMode="auto">
          <a:xfrm>
            <a:off x="6510338" y="3871913"/>
            <a:ext cx="1524000" cy="152400"/>
          </a:xfrm>
          <a:prstGeom prst="rect">
            <a:avLst/>
          </a:prstGeom>
          <a:solidFill>
            <a:srgbClr val="00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13323" name="Rectangle 27"/>
          <p:cNvSpPr>
            <a:spLocks noChangeArrowheads="1"/>
          </p:cNvSpPr>
          <p:nvPr/>
        </p:nvSpPr>
        <p:spPr bwMode="auto">
          <a:xfrm>
            <a:off x="0" y="1157288"/>
            <a:ext cx="9144000" cy="5700712"/>
          </a:xfrm>
          <a:prstGeom prst="rect">
            <a:avLst/>
          </a:prstGeom>
          <a:solidFill>
            <a:srgbClr val="000042">
              <a:alpha val="8980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13324" name="AutoShape 2"/>
          <p:cNvSpPr>
            <a:spLocks noGrp="1" noChangeArrowheads="1"/>
          </p:cNvSpPr>
          <p:nvPr>
            <p:ph type="title"/>
          </p:nvPr>
        </p:nvSpPr>
        <p:spPr>
          <a:xfrm>
            <a:off x="255588" y="1285875"/>
            <a:ext cx="8632825" cy="628650"/>
          </a:xfrm>
        </p:spPr>
        <p:txBody>
          <a:bodyPr/>
          <a:lstStyle/>
          <a:p>
            <a:pPr eaLnBrk="1" hangingPunct="1"/>
            <a:r>
              <a:rPr lang="en-US" sz="3100" smtClean="0"/>
              <a:t>Documenting datasets</a:t>
            </a:r>
          </a:p>
        </p:txBody>
      </p:sp>
      <p:graphicFrame>
        <p:nvGraphicFramePr>
          <p:cNvPr id="31" name="Table 30"/>
          <p:cNvGraphicFramePr>
            <a:graphicFrameLocks noGrp="1"/>
          </p:cNvGraphicFramePr>
          <p:nvPr/>
        </p:nvGraphicFramePr>
        <p:xfrm>
          <a:off x="858838" y="2143125"/>
          <a:ext cx="7361237" cy="3962400"/>
        </p:xfrm>
        <a:graphic>
          <a:graphicData uri="http://schemas.openxmlformats.org/drawingml/2006/table">
            <a:tbl>
              <a:tblPr firstRow="1" bandRow="1">
                <a:tableStyleId>{5C22544A-7EE6-4342-B048-85BDC9FD1C3A}</a:tableStyleId>
              </a:tblPr>
              <a:tblGrid>
                <a:gridCol w="3078845"/>
                <a:gridCol w="2043233"/>
                <a:gridCol w="2239159"/>
              </a:tblGrid>
              <a:tr h="370840">
                <a:tc>
                  <a:txBody>
                    <a:bodyPr/>
                    <a:lstStyle/>
                    <a:p>
                      <a:pPr algn="ctr"/>
                      <a:r>
                        <a:rPr lang="en-US" sz="2000" dirty="0" smtClean="0">
                          <a:solidFill>
                            <a:schemeClr val="bg1"/>
                          </a:solidFill>
                        </a:rPr>
                        <a:t>Sources</a:t>
                      </a:r>
                      <a:endParaRPr lang="en-US" sz="2000" dirty="0">
                        <a:solidFill>
                          <a:schemeClr val="bg1"/>
                        </a:solidFill>
                      </a:endParaRPr>
                    </a:p>
                  </a:txBody>
                  <a:tcPr marL="91432" marR="91432">
                    <a:noFill/>
                  </a:tcPr>
                </a:tc>
                <a:tc>
                  <a:txBody>
                    <a:bodyPr/>
                    <a:lstStyle/>
                    <a:p>
                      <a:pPr algn="ctr"/>
                      <a:r>
                        <a:rPr lang="en-US" sz="2000" dirty="0" smtClean="0">
                          <a:solidFill>
                            <a:schemeClr val="bg1"/>
                          </a:solidFill>
                        </a:rPr>
                        <a:t>Data generation</a:t>
                      </a:r>
                      <a:endParaRPr lang="en-US" sz="2000" dirty="0">
                        <a:solidFill>
                          <a:schemeClr val="bg1"/>
                        </a:solidFill>
                      </a:endParaRPr>
                    </a:p>
                  </a:txBody>
                  <a:tcPr marL="91432" marR="91432">
                    <a:noFill/>
                  </a:tcPr>
                </a:tc>
                <a:tc>
                  <a:txBody>
                    <a:bodyPr/>
                    <a:lstStyle/>
                    <a:p>
                      <a:pPr algn="ctr"/>
                      <a:r>
                        <a:rPr lang="en-US" sz="2000" dirty="0" smtClean="0">
                          <a:solidFill>
                            <a:schemeClr val="bg1"/>
                          </a:solidFill>
                        </a:rPr>
                        <a:t>Data organization</a:t>
                      </a:r>
                      <a:endParaRPr lang="en-US" sz="2000" dirty="0">
                        <a:solidFill>
                          <a:schemeClr val="bg1"/>
                        </a:solidFill>
                      </a:endParaRPr>
                    </a:p>
                  </a:txBody>
                  <a:tcPr marL="91432" marR="91432">
                    <a:noFill/>
                  </a:tcP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Data collection sheets</a:t>
                      </a:r>
                    </a:p>
                  </a:txBody>
                  <a:tcPr marL="91432" marR="91432">
                    <a:noFill/>
                  </a:tcPr>
                </a:tc>
                <a:tc>
                  <a:txBody>
                    <a:bodyPr/>
                    <a:lstStyle/>
                    <a:p>
                      <a:endParaRPr lang="en-US" sz="2000" dirty="0">
                        <a:solidFill>
                          <a:schemeClr val="bg1"/>
                        </a:solidFill>
                      </a:endParaRPr>
                    </a:p>
                  </a:txBody>
                  <a:tcPr marL="91432" marR="91432">
                    <a:noFill/>
                  </a:tcPr>
                </a:tc>
                <a:tc>
                  <a:txBody>
                    <a:bodyPr/>
                    <a:lstStyle/>
                    <a:p>
                      <a:endParaRPr lang="en-US" sz="2000" dirty="0">
                        <a:solidFill>
                          <a:schemeClr val="bg1"/>
                        </a:solidFill>
                      </a:endParaRPr>
                    </a:p>
                  </a:txBody>
                  <a:tcPr marL="91432" marR="91432">
                    <a:noFill/>
                  </a:tcP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Instruction manuals</a:t>
                      </a:r>
                    </a:p>
                  </a:txBody>
                  <a:tcPr marL="91432" marR="91432">
                    <a:noFill/>
                  </a:tcPr>
                </a:tc>
                <a:tc>
                  <a:txBody>
                    <a:bodyPr/>
                    <a:lstStyle/>
                    <a:p>
                      <a:endParaRPr lang="en-US" sz="2000">
                        <a:solidFill>
                          <a:schemeClr val="bg1"/>
                        </a:solidFill>
                      </a:endParaRPr>
                    </a:p>
                  </a:txBody>
                  <a:tcPr marL="91432" marR="91432">
                    <a:noFill/>
                  </a:tcPr>
                </a:tc>
                <a:tc>
                  <a:txBody>
                    <a:bodyPr/>
                    <a:lstStyle/>
                    <a:p>
                      <a:endParaRPr lang="en-US" sz="2000" dirty="0">
                        <a:solidFill>
                          <a:schemeClr val="bg1"/>
                        </a:solidFill>
                      </a:endParaRPr>
                    </a:p>
                  </a:txBody>
                  <a:tcPr marL="91432" marR="91432">
                    <a:noFill/>
                  </a:tcPr>
                </a:tc>
              </a:tr>
              <a:tr h="370840">
                <a:tc>
                  <a:txBody>
                    <a:bodyPr/>
                    <a:lstStyle/>
                    <a:p>
                      <a:pPr marL="457200" lvl="1" indent="-457200"/>
                      <a:r>
                        <a:rPr lang="en-US" sz="2000" dirty="0" smtClean="0">
                          <a:solidFill>
                            <a:schemeClr val="bg1"/>
                          </a:solidFill>
                        </a:rPr>
                        <a:t>Interpretation criteria</a:t>
                      </a:r>
                    </a:p>
                  </a:txBody>
                  <a:tcPr marL="91432" marR="91432">
                    <a:noFill/>
                  </a:tcPr>
                </a:tc>
                <a:tc>
                  <a:txBody>
                    <a:bodyPr/>
                    <a:lstStyle/>
                    <a:p>
                      <a:endParaRPr lang="en-US" sz="2000">
                        <a:solidFill>
                          <a:schemeClr val="bg1"/>
                        </a:solidFill>
                      </a:endParaRPr>
                    </a:p>
                  </a:txBody>
                  <a:tcPr marL="91432" marR="91432">
                    <a:noFill/>
                  </a:tcPr>
                </a:tc>
                <a:tc>
                  <a:txBody>
                    <a:bodyPr/>
                    <a:lstStyle/>
                    <a:p>
                      <a:endParaRPr lang="en-US" sz="2000" dirty="0">
                        <a:solidFill>
                          <a:schemeClr val="bg1"/>
                        </a:solidFill>
                      </a:endParaRPr>
                    </a:p>
                  </a:txBody>
                  <a:tcPr marL="91432" marR="91432">
                    <a:noFill/>
                  </a:tcPr>
                </a:tc>
              </a:tr>
              <a:tr h="370840">
                <a:tc>
                  <a:txBody>
                    <a:bodyPr/>
                    <a:lstStyle/>
                    <a:p>
                      <a:pPr marL="0" marR="0" lvl="2" indent="401638"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Diagnostic criteria</a:t>
                      </a:r>
                    </a:p>
                  </a:txBody>
                  <a:tcPr marL="91432" marR="91432">
                    <a:noFill/>
                  </a:tcPr>
                </a:tc>
                <a:tc>
                  <a:txBody>
                    <a:bodyPr/>
                    <a:lstStyle/>
                    <a:p>
                      <a:endParaRPr lang="en-US" sz="2000">
                        <a:solidFill>
                          <a:schemeClr val="bg1"/>
                        </a:solidFill>
                      </a:endParaRPr>
                    </a:p>
                  </a:txBody>
                  <a:tcPr marL="91432" marR="91432">
                    <a:noFill/>
                  </a:tcPr>
                </a:tc>
                <a:tc>
                  <a:txBody>
                    <a:bodyPr/>
                    <a:lstStyle/>
                    <a:p>
                      <a:endParaRPr lang="en-US" sz="2000" dirty="0">
                        <a:solidFill>
                          <a:schemeClr val="bg1"/>
                        </a:solidFill>
                      </a:endParaRPr>
                    </a:p>
                  </a:txBody>
                  <a:tcPr marL="91432" marR="91432">
                    <a:noFill/>
                  </a:tcP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Assessment instruments</a:t>
                      </a:r>
                    </a:p>
                  </a:txBody>
                  <a:tcPr marL="91432" marR="91432">
                    <a:noFill/>
                  </a:tcPr>
                </a:tc>
                <a:tc>
                  <a:txBody>
                    <a:bodyPr/>
                    <a:lstStyle/>
                    <a:p>
                      <a:endParaRPr lang="en-US" sz="2000">
                        <a:solidFill>
                          <a:schemeClr val="bg1"/>
                        </a:solidFill>
                      </a:endParaRPr>
                    </a:p>
                  </a:txBody>
                  <a:tcPr marL="91432" marR="91432">
                    <a:noFill/>
                  </a:tcPr>
                </a:tc>
                <a:tc>
                  <a:txBody>
                    <a:bodyPr/>
                    <a:lstStyle/>
                    <a:p>
                      <a:endParaRPr lang="en-US" sz="2000" dirty="0">
                        <a:solidFill>
                          <a:schemeClr val="bg1"/>
                        </a:solidFill>
                      </a:endParaRPr>
                    </a:p>
                  </a:txBody>
                  <a:tcPr marL="91432" marR="91432">
                    <a:noFill/>
                  </a:tcP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Terminologies</a:t>
                      </a:r>
                    </a:p>
                  </a:txBody>
                  <a:tcPr marL="91432" marR="91432">
                    <a:noFill/>
                  </a:tcPr>
                </a:tc>
                <a:tc>
                  <a:txBody>
                    <a:bodyPr/>
                    <a:lstStyle/>
                    <a:p>
                      <a:endParaRPr lang="en-US" sz="2000">
                        <a:solidFill>
                          <a:schemeClr val="bg1"/>
                        </a:solidFill>
                      </a:endParaRPr>
                    </a:p>
                  </a:txBody>
                  <a:tcPr marL="91432" marR="91432">
                    <a:noFill/>
                  </a:tcPr>
                </a:tc>
                <a:tc>
                  <a:txBody>
                    <a:bodyPr/>
                    <a:lstStyle/>
                    <a:p>
                      <a:endParaRPr lang="en-US" sz="2000" dirty="0">
                        <a:solidFill>
                          <a:schemeClr val="bg1"/>
                        </a:solidFill>
                      </a:endParaRPr>
                    </a:p>
                  </a:txBody>
                  <a:tcPr marL="91432" marR="91432">
                    <a:noFill/>
                  </a:tcP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Data validation procedures</a:t>
                      </a:r>
                    </a:p>
                  </a:txBody>
                  <a:tcPr marL="91432" marR="91432">
                    <a:noFill/>
                  </a:tcPr>
                </a:tc>
                <a:tc>
                  <a:txBody>
                    <a:bodyPr/>
                    <a:lstStyle/>
                    <a:p>
                      <a:endParaRPr lang="en-US" sz="2000">
                        <a:solidFill>
                          <a:schemeClr val="bg1"/>
                        </a:solidFill>
                      </a:endParaRPr>
                    </a:p>
                  </a:txBody>
                  <a:tcPr marL="91432" marR="91432">
                    <a:noFill/>
                  </a:tcPr>
                </a:tc>
                <a:tc>
                  <a:txBody>
                    <a:bodyPr/>
                    <a:lstStyle/>
                    <a:p>
                      <a:endParaRPr lang="en-US" sz="2000" dirty="0">
                        <a:solidFill>
                          <a:schemeClr val="bg1"/>
                        </a:solidFill>
                      </a:endParaRPr>
                    </a:p>
                  </a:txBody>
                  <a:tcPr marL="91432" marR="91432">
                    <a:noFill/>
                  </a:tcP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Data dictionaries</a:t>
                      </a:r>
                    </a:p>
                  </a:txBody>
                  <a:tcPr marL="91432" marR="91432">
                    <a:noFill/>
                  </a:tcPr>
                </a:tc>
                <a:tc>
                  <a:txBody>
                    <a:bodyPr/>
                    <a:lstStyle/>
                    <a:p>
                      <a:endParaRPr lang="en-US" sz="2000">
                        <a:solidFill>
                          <a:schemeClr val="bg1"/>
                        </a:solidFill>
                      </a:endParaRPr>
                    </a:p>
                  </a:txBody>
                  <a:tcPr marL="91432" marR="91432">
                    <a:noFill/>
                  </a:tcPr>
                </a:tc>
                <a:tc>
                  <a:txBody>
                    <a:bodyPr/>
                    <a:lstStyle/>
                    <a:p>
                      <a:endParaRPr lang="en-US" sz="2000" dirty="0" smtClean="0">
                        <a:solidFill>
                          <a:schemeClr val="bg1"/>
                        </a:solidFill>
                      </a:endParaRPr>
                    </a:p>
                  </a:txBody>
                  <a:tcPr marL="91432" marR="91432">
                    <a:noFill/>
                  </a:tcPr>
                </a:tc>
              </a:tr>
              <a:tr h="370840">
                <a:tc>
                  <a:txBody>
                    <a:bodyPr/>
                    <a:lstStyle/>
                    <a:p>
                      <a:r>
                        <a:rPr lang="en-US" sz="2000" dirty="0" err="1" smtClean="0">
                          <a:solidFill>
                            <a:schemeClr val="bg1"/>
                          </a:solidFill>
                        </a:rPr>
                        <a:t>Ontologies</a:t>
                      </a:r>
                      <a:endParaRPr lang="en-US" sz="2000" dirty="0">
                        <a:solidFill>
                          <a:schemeClr val="bg1"/>
                        </a:solidFill>
                      </a:endParaRPr>
                    </a:p>
                  </a:txBody>
                  <a:tcPr marL="91432" marR="91432">
                    <a:noFill/>
                  </a:tcPr>
                </a:tc>
                <a:tc>
                  <a:txBody>
                    <a:bodyPr/>
                    <a:lstStyle/>
                    <a:p>
                      <a:endParaRPr lang="en-US" sz="2000">
                        <a:solidFill>
                          <a:schemeClr val="bg1"/>
                        </a:solidFill>
                      </a:endParaRPr>
                    </a:p>
                  </a:txBody>
                  <a:tcPr marL="91432" marR="91432">
                    <a:noFill/>
                  </a:tcPr>
                </a:tc>
                <a:tc>
                  <a:txBody>
                    <a:bodyPr/>
                    <a:lstStyle/>
                    <a:p>
                      <a:endParaRPr lang="en-US" sz="2000" dirty="0" smtClean="0">
                        <a:solidFill>
                          <a:schemeClr val="bg1"/>
                        </a:solidFill>
                      </a:endParaRPr>
                    </a:p>
                  </a:txBody>
                  <a:tcPr marL="91432" marR="91432">
                    <a:noFill/>
                  </a:tcPr>
                </a:tc>
              </a:tr>
            </a:tbl>
          </a:graphicData>
        </a:graphic>
      </p:graphicFrame>
      <p:pic>
        <p:nvPicPr>
          <p:cNvPr id="13371" name="Picture 2" descr="C:\Users\seannos\AppData\Local\Microsoft\Windows\Temporary Internet Files\Content.IE5\KPRH4GS5\MC90043253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2605088"/>
            <a:ext cx="46037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2" name="Picture 2" descr="C:\Users\seannos\AppData\Local\Microsoft\Windows\Temporary Internet Files\Content.IE5\KPRH4GS5\MC90043253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300355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3" name="Picture 2" descr="C:\Users\seannos\AppData\Local\Microsoft\Windows\Temporary Internet Files\Content.IE5\KPRH4GS5\MC90043253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3371850"/>
            <a:ext cx="4603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4" name="Picture 2" descr="C:\Users\seannos\AppData\Local\Microsoft\Windows\Temporary Internet Files\Content.IE5\KPRH4GS5\MC90043253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3760788"/>
            <a:ext cx="46037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5" name="Picture 2" descr="C:\Users\seannos\AppData\Local\Microsoft\Windows\Temporary Internet Files\Content.IE5\KPRH4GS5\MC90043253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417830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6" name="Picture 2" descr="C:\Users\seannos\AppData\Local\Microsoft\Windows\Temporary Internet Files\Content.IE5\KPRH4GS5\MC90043253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4548188"/>
            <a:ext cx="46037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7" name="Picture 2" descr="C:\Users\seannos\AppData\Local\Microsoft\Windows\Temporary Internet Files\Content.IE5\KPRH4GS5\MC90043253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950" y="5718175"/>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8" name="Picture 2" descr="C:\Users\seannos\AppData\Local\Microsoft\Windows\Temporary Internet Files\Content.IE5\KPRH4GS5\MC90043253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3713" y="4970463"/>
            <a:ext cx="46037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9" name="Picture 2" descr="C:\Users\seannos\AppData\Local\Microsoft\Windows\Temporary Internet Files\Content.IE5\KPRH4GS5\MC90043253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3713" y="5373688"/>
            <a:ext cx="46037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80" name="Picture 2" descr="C:\Users\seannos\AppData\Local\Microsoft\Windows\Temporary Internet Files\Content.IE5\KPRH4GS5\MC90043253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3713" y="5746750"/>
            <a:ext cx="46037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81" name="Picture 2" descr="C:\Users\seannos\AppData\Local\Microsoft\Windows\Temporary Internet Files\Content.IE5\KPRH4GS5\MC90043253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3713" y="4557713"/>
            <a:ext cx="46037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82" name="TextBox 42"/>
          <p:cNvSpPr txBox="1">
            <a:spLocks noChangeArrowheads="1"/>
          </p:cNvSpPr>
          <p:nvPr/>
        </p:nvSpPr>
        <p:spPr bwMode="auto">
          <a:xfrm>
            <a:off x="112713" y="6162675"/>
            <a:ext cx="891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en-US" sz="1600" b="0">
                <a:solidFill>
                  <a:schemeClr val="bg1"/>
                </a:solidFill>
              </a:rPr>
              <a:t>If not used for data collection and organization, these sources can be used post hoc to document, and perhaps increase, the level of data clarity and faithfulness in and comparability of existing data collections.</a:t>
            </a:r>
          </a:p>
        </p:txBody>
      </p:sp>
    </p:spTree>
    <p:extLst>
      <p:ext uri="{BB962C8B-B14F-4D97-AF65-F5344CB8AC3E}">
        <p14:creationId xmlns:p14="http://schemas.microsoft.com/office/powerpoint/2010/main" val="3497530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5"/>
          <p:cNvSpPr>
            <a:spLocks noGrp="1"/>
          </p:cNvSpPr>
          <p:nvPr>
            <p:ph type="subTitle" idx="1"/>
          </p:nvPr>
        </p:nvSpPr>
        <p:spPr/>
        <p:txBody>
          <a:bodyPr/>
          <a:lstStyle/>
          <a:p>
            <a:endParaRPr lang="en-US" smtClean="0"/>
          </a:p>
        </p:txBody>
      </p:sp>
      <p:sp>
        <p:nvSpPr>
          <p:cNvPr id="14339" name="Title 4"/>
          <p:cNvSpPr>
            <a:spLocks noGrp="1"/>
          </p:cNvSpPr>
          <p:nvPr>
            <p:ph type="ctrTitle"/>
          </p:nvPr>
        </p:nvSpPr>
        <p:spPr>
          <a:xfrm>
            <a:off x="723900" y="2201863"/>
            <a:ext cx="7696200" cy="1328737"/>
          </a:xfrm>
        </p:spPr>
        <p:txBody>
          <a:bodyPr/>
          <a:lstStyle/>
          <a:p>
            <a:r>
              <a:rPr lang="en-US" smtClean="0"/>
              <a:t>Issues with data documentation</a:t>
            </a:r>
            <a:br>
              <a:rPr lang="en-US" smtClean="0"/>
            </a:br>
            <a:r>
              <a:rPr lang="en-US" smtClean="0"/>
              <a:t>and data quality tools</a:t>
            </a:r>
          </a:p>
        </p:txBody>
      </p:sp>
      <p:sp>
        <p:nvSpPr>
          <p:cNvPr id="14340" name="Slide Number Placeholder 3"/>
          <p:cNvSpPr>
            <a:spLocks noGrp="1"/>
          </p:cNvSpPr>
          <p:nvPr>
            <p:ph type="sldNum" sz="quarter" idx="4294967295"/>
          </p:nvPr>
        </p:nvSpPr>
        <p:spPr>
          <a:xfrm>
            <a:off x="0" y="6553200"/>
            <a:ext cx="614363"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DFFB7FC-23E3-4CB5-BDD8-CB371701EF5B}" type="slidenum">
              <a:rPr lang="en-US" sz="1400" b="0">
                <a:solidFill>
                  <a:schemeClr val="bg1"/>
                </a:solidFill>
              </a:rPr>
              <a:pPr eaLnBrk="1" hangingPunct="1"/>
              <a:t>19</a:t>
            </a:fld>
            <a:endParaRPr lang="en-US" sz="1400" b="0">
              <a:solidFill>
                <a:schemeClr val="bg1"/>
              </a:solidFill>
            </a:endParaRPr>
          </a:p>
        </p:txBody>
      </p:sp>
    </p:spTree>
    <p:extLst>
      <p:ext uri="{BB962C8B-B14F-4D97-AF65-F5344CB8AC3E}">
        <p14:creationId xmlns:p14="http://schemas.microsoft.com/office/powerpoint/2010/main" val="832440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em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0"/>
            <a:ext cx="1038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Smi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6078" y="5218044"/>
            <a:ext cx="1214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5"/>
          <p:cNvGrpSpPr>
            <a:grpSpLocks/>
          </p:cNvGrpSpPr>
          <p:nvPr/>
        </p:nvGrpSpPr>
        <p:grpSpPr bwMode="auto">
          <a:xfrm>
            <a:off x="304800" y="2438400"/>
            <a:ext cx="996950" cy="1219200"/>
            <a:chOff x="2736" y="1344"/>
            <a:chExt cx="724" cy="941"/>
          </a:xfrm>
        </p:grpSpPr>
        <p:sp>
          <p:nvSpPr>
            <p:cNvPr id="4130" name="Rectangle 6"/>
            <p:cNvSpPr>
              <a:spLocks noChangeArrowheads="1"/>
            </p:cNvSpPr>
            <p:nvPr/>
          </p:nvSpPr>
          <p:spPr bwMode="auto">
            <a:xfrm>
              <a:off x="2736" y="1344"/>
              <a:ext cx="720" cy="912"/>
            </a:xfrm>
            <a:prstGeom prst="rect">
              <a:avLst/>
            </a:prstGeom>
            <a:solidFill>
              <a:schemeClr val="folHlink"/>
            </a:solidFill>
            <a:ln w="9525">
              <a:solidFill>
                <a:schemeClr val="hlink"/>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pic>
          <p:nvPicPr>
            <p:cNvPr id="4131" name="Picture 7" descr="aristot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6" y="1344"/>
              <a:ext cx="724"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2" name="Picture 8" descr="HIPPOCRATES">
            <a:hlinkClick r:id="rId7"/>
          </p:cNvPr>
          <p:cNvPicPr>
            <a:picLocks noChangeAspect="1" noChangeArrowheads="1"/>
          </p:cNvPicPr>
          <p:nvPr/>
        </p:nvPicPr>
        <p:blipFill>
          <a:blip r:embed="rId8">
            <a:lum bright="14000"/>
            <a:extLst>
              <a:ext uri="{28A0092B-C50C-407E-A947-70E740481C1C}">
                <a14:useLocalDpi xmlns:a14="http://schemas.microsoft.com/office/drawing/2010/main" val="0"/>
              </a:ext>
            </a:extLst>
          </a:blip>
          <a:srcRect/>
          <a:stretch>
            <a:fillRect/>
          </a:stretch>
        </p:blipFill>
        <p:spPr bwMode="auto">
          <a:xfrm>
            <a:off x="1219200" y="1219200"/>
            <a:ext cx="8778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trans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370138"/>
            <a:ext cx="1806575" cy="754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04" name="Picture 10" descr="ceust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8675" y="1319213"/>
            <a:ext cx="1041400" cy="13716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4105" name="AutoShape 11"/>
          <p:cNvSpPr>
            <a:spLocks noGrp="1" noChangeArrowheads="1"/>
          </p:cNvSpPr>
          <p:nvPr>
            <p:ph type="title"/>
          </p:nvPr>
        </p:nvSpPr>
        <p:spPr>
          <a:xfrm>
            <a:off x="3048000" y="3505200"/>
            <a:ext cx="2819400" cy="1041400"/>
          </a:xfrm>
        </p:spPr>
        <p:txBody>
          <a:bodyPr/>
          <a:lstStyle/>
          <a:p>
            <a:pPr eaLnBrk="1" hangingPunct="1"/>
            <a:r>
              <a:rPr lang="nl-BE" sz="2800" smtClean="0">
                <a:solidFill>
                  <a:schemeClr val="bg1"/>
                </a:solidFill>
              </a:rPr>
              <a:t>Short personal history</a:t>
            </a:r>
            <a:endParaRPr lang="nl-NL" sz="2800" smtClean="0">
              <a:solidFill>
                <a:schemeClr val="bg1"/>
              </a:solidFill>
            </a:endParaRPr>
          </a:p>
        </p:txBody>
      </p:sp>
      <p:grpSp>
        <p:nvGrpSpPr>
          <p:cNvPr id="4106" name="Group 12"/>
          <p:cNvGrpSpPr>
            <a:grpSpLocks/>
          </p:cNvGrpSpPr>
          <p:nvPr/>
        </p:nvGrpSpPr>
        <p:grpSpPr bwMode="auto">
          <a:xfrm>
            <a:off x="3203575" y="1295400"/>
            <a:ext cx="1903413" cy="1985963"/>
            <a:chOff x="2640" y="720"/>
            <a:chExt cx="1199" cy="1251"/>
          </a:xfrm>
        </p:grpSpPr>
        <p:pic>
          <p:nvPicPr>
            <p:cNvPr id="4128" name="Picture 13" descr="cb-bab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6" y="720"/>
              <a:ext cx="652"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9" name="Text Box 14"/>
            <p:cNvSpPr txBox="1">
              <a:spLocks noChangeArrowheads="1"/>
            </p:cNvSpPr>
            <p:nvPr/>
          </p:nvSpPr>
          <p:spPr bwMode="auto">
            <a:xfrm>
              <a:off x="2640" y="1680"/>
              <a:ext cx="1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  </a:t>
              </a:r>
              <a:r>
                <a:rPr lang="nl-BE" dirty="0">
                  <a:solidFill>
                    <a:srgbClr val="FF3300"/>
                  </a:solidFill>
                  <a:cs typeface="Times New Roman" panose="02020603050405020304" pitchFamily="18" charset="0"/>
                </a:rPr>
                <a:t>1959     -      </a:t>
              </a:r>
              <a:endParaRPr lang="nl-NL" dirty="0">
                <a:solidFill>
                  <a:srgbClr val="FF3300"/>
                </a:solidFill>
                <a:cs typeface="Times New Roman" panose="02020603050405020304" pitchFamily="18" charset="0"/>
              </a:endParaRPr>
            </a:p>
          </p:txBody>
        </p:sp>
      </p:grpSp>
      <p:pic>
        <p:nvPicPr>
          <p:cNvPr id="4107" name="Picture 15" descr="Bikit (2938 byt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5400" y="3048000"/>
            <a:ext cx="14478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6" descr="Rami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9200" y="4419600"/>
            <a:ext cx="1447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7" descr="logosmal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5791200"/>
            <a:ext cx="152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18"/>
          <p:cNvGraphicFramePr>
            <a:graphicFrameLocks noChangeAspect="1"/>
          </p:cNvGraphicFramePr>
          <p:nvPr/>
        </p:nvGraphicFramePr>
        <p:xfrm>
          <a:off x="4724400" y="5410200"/>
          <a:ext cx="1143000" cy="577850"/>
        </p:xfrm>
        <a:graphic>
          <a:graphicData uri="http://schemas.openxmlformats.org/presentationml/2006/ole">
            <mc:AlternateContent xmlns:mc="http://schemas.openxmlformats.org/markup-compatibility/2006">
              <mc:Choice xmlns:v="urn:schemas-microsoft-com:vml" Requires="v">
                <p:oleObj spid="_x0000_s356364" name="Photo Editor-foto" r:id="rId15" imgW="809738" imgH="409632" progId="MSPhotoEd.3">
                  <p:embed/>
                </p:oleObj>
              </mc:Choice>
              <mc:Fallback>
                <p:oleObj name="Photo Editor-foto" r:id="rId15" imgW="809738" imgH="409632" progId="MSPhotoEd.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24400" y="5410200"/>
                        <a:ext cx="11430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10" name="Picture 19" descr="ecor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72200" y="3581400"/>
            <a:ext cx="1371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20" descr="IFOMIS logo">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96000" y="4724400"/>
            <a:ext cx="15652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21"/>
          <p:cNvSpPr txBox="1">
            <a:spLocks noChangeArrowheads="1"/>
          </p:cNvSpPr>
          <p:nvPr/>
        </p:nvSpPr>
        <p:spPr bwMode="auto">
          <a:xfrm>
            <a:off x="1981200" y="2438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1977</a:t>
            </a:r>
            <a:endParaRPr lang="nl-NL">
              <a:solidFill>
                <a:schemeClr val="bg1"/>
              </a:solidFill>
              <a:cs typeface="Times New Roman" panose="02020603050405020304" pitchFamily="18" charset="0"/>
            </a:endParaRPr>
          </a:p>
        </p:txBody>
      </p:sp>
      <p:sp>
        <p:nvSpPr>
          <p:cNvPr id="4113" name="Text Box 22"/>
          <p:cNvSpPr txBox="1">
            <a:spLocks noChangeArrowheads="1"/>
          </p:cNvSpPr>
          <p:nvPr/>
        </p:nvSpPr>
        <p:spPr bwMode="auto">
          <a:xfrm>
            <a:off x="990600" y="38862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1989</a:t>
            </a:r>
            <a:endParaRPr lang="nl-NL">
              <a:solidFill>
                <a:schemeClr val="bg1"/>
              </a:solidFill>
              <a:cs typeface="Times New Roman" panose="02020603050405020304" pitchFamily="18" charset="0"/>
            </a:endParaRPr>
          </a:p>
        </p:txBody>
      </p:sp>
      <p:sp>
        <p:nvSpPr>
          <p:cNvPr id="4114" name="Text Box 23"/>
          <p:cNvSpPr txBox="1">
            <a:spLocks noChangeArrowheads="1"/>
          </p:cNvSpPr>
          <p:nvPr/>
        </p:nvSpPr>
        <p:spPr bwMode="auto">
          <a:xfrm>
            <a:off x="1676400" y="5181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1992</a:t>
            </a:r>
            <a:endParaRPr lang="nl-NL">
              <a:solidFill>
                <a:schemeClr val="bg1"/>
              </a:solidFill>
              <a:cs typeface="Times New Roman" panose="02020603050405020304" pitchFamily="18" charset="0"/>
            </a:endParaRPr>
          </a:p>
        </p:txBody>
      </p:sp>
      <p:sp>
        <p:nvSpPr>
          <p:cNvPr id="4115" name="Text Box 24"/>
          <p:cNvSpPr txBox="1">
            <a:spLocks noChangeArrowheads="1"/>
          </p:cNvSpPr>
          <p:nvPr/>
        </p:nvSpPr>
        <p:spPr bwMode="auto">
          <a:xfrm>
            <a:off x="4800600" y="6019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1998</a:t>
            </a:r>
            <a:endParaRPr lang="nl-NL">
              <a:solidFill>
                <a:schemeClr val="bg1"/>
              </a:solidFill>
              <a:cs typeface="Times New Roman" panose="02020603050405020304" pitchFamily="18" charset="0"/>
            </a:endParaRPr>
          </a:p>
        </p:txBody>
      </p:sp>
      <p:sp>
        <p:nvSpPr>
          <p:cNvPr id="4116" name="Text Box 25"/>
          <p:cNvSpPr txBox="1">
            <a:spLocks noChangeArrowheads="1"/>
          </p:cNvSpPr>
          <p:nvPr/>
        </p:nvSpPr>
        <p:spPr bwMode="auto">
          <a:xfrm>
            <a:off x="6248400" y="5562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2002</a:t>
            </a:r>
            <a:endParaRPr lang="nl-NL">
              <a:solidFill>
                <a:schemeClr val="bg1"/>
              </a:solidFill>
              <a:cs typeface="Times New Roman" panose="02020603050405020304" pitchFamily="18" charset="0"/>
            </a:endParaRPr>
          </a:p>
        </p:txBody>
      </p:sp>
      <p:sp>
        <p:nvSpPr>
          <p:cNvPr id="4117" name="Text Box 26"/>
          <p:cNvSpPr txBox="1">
            <a:spLocks noChangeArrowheads="1"/>
          </p:cNvSpPr>
          <p:nvPr/>
        </p:nvSpPr>
        <p:spPr bwMode="auto">
          <a:xfrm>
            <a:off x="7543800" y="3810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2004</a:t>
            </a:r>
            <a:endParaRPr lang="nl-NL">
              <a:solidFill>
                <a:schemeClr val="bg1"/>
              </a:solidFill>
              <a:cs typeface="Times New Roman" panose="02020603050405020304" pitchFamily="18" charset="0"/>
            </a:endParaRPr>
          </a:p>
        </p:txBody>
      </p:sp>
      <p:pic>
        <p:nvPicPr>
          <p:cNvPr id="4118" name="Picture 27" descr="rug">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62200" y="1676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3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830888" y="1725613"/>
            <a:ext cx="164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AutoShape 29"/>
          <p:cNvSpPr>
            <a:spLocks noChangeArrowheads="1"/>
          </p:cNvSpPr>
          <p:nvPr/>
        </p:nvSpPr>
        <p:spPr bwMode="auto">
          <a:xfrm flipV="1">
            <a:off x="609600" y="1219200"/>
            <a:ext cx="8001000" cy="548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0392 h 21600"/>
            </a:gdLst>
            <a:ahLst/>
            <a:cxnLst>
              <a:cxn ang="T8">
                <a:pos x="T0" y="T1"/>
              </a:cxn>
              <a:cxn ang="T9">
                <a:pos x="T2" y="T3"/>
              </a:cxn>
              <a:cxn ang="T10">
                <a:pos x="T4" y="T5"/>
              </a:cxn>
              <a:cxn ang="T11">
                <a:pos x="T6" y="T7"/>
              </a:cxn>
            </a:cxnLst>
            <a:rect l="T12" t="T13" r="T14" b="T15"/>
            <a:pathLst>
              <a:path w="21600" h="21600">
                <a:moveTo>
                  <a:pt x="7701" y="20661"/>
                </a:moveTo>
                <a:cubicBezTo>
                  <a:pt x="3393" y="19307"/>
                  <a:pt x="463" y="15315"/>
                  <a:pt x="463" y="10800"/>
                </a:cubicBezTo>
                <a:cubicBezTo>
                  <a:pt x="463" y="5091"/>
                  <a:pt x="5091" y="463"/>
                  <a:pt x="10800" y="463"/>
                </a:cubicBezTo>
                <a:cubicBezTo>
                  <a:pt x="16508" y="463"/>
                  <a:pt x="21137" y="5091"/>
                  <a:pt x="21137" y="10800"/>
                </a:cubicBezTo>
                <a:cubicBezTo>
                  <a:pt x="21137" y="15315"/>
                  <a:pt x="18206" y="19307"/>
                  <a:pt x="13898" y="20661"/>
                </a:cubicBezTo>
                <a:lnTo>
                  <a:pt x="14037" y="21103"/>
                </a:lnTo>
                <a:cubicBezTo>
                  <a:pt x="18538" y="19689"/>
                  <a:pt x="21600" y="15517"/>
                  <a:pt x="21600" y="10800"/>
                </a:cubicBezTo>
                <a:cubicBezTo>
                  <a:pt x="21600" y="4835"/>
                  <a:pt x="16764" y="0"/>
                  <a:pt x="10800" y="0"/>
                </a:cubicBezTo>
                <a:cubicBezTo>
                  <a:pt x="4835" y="0"/>
                  <a:pt x="0" y="4835"/>
                  <a:pt x="0" y="10800"/>
                </a:cubicBezTo>
                <a:cubicBezTo>
                  <a:pt x="-1" y="15517"/>
                  <a:pt x="3061" y="19689"/>
                  <a:pt x="7562" y="21103"/>
                </a:cubicBezTo>
                <a:close/>
              </a:path>
            </a:pathLst>
          </a:custGeom>
          <a:gradFill rotWithShape="0">
            <a:gsLst>
              <a:gs pos="0">
                <a:srgbClr val="66FF33"/>
              </a:gs>
              <a:gs pos="100000">
                <a:srgbClr val="FF0000"/>
              </a:gs>
            </a:gsLst>
            <a:lin ang="2700000" scaled="1"/>
          </a:gradFill>
          <a:ln w="9525">
            <a:solidFill>
              <a:schemeClr val="tx1"/>
            </a:solidFill>
            <a:miter lim="800000"/>
            <a:headEnd/>
            <a:tailEnd/>
          </a:ln>
        </p:spPr>
        <p:txBody>
          <a:bodyPr wrap="none" anchor="ctr"/>
          <a:lstStyle/>
          <a:p>
            <a:endParaRPr lang="en-US"/>
          </a:p>
        </p:txBody>
      </p:sp>
      <p:sp>
        <p:nvSpPr>
          <p:cNvPr id="4121" name="AutoShape 30"/>
          <p:cNvSpPr>
            <a:spLocks noChangeArrowheads="1"/>
          </p:cNvSpPr>
          <p:nvPr/>
        </p:nvSpPr>
        <p:spPr bwMode="auto">
          <a:xfrm rot="891021">
            <a:off x="5695950" y="1304925"/>
            <a:ext cx="381000" cy="228600"/>
          </a:xfrm>
          <a:prstGeom prst="leftArrow">
            <a:avLst>
              <a:gd name="adj1" fmla="val 50000"/>
              <a:gd name="adj2" fmla="val 41667"/>
            </a:avLst>
          </a:prstGeom>
          <a:gradFill rotWithShape="1">
            <a:gsLst>
              <a:gs pos="0">
                <a:srgbClr val="74DC3A"/>
              </a:gs>
              <a:gs pos="100000">
                <a:srgbClr val="AAE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4122" name="Text Box 31"/>
          <p:cNvSpPr txBox="1">
            <a:spLocks noChangeArrowheads="1"/>
          </p:cNvSpPr>
          <p:nvPr/>
        </p:nvSpPr>
        <p:spPr bwMode="auto">
          <a:xfrm>
            <a:off x="6629400" y="31242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2006</a:t>
            </a:r>
            <a:endParaRPr lang="nl-NL">
              <a:solidFill>
                <a:schemeClr val="bg1"/>
              </a:solidFill>
              <a:cs typeface="Times New Roman" panose="02020603050405020304" pitchFamily="18" charset="0"/>
            </a:endParaRPr>
          </a:p>
        </p:txBody>
      </p:sp>
      <p:pic>
        <p:nvPicPr>
          <p:cNvPr id="4123" name="Picture 32" descr="ub_blu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943600" y="2379663"/>
            <a:ext cx="8382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4" name="Text Box 33"/>
          <p:cNvSpPr txBox="1">
            <a:spLocks noChangeArrowheads="1"/>
          </p:cNvSpPr>
          <p:nvPr/>
        </p:nvSpPr>
        <p:spPr bwMode="auto">
          <a:xfrm>
            <a:off x="2057400" y="6380922"/>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1993</a:t>
            </a:r>
            <a:endParaRPr lang="nl-NL" dirty="0">
              <a:solidFill>
                <a:schemeClr val="bg1"/>
              </a:solidFill>
              <a:cs typeface="Times New Roman" panose="02020603050405020304" pitchFamily="18" charset="0"/>
            </a:endParaRPr>
          </a:p>
        </p:txBody>
      </p:sp>
      <p:sp>
        <p:nvSpPr>
          <p:cNvPr id="4125" name="Text Box 34"/>
          <p:cNvSpPr txBox="1">
            <a:spLocks noChangeArrowheads="1"/>
          </p:cNvSpPr>
          <p:nvPr/>
        </p:nvSpPr>
        <p:spPr bwMode="auto">
          <a:xfrm>
            <a:off x="3429000" y="6019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1995</a:t>
            </a:r>
            <a:endParaRPr lang="nl-NL">
              <a:solidFill>
                <a:schemeClr val="bg1"/>
              </a:solidFill>
              <a:cs typeface="Times New Roman" panose="02020603050405020304" pitchFamily="18" charset="0"/>
            </a:endParaRPr>
          </a:p>
        </p:txBody>
      </p:sp>
      <p:pic>
        <p:nvPicPr>
          <p:cNvPr id="4126" name="Picture 35" descr="Logo PROREC-BE">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52800" y="53340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7" name="Text Box 31"/>
          <p:cNvSpPr txBox="1">
            <a:spLocks noChangeArrowheads="1"/>
          </p:cNvSpPr>
          <p:nvPr/>
        </p:nvSpPr>
        <p:spPr bwMode="auto">
          <a:xfrm>
            <a:off x="7546975" y="16065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2012</a:t>
            </a:r>
            <a:endParaRPr lang="nl-NL">
              <a:solidFill>
                <a:schemeClr val="bg1"/>
              </a:solidFill>
              <a:cs typeface="Times New Roman" panose="02020603050405020304" pitchFamily="18" charset="0"/>
            </a:endParaRPr>
          </a:p>
        </p:txBody>
      </p:sp>
    </p:spTree>
    <p:extLst>
      <p:ext uri="{BB962C8B-B14F-4D97-AF65-F5344CB8AC3E}">
        <p14:creationId xmlns:p14="http://schemas.microsoft.com/office/powerpoint/2010/main" val="3015120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8600" y="1276350"/>
            <a:ext cx="8686800" cy="647700"/>
          </a:xfrm>
        </p:spPr>
        <p:txBody>
          <a:bodyPr/>
          <a:lstStyle/>
          <a:p>
            <a:r>
              <a:rPr lang="en-US" smtClean="0"/>
              <a:t>The dataset’s data dictionary (codebook)</a:t>
            </a:r>
          </a:p>
        </p:txBody>
      </p:sp>
      <p:sp>
        <p:nvSpPr>
          <p:cNvPr id="15363"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232E7C2-9E01-4111-969E-90A15C86A87D}" type="slidenum">
              <a:rPr lang="en-US" sz="1400" b="0">
                <a:solidFill>
                  <a:schemeClr val="bg1"/>
                </a:solidFill>
              </a:rPr>
              <a:pPr eaLnBrk="1" hangingPunct="1"/>
              <a:t>20</a:t>
            </a:fld>
            <a:endParaRPr lang="en-US" sz="1400" b="0">
              <a:solidFill>
                <a:schemeClr val="bg1"/>
              </a:solidFill>
            </a:endParaRPr>
          </a:p>
        </p:txBody>
      </p:sp>
      <p:graphicFrame>
        <p:nvGraphicFramePr>
          <p:cNvPr id="5" name="Table 4"/>
          <p:cNvGraphicFramePr>
            <a:graphicFrameLocks noGrp="1"/>
          </p:cNvGraphicFramePr>
          <p:nvPr/>
        </p:nvGraphicFramePr>
        <p:xfrm>
          <a:off x="112713" y="1976438"/>
          <a:ext cx="9031287" cy="4876801"/>
        </p:xfrm>
        <a:graphic>
          <a:graphicData uri="http://schemas.openxmlformats.org/drawingml/2006/table">
            <a:tbl>
              <a:tblPr/>
              <a:tblGrid>
                <a:gridCol w="1252272"/>
                <a:gridCol w="2894324"/>
                <a:gridCol w="994147"/>
                <a:gridCol w="830355"/>
                <a:gridCol w="1161047"/>
                <a:gridCol w="1899142"/>
              </a:tblGrid>
              <a:tr h="522515">
                <a:tc>
                  <a:txBody>
                    <a:bodyPr/>
                    <a:lstStyle/>
                    <a:p>
                      <a:pPr marL="0" marR="0" algn="ctr">
                        <a:spcBef>
                          <a:spcPts val="0"/>
                        </a:spcBef>
                        <a:spcAft>
                          <a:spcPts val="0"/>
                        </a:spcAft>
                      </a:pPr>
                      <a:r>
                        <a:rPr lang="en-GB" sz="1500" b="1" kern="0" dirty="0">
                          <a:solidFill>
                            <a:schemeClr val="bg1"/>
                          </a:solidFill>
                          <a:latin typeface="Times New Roman"/>
                        </a:rPr>
                        <a:t>Field Name</a:t>
                      </a:r>
                      <a:endParaRPr lang="en-US" sz="1500" b="1" kern="0" dirty="0">
                        <a:solidFill>
                          <a:schemeClr val="bg1"/>
                        </a:solidFill>
                        <a:latin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500" b="1" kern="0">
                          <a:solidFill>
                            <a:schemeClr val="bg1"/>
                          </a:solidFill>
                          <a:latin typeface="Times New Roman"/>
                        </a:rPr>
                        <a:t>Description</a:t>
                      </a:r>
                      <a:endParaRPr lang="en-US" sz="1500" b="1" kern="0">
                        <a:solidFill>
                          <a:schemeClr val="bg1"/>
                        </a:solidFill>
                        <a:latin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500" b="1" kern="0">
                          <a:solidFill>
                            <a:schemeClr val="bg1"/>
                          </a:solidFill>
                          <a:latin typeface="Times New Roman"/>
                        </a:rPr>
                        <a:t>Type</a:t>
                      </a:r>
                      <a:endParaRPr lang="en-US" sz="1500" b="1" kern="0">
                        <a:solidFill>
                          <a:schemeClr val="bg1"/>
                        </a:solidFill>
                        <a:latin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500" b="1" dirty="0">
                          <a:solidFill>
                            <a:schemeClr val="bg1"/>
                          </a:solidFill>
                          <a:latin typeface="Times New Roman"/>
                          <a:ea typeface="Times New Roman"/>
                        </a:rPr>
                        <a:t>Missing</a:t>
                      </a:r>
                      <a:endParaRPr lang="en-US" sz="1500" dirty="0">
                        <a:solidFill>
                          <a:schemeClr val="bg1"/>
                        </a:solidFill>
                        <a:latin typeface="Times New Roman"/>
                        <a:ea typeface="Times New Roman"/>
                      </a:endParaRPr>
                    </a:p>
                    <a:p>
                      <a:pPr marL="0" marR="0" algn="ctr">
                        <a:spcBef>
                          <a:spcPts val="0"/>
                        </a:spcBef>
                        <a:spcAft>
                          <a:spcPts val="0"/>
                        </a:spcAft>
                      </a:pPr>
                      <a:r>
                        <a:rPr lang="en-GB" sz="1500" b="1" dirty="0">
                          <a:solidFill>
                            <a:schemeClr val="bg1"/>
                          </a:solidFill>
                          <a:latin typeface="Times New Roman"/>
                          <a:ea typeface="Times New Roman"/>
                        </a:rPr>
                        <a:t>Value</a:t>
                      </a:r>
                      <a:endParaRPr lang="en-US" sz="1500" dirty="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500" b="1">
                          <a:solidFill>
                            <a:schemeClr val="bg1"/>
                          </a:solidFill>
                          <a:latin typeface="Times New Roman"/>
                          <a:ea typeface="Times New Roman"/>
                        </a:rPr>
                        <a:t>Range</a:t>
                      </a:r>
                      <a:endParaRPr lang="en-US" sz="15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500" b="1" kern="0" dirty="0">
                          <a:solidFill>
                            <a:schemeClr val="bg1"/>
                          </a:solidFill>
                          <a:latin typeface="Times New Roman"/>
                        </a:rPr>
                        <a:t>Coding Values</a:t>
                      </a:r>
                      <a:endParaRPr lang="en-US" sz="1500" b="1" kern="0" dirty="0">
                        <a:solidFill>
                          <a:schemeClr val="bg1"/>
                        </a:solidFill>
                        <a:latin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8343">
                <a:tc>
                  <a:txBody>
                    <a:bodyPr/>
                    <a:lstStyle/>
                    <a:p>
                      <a:pPr marL="0" marR="0">
                        <a:spcBef>
                          <a:spcPts val="0"/>
                        </a:spcBef>
                        <a:spcAft>
                          <a:spcPts val="0"/>
                        </a:spcAft>
                      </a:pPr>
                      <a:r>
                        <a:rPr lang="en-GB" sz="1600" dirty="0">
                          <a:solidFill>
                            <a:schemeClr val="bg1"/>
                          </a:solidFill>
                          <a:latin typeface="Times New Roman"/>
                          <a:ea typeface="Times New Roman"/>
                        </a:rPr>
                        <a:t>id</a:t>
                      </a:r>
                      <a:endParaRPr lang="en-US" sz="1600" dirty="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GB" sz="1600">
                          <a:solidFill>
                            <a:schemeClr val="bg1"/>
                          </a:solidFill>
                          <a:latin typeface="Times New Roman"/>
                          <a:ea typeface="Times New Roman"/>
                        </a:rPr>
                        <a:t>Subject id</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numeric</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none</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[5033,6387]</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endParaRPr lang="en-GB"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43840">
                <a:tc>
                  <a:txBody>
                    <a:bodyPr/>
                    <a:lstStyle/>
                    <a:p>
                      <a:pPr marL="0" marR="0">
                        <a:spcBef>
                          <a:spcPts val="0"/>
                        </a:spcBef>
                        <a:spcAft>
                          <a:spcPts val="0"/>
                        </a:spcAft>
                      </a:pPr>
                      <a:r>
                        <a:rPr lang="en-GB" sz="1600">
                          <a:solidFill>
                            <a:schemeClr val="bg1"/>
                          </a:solidFill>
                          <a:latin typeface="Times New Roman"/>
                          <a:ea typeface="Times New Roman"/>
                        </a:rPr>
                        <a:t>age</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GB" sz="1600">
                          <a:solidFill>
                            <a:schemeClr val="bg1"/>
                          </a:solidFill>
                          <a:latin typeface="Times New Roman"/>
                          <a:ea typeface="Times New Roman"/>
                        </a:rPr>
                        <a:t>Subject’s age</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Numeric</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None</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[14,85]  </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GB" sz="1600">
                          <a:solidFill>
                            <a:schemeClr val="bg1"/>
                          </a:solidFill>
                          <a:latin typeface="Times New Roman"/>
                          <a:ea typeface="Times New Roman"/>
                        </a:rPr>
                        <a:t>Age in years</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8343">
                <a:tc>
                  <a:txBody>
                    <a:bodyPr/>
                    <a:lstStyle/>
                    <a:p>
                      <a:pPr marL="0" marR="0">
                        <a:spcBef>
                          <a:spcPts val="0"/>
                        </a:spcBef>
                        <a:spcAft>
                          <a:spcPts val="0"/>
                        </a:spcAft>
                      </a:pPr>
                      <a:r>
                        <a:rPr lang="en-GB" sz="1600">
                          <a:solidFill>
                            <a:schemeClr val="bg1"/>
                          </a:solidFill>
                          <a:latin typeface="Times New Roman"/>
                          <a:ea typeface="Times New Roman"/>
                        </a:rPr>
                        <a:t>sex</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GB" sz="1600">
                          <a:solidFill>
                            <a:schemeClr val="bg1"/>
                          </a:solidFill>
                          <a:latin typeface="Times New Roman"/>
                          <a:ea typeface="Times New Roman"/>
                        </a:rPr>
                        <a:t>Subject’s gender</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0/1</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none</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endParaRPr lang="en-GB"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GB" sz="1600" dirty="0">
                          <a:solidFill>
                            <a:schemeClr val="bg1"/>
                          </a:solidFill>
                          <a:latin typeface="Times New Roman"/>
                          <a:ea typeface="Times New Roman"/>
                        </a:rPr>
                        <a:t>0 – male, 1 - female</a:t>
                      </a:r>
                      <a:endParaRPr lang="en-US" sz="1600" dirty="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731520">
                <a:tc>
                  <a:txBody>
                    <a:bodyPr/>
                    <a:lstStyle/>
                    <a:p>
                      <a:pPr marL="0" marR="0">
                        <a:spcBef>
                          <a:spcPts val="0"/>
                        </a:spcBef>
                        <a:spcAft>
                          <a:spcPts val="0"/>
                        </a:spcAft>
                      </a:pPr>
                      <a:r>
                        <a:rPr lang="en-GB" sz="1600" dirty="0">
                          <a:solidFill>
                            <a:schemeClr val="bg1"/>
                          </a:solidFill>
                          <a:latin typeface="Times New Roman"/>
                          <a:ea typeface="Times New Roman"/>
                        </a:rPr>
                        <a:t>q3</a:t>
                      </a:r>
                      <a:endParaRPr lang="en-US" sz="1600" dirty="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600">
                          <a:solidFill>
                            <a:schemeClr val="bg1"/>
                          </a:solidFill>
                          <a:latin typeface="Times New Roman"/>
                          <a:ea typeface="Times New Roman"/>
                        </a:rPr>
                        <a:t>Have you had pain in the face, jaw, temple, in front of the ear or in the ear in the past month?</a:t>
                      </a: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0/1</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none</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endParaRPr lang="en-GB"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GB" sz="1600">
                          <a:solidFill>
                            <a:schemeClr val="bg1"/>
                          </a:solidFill>
                          <a:latin typeface="Times New Roman"/>
                          <a:ea typeface="Times New Roman"/>
                        </a:rPr>
                        <a:t>0 – no, 1 - yes</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463040">
                <a:tc>
                  <a:txBody>
                    <a:bodyPr/>
                    <a:lstStyle/>
                    <a:p>
                      <a:pPr marL="0" marR="0">
                        <a:spcBef>
                          <a:spcPts val="0"/>
                        </a:spcBef>
                        <a:spcAft>
                          <a:spcPts val="0"/>
                        </a:spcAft>
                      </a:pPr>
                      <a:r>
                        <a:rPr lang="en-GB" sz="1600" dirty="0">
                          <a:solidFill>
                            <a:schemeClr val="bg1"/>
                          </a:solidFill>
                          <a:latin typeface="Times New Roman"/>
                          <a:ea typeface="Times New Roman"/>
                        </a:rPr>
                        <a:t>an_8_gcps_1</a:t>
                      </a:r>
                      <a:endParaRPr lang="en-US" sz="1600" dirty="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600" dirty="0">
                          <a:solidFill>
                            <a:schemeClr val="bg1"/>
                          </a:solidFill>
                          <a:latin typeface="Times New Roman"/>
                          <a:ea typeface="Times New Roman"/>
                        </a:rPr>
                        <a:t>How would you rate your facial pain on a 0 to 10 scale at the present time, that is</a:t>
                      </a:r>
                    </a:p>
                    <a:p>
                      <a:pPr marL="0" marR="0">
                        <a:spcBef>
                          <a:spcPts val="0"/>
                        </a:spcBef>
                        <a:spcAft>
                          <a:spcPts val="0"/>
                        </a:spcAft>
                      </a:pPr>
                      <a:r>
                        <a:rPr lang="en-US" sz="1600" dirty="0">
                          <a:solidFill>
                            <a:schemeClr val="bg1"/>
                          </a:solidFill>
                          <a:latin typeface="Times New Roman"/>
                          <a:ea typeface="Times New Roman"/>
                        </a:rPr>
                        <a:t>right now, where 0 is "no pain" and 10 is "pain as bad as could be"?</a:t>
                      </a: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dirty="0">
                          <a:solidFill>
                            <a:schemeClr val="bg1"/>
                          </a:solidFill>
                          <a:latin typeface="Times New Roman"/>
                          <a:ea typeface="Times New Roman"/>
                        </a:rPr>
                        <a:t>numeric</a:t>
                      </a:r>
                      <a:endParaRPr lang="en-US" sz="1600" dirty="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0-10</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GB" sz="1600" dirty="0">
                          <a:solidFill>
                            <a:schemeClr val="bg1"/>
                          </a:solidFill>
                          <a:latin typeface="Times New Roman"/>
                          <a:ea typeface="Times New Roman"/>
                        </a:rPr>
                        <a:t>0 – no pain to 10 - Pain as bad as could be</a:t>
                      </a:r>
                      <a:endParaRPr lang="en-US" sz="1600" dirty="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219200">
                <a:tc>
                  <a:txBody>
                    <a:bodyPr/>
                    <a:lstStyle/>
                    <a:p>
                      <a:pPr marL="0" marR="0">
                        <a:spcBef>
                          <a:spcPts val="0"/>
                        </a:spcBef>
                        <a:spcAft>
                          <a:spcPts val="0"/>
                        </a:spcAft>
                      </a:pPr>
                      <a:r>
                        <a:rPr lang="en-GB" sz="1600" dirty="0">
                          <a:solidFill>
                            <a:schemeClr val="bg1"/>
                          </a:solidFill>
                          <a:latin typeface="Times New Roman"/>
                          <a:ea typeface="Times New Roman"/>
                        </a:rPr>
                        <a:t>an_9_gcps_2</a:t>
                      </a:r>
                      <a:endParaRPr lang="en-US" sz="1600" dirty="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600">
                          <a:solidFill>
                            <a:schemeClr val="bg1"/>
                          </a:solidFill>
                          <a:latin typeface="Times New Roman"/>
                          <a:ea typeface="Times New Roman"/>
                        </a:rPr>
                        <a:t>In the past six months, how intense was your worst pain rated on a 0 to 10 scale</a:t>
                      </a:r>
                    </a:p>
                    <a:p>
                      <a:pPr marL="0" marR="0">
                        <a:spcBef>
                          <a:spcPts val="0"/>
                        </a:spcBef>
                        <a:spcAft>
                          <a:spcPts val="0"/>
                        </a:spcAft>
                      </a:pPr>
                      <a:r>
                        <a:rPr lang="en-US" sz="1600">
                          <a:solidFill>
                            <a:schemeClr val="bg1"/>
                          </a:solidFill>
                          <a:latin typeface="Times New Roman"/>
                          <a:ea typeface="Times New Roman"/>
                        </a:rPr>
                        <a:t>where 0 is "no pain" and 10 is "pain as bad as could be"?</a:t>
                      </a: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numeric</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GB" sz="1600">
                          <a:solidFill>
                            <a:schemeClr val="bg1"/>
                          </a:solidFill>
                          <a:latin typeface="Times New Roman"/>
                          <a:ea typeface="Times New Roman"/>
                        </a:rPr>
                        <a:t>0-10</a:t>
                      </a:r>
                      <a:endParaRPr lang="en-US" sz="160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GB" sz="1600" dirty="0">
                          <a:solidFill>
                            <a:schemeClr val="bg1"/>
                          </a:solidFill>
                          <a:latin typeface="Times New Roman"/>
                          <a:ea typeface="Times New Roman"/>
                        </a:rPr>
                        <a:t>0 – no pain to 10 - Pain as bad as could be</a:t>
                      </a:r>
                      <a:endParaRPr lang="en-US" sz="1600" dirty="0">
                        <a:solidFill>
                          <a:schemeClr val="bg1"/>
                        </a:solidFill>
                        <a:latin typeface="Times New Roman"/>
                        <a:ea typeface="Times New Roman"/>
                      </a:endParaRPr>
                    </a:p>
                  </a:txBody>
                  <a:tcPr marL="56439" marR="564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42403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28600" y="1276350"/>
            <a:ext cx="8686800" cy="647700"/>
          </a:xfrm>
        </p:spPr>
        <p:txBody>
          <a:bodyPr/>
          <a:lstStyle/>
          <a:p>
            <a:r>
              <a:rPr lang="en-US" smtClean="0"/>
              <a:t>Example: assessing TMJ Anatomy</a:t>
            </a: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2047875"/>
            <a:ext cx="768667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595532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 y="1276350"/>
            <a:ext cx="8686800" cy="647700"/>
          </a:xfrm>
        </p:spPr>
        <p:txBody>
          <a:bodyPr/>
          <a:lstStyle/>
          <a:p>
            <a:r>
              <a:rPr lang="en-US" smtClean="0"/>
              <a:t>Sagittal and coronal MR images of a TMJ </a:t>
            </a:r>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463" y="2027238"/>
            <a:ext cx="6367462"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4"/>
          <p:cNvSpPr/>
          <p:nvPr/>
        </p:nvSpPr>
        <p:spPr>
          <a:xfrm>
            <a:off x="4572000" y="6581775"/>
            <a:ext cx="4572000" cy="276225"/>
          </a:xfrm>
          <a:prstGeom prst="rect">
            <a:avLst/>
          </a:prstGeom>
        </p:spPr>
        <p:txBody>
          <a:bodyPr>
            <a:spAutoFit/>
          </a:bodyPr>
          <a:lstStyle/>
          <a:p>
            <a:pPr algn="r">
              <a:tabLst>
                <a:tab pos="723900" algn="l"/>
                <a:tab pos="1447800" algn="l"/>
                <a:tab pos="2171700" algn="l"/>
                <a:tab pos="2895600" algn="l"/>
                <a:tab pos="3619500" algn="l"/>
              </a:tabLst>
              <a:defRPr/>
            </a:pPr>
            <a:r>
              <a:rPr lang="en-GB" sz="1200" b="0" dirty="0" err="1">
                <a:solidFill>
                  <a:schemeClr val="bg1"/>
                </a:solidFill>
                <a:latin typeface="+mj-lt"/>
                <a:ea typeface="msgothic" charset="0"/>
                <a:cs typeface="msgothic" charset="0"/>
              </a:rPr>
              <a:t>Sommer</a:t>
            </a:r>
            <a:r>
              <a:rPr lang="en-GB" sz="1200" b="0" dirty="0">
                <a:solidFill>
                  <a:schemeClr val="bg1"/>
                </a:solidFill>
                <a:latin typeface="+mj-lt"/>
                <a:ea typeface="msgothic" charset="0"/>
                <a:cs typeface="msgothic" charset="0"/>
              </a:rPr>
              <a:t> O J et al. </a:t>
            </a:r>
            <a:r>
              <a:rPr lang="en-GB" sz="1200" b="0" dirty="0" err="1">
                <a:solidFill>
                  <a:schemeClr val="bg1"/>
                </a:solidFill>
                <a:latin typeface="+mj-lt"/>
                <a:ea typeface="msgothic" charset="0"/>
                <a:cs typeface="msgothic" charset="0"/>
              </a:rPr>
              <a:t>Radiographics</a:t>
            </a:r>
            <a:r>
              <a:rPr lang="en-GB" sz="1200" b="0" dirty="0">
                <a:solidFill>
                  <a:schemeClr val="bg1"/>
                </a:solidFill>
                <a:latin typeface="+mj-lt"/>
                <a:ea typeface="msgothic" charset="0"/>
                <a:cs typeface="msgothic" charset="0"/>
              </a:rPr>
              <a:t> 2003;23:e14-e14</a:t>
            </a:r>
          </a:p>
        </p:txBody>
      </p:sp>
      <p:sp>
        <p:nvSpPr>
          <p:cNvPr id="6" name="Rectangle 5"/>
          <p:cNvSpPr/>
          <p:nvPr/>
        </p:nvSpPr>
        <p:spPr>
          <a:xfrm>
            <a:off x="0" y="6581775"/>
            <a:ext cx="3265488" cy="276225"/>
          </a:xfrm>
          <a:prstGeom prst="rect">
            <a:avLst/>
          </a:prstGeom>
        </p:spPr>
        <p:txBody>
          <a:bodyPr>
            <a:spAutoFit/>
          </a:bodyPr>
          <a:lstStyle/>
          <a:p>
            <a:pPr marL="85725" indent="-85725" algn="l">
              <a:tabLst>
                <a:tab pos="723900" algn="l"/>
                <a:tab pos="1447800" algn="l"/>
                <a:tab pos="2171700" algn="l"/>
                <a:tab pos="2895600" algn="l"/>
                <a:tab pos="3619500" algn="l"/>
                <a:tab pos="4343400" algn="l"/>
                <a:tab pos="5067300" algn="l"/>
              </a:tabLst>
              <a:defRPr/>
            </a:pPr>
            <a:r>
              <a:rPr lang="en-GB" sz="1200" b="0" dirty="0">
                <a:solidFill>
                  <a:schemeClr val="bg1"/>
                </a:solidFill>
                <a:latin typeface="+mn-lt"/>
                <a:ea typeface="msgothic" charset="0"/>
                <a:cs typeface="msgothic" charset="0"/>
              </a:rPr>
              <a:t>©2003 by Radiological Society of North America</a:t>
            </a:r>
          </a:p>
        </p:txBody>
      </p:sp>
    </p:spTree>
    <p:extLst>
      <p:ext uri="{BB962C8B-B14F-4D97-AF65-F5344CB8AC3E}">
        <p14:creationId xmlns:p14="http://schemas.microsoft.com/office/powerpoint/2010/main" val="1856025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0" y="1319213"/>
            <a:ext cx="8686800" cy="561975"/>
          </a:xfrm>
        </p:spPr>
        <p:txBody>
          <a:bodyPr/>
          <a:lstStyle/>
          <a:p>
            <a:r>
              <a:rPr lang="en-US" sz="2700" smtClean="0"/>
              <a:t>Radiology RDC/TMD Examination: data collection sheet</a:t>
            </a: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2071688"/>
            <a:ext cx="3548062"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 name="Group 13"/>
          <p:cNvGrpSpPr>
            <a:grpSpLocks/>
          </p:cNvGrpSpPr>
          <p:nvPr/>
        </p:nvGrpSpPr>
        <p:grpSpPr bwMode="auto">
          <a:xfrm>
            <a:off x="596900" y="2074863"/>
            <a:ext cx="7454900" cy="4578350"/>
            <a:chOff x="597159" y="2074506"/>
            <a:chExt cx="7455176" cy="4578221"/>
          </a:xfrm>
        </p:grpSpPr>
        <p:pic>
          <p:nvPicPr>
            <p:cNvPr id="194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075" y="2080725"/>
              <a:ext cx="3127260" cy="456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2" name="Rectangle 6"/>
            <p:cNvSpPr>
              <a:spLocks noChangeArrowheads="1"/>
            </p:cNvSpPr>
            <p:nvPr/>
          </p:nvSpPr>
          <p:spPr bwMode="auto">
            <a:xfrm>
              <a:off x="597159" y="3097763"/>
              <a:ext cx="1296955" cy="2239347"/>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19463" name="Rectangle 7"/>
            <p:cNvSpPr>
              <a:spLocks noChangeArrowheads="1"/>
            </p:cNvSpPr>
            <p:nvPr/>
          </p:nvSpPr>
          <p:spPr bwMode="auto">
            <a:xfrm>
              <a:off x="4929673" y="2074506"/>
              <a:ext cx="3122645" cy="4578221"/>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cxnSp>
          <p:nvCxnSpPr>
            <p:cNvPr id="19464" name="Straight Connector 9"/>
            <p:cNvCxnSpPr>
              <a:cxnSpLocks noChangeShapeType="1"/>
            </p:cNvCxnSpPr>
            <p:nvPr/>
          </p:nvCxnSpPr>
          <p:spPr bwMode="auto">
            <a:xfrm flipV="1">
              <a:off x="1894114" y="2080727"/>
              <a:ext cx="3041780" cy="1026367"/>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65" name="Straight Connector 10"/>
            <p:cNvCxnSpPr>
              <a:cxnSpLocks noChangeShapeType="1"/>
            </p:cNvCxnSpPr>
            <p:nvPr/>
          </p:nvCxnSpPr>
          <p:spPr bwMode="auto">
            <a:xfrm>
              <a:off x="1903445" y="5346442"/>
              <a:ext cx="3041779" cy="130628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646144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276350"/>
            <a:ext cx="8686800" cy="647700"/>
          </a:xfrm>
        </p:spPr>
        <p:txBody>
          <a:bodyPr/>
          <a:lstStyle/>
          <a:p>
            <a:r>
              <a:rPr lang="en-US" smtClean="0"/>
              <a:t>RDC/TMD: a collaborator’s data dictionary</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2043113"/>
            <a:ext cx="312737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 name="Group 18"/>
          <p:cNvGrpSpPr>
            <a:grpSpLocks/>
          </p:cNvGrpSpPr>
          <p:nvPr/>
        </p:nvGrpSpPr>
        <p:grpSpPr bwMode="auto">
          <a:xfrm>
            <a:off x="298450" y="2051050"/>
            <a:ext cx="8624888" cy="3071813"/>
            <a:chOff x="298580" y="2051472"/>
            <a:chExt cx="8624495" cy="3071035"/>
          </a:xfrm>
        </p:grpSpPr>
        <p:pic>
          <p:nvPicPr>
            <p:cNvPr id="204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875" y="2051472"/>
              <a:ext cx="5276200" cy="307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494" name="Rectangle 11"/>
            <p:cNvSpPr>
              <a:spLocks noChangeArrowheads="1"/>
            </p:cNvSpPr>
            <p:nvPr/>
          </p:nvSpPr>
          <p:spPr bwMode="auto">
            <a:xfrm>
              <a:off x="298580" y="2304661"/>
              <a:ext cx="1539551" cy="2239347"/>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20495" name="Rectangle 12"/>
            <p:cNvSpPr>
              <a:spLocks noChangeArrowheads="1"/>
            </p:cNvSpPr>
            <p:nvPr/>
          </p:nvSpPr>
          <p:spPr bwMode="auto">
            <a:xfrm>
              <a:off x="3642049" y="2055845"/>
              <a:ext cx="5278016" cy="3066661"/>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cxnSp>
          <p:nvCxnSpPr>
            <p:cNvPr id="20496" name="Straight Connector 14"/>
            <p:cNvCxnSpPr>
              <a:cxnSpLocks noChangeShapeType="1"/>
            </p:cNvCxnSpPr>
            <p:nvPr/>
          </p:nvCxnSpPr>
          <p:spPr bwMode="auto">
            <a:xfrm flipV="1">
              <a:off x="1838131" y="2062065"/>
              <a:ext cx="1800808" cy="23326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20497" name="Straight Connector 15"/>
            <p:cNvCxnSpPr>
              <a:cxnSpLocks noChangeShapeType="1"/>
            </p:cNvCxnSpPr>
            <p:nvPr/>
          </p:nvCxnSpPr>
          <p:spPr bwMode="auto">
            <a:xfrm>
              <a:off x="1847461" y="4553339"/>
              <a:ext cx="1800808" cy="569167"/>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grpSp>
        <p:nvGrpSpPr>
          <p:cNvPr id="3" name="Group 24"/>
          <p:cNvGrpSpPr>
            <a:grpSpLocks/>
          </p:cNvGrpSpPr>
          <p:nvPr/>
        </p:nvGrpSpPr>
        <p:grpSpPr bwMode="auto">
          <a:xfrm>
            <a:off x="3636963" y="2892425"/>
            <a:ext cx="2614612" cy="3579813"/>
            <a:chOff x="3636959" y="2892490"/>
            <a:chExt cx="2614552" cy="3579577"/>
          </a:xfrm>
        </p:grpSpPr>
        <p:sp>
          <p:nvSpPr>
            <p:cNvPr id="20490" name="TextBox 19"/>
            <p:cNvSpPr txBox="1">
              <a:spLocks noChangeArrowheads="1"/>
            </p:cNvSpPr>
            <p:nvPr/>
          </p:nvSpPr>
          <p:spPr bwMode="auto">
            <a:xfrm>
              <a:off x="3636959" y="5271797"/>
              <a:ext cx="2614552" cy="120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en-US">
                  <a:solidFill>
                    <a:srgbClr val="33CC33"/>
                  </a:solidFill>
                </a:rPr>
                <a:t>Fieldnames in that collaborator’s data collection</a:t>
              </a:r>
            </a:p>
          </p:txBody>
        </p:sp>
        <p:sp>
          <p:nvSpPr>
            <p:cNvPr id="20491" name="Rectangle 21"/>
            <p:cNvSpPr>
              <a:spLocks noChangeArrowheads="1"/>
            </p:cNvSpPr>
            <p:nvPr/>
          </p:nvSpPr>
          <p:spPr bwMode="auto">
            <a:xfrm>
              <a:off x="3704253" y="2892490"/>
              <a:ext cx="1026367" cy="2174032"/>
            </a:xfrm>
            <a:prstGeom prst="rect">
              <a:avLst/>
            </a:prstGeom>
            <a:noFill/>
            <a:ln w="28575" algn="ctr">
              <a:solidFill>
                <a:srgbClr val="33CC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cxnSp>
          <p:nvCxnSpPr>
            <p:cNvPr id="20492" name="Straight Arrow Connector 23"/>
            <p:cNvCxnSpPr>
              <a:cxnSpLocks noChangeShapeType="1"/>
              <a:stCxn id="20491" idx="2"/>
            </p:cNvCxnSpPr>
            <p:nvPr/>
          </p:nvCxnSpPr>
          <p:spPr bwMode="auto">
            <a:xfrm>
              <a:off x="4217437" y="5066522"/>
              <a:ext cx="9330" cy="279919"/>
            </a:xfrm>
            <a:prstGeom prst="straightConnector1">
              <a:avLst/>
            </a:prstGeom>
            <a:noFill/>
            <a:ln w="28575" algn="ctr">
              <a:solidFill>
                <a:srgbClr val="33CC33"/>
              </a:solidFill>
              <a:round/>
              <a:headEnd/>
              <a:tailEnd type="arrow" w="med" len="med"/>
            </a:ln>
            <a:extLst>
              <a:ext uri="{909E8E84-426E-40DD-AFC4-6F175D3DCCD1}">
                <a14:hiddenFill xmlns:a14="http://schemas.microsoft.com/office/drawing/2010/main">
                  <a:noFill/>
                </a14:hiddenFill>
              </a:ext>
            </a:extLst>
          </p:spPr>
        </p:cxnSp>
      </p:grpSp>
      <p:grpSp>
        <p:nvGrpSpPr>
          <p:cNvPr id="4" name="Group 30"/>
          <p:cNvGrpSpPr>
            <a:grpSpLocks/>
          </p:cNvGrpSpPr>
          <p:nvPr/>
        </p:nvGrpSpPr>
        <p:grpSpPr bwMode="auto">
          <a:xfrm>
            <a:off x="6262688" y="2090738"/>
            <a:ext cx="2614612" cy="4024312"/>
            <a:chOff x="6261971" y="2090057"/>
            <a:chExt cx="2614552" cy="4025177"/>
          </a:xfrm>
        </p:grpSpPr>
        <p:sp>
          <p:nvSpPr>
            <p:cNvPr id="20487" name="TextBox 20"/>
            <p:cNvSpPr txBox="1">
              <a:spLocks noChangeArrowheads="1"/>
            </p:cNvSpPr>
            <p:nvPr/>
          </p:nvSpPr>
          <p:spPr bwMode="auto">
            <a:xfrm>
              <a:off x="6261971" y="5284237"/>
              <a:ext cx="2614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a:solidFill>
                    <a:srgbClr val="FFC000"/>
                  </a:solidFill>
                </a:rPr>
                <a:t>Allowed values for the fields</a:t>
              </a:r>
            </a:p>
          </p:txBody>
        </p:sp>
        <p:sp>
          <p:nvSpPr>
            <p:cNvPr id="20488" name="Rectangle 25"/>
            <p:cNvSpPr>
              <a:spLocks noChangeArrowheads="1"/>
            </p:cNvSpPr>
            <p:nvPr/>
          </p:nvSpPr>
          <p:spPr bwMode="auto">
            <a:xfrm>
              <a:off x="7371184" y="2090057"/>
              <a:ext cx="1203649" cy="643812"/>
            </a:xfrm>
            <a:prstGeom prst="rect">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cxnSp>
          <p:nvCxnSpPr>
            <p:cNvPr id="20489" name="Shape 27"/>
            <p:cNvCxnSpPr>
              <a:cxnSpLocks noChangeShapeType="1"/>
              <a:stCxn id="20488" idx="1"/>
              <a:endCxn id="20487" idx="0"/>
            </p:cNvCxnSpPr>
            <p:nvPr/>
          </p:nvCxnSpPr>
          <p:spPr bwMode="auto">
            <a:xfrm rot="10800000" flipH="1" flipV="1">
              <a:off x="7371183" y="2411963"/>
              <a:ext cx="198063" cy="2872274"/>
            </a:xfrm>
            <a:prstGeom prst="bentConnector4">
              <a:avLst>
                <a:gd name="adj1" fmla="val -426338"/>
                <a:gd name="adj2" fmla="val 92310"/>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817853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1293813"/>
            <a:ext cx="8686800" cy="612775"/>
          </a:xfrm>
        </p:spPr>
        <p:txBody>
          <a:bodyPr/>
          <a:lstStyle/>
          <a:p>
            <a:r>
              <a:rPr lang="en-US" sz="3000" smtClean="0"/>
              <a:t>Anybody sees something disturbing ?</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2043113"/>
            <a:ext cx="312737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488" y="2051050"/>
            <a:ext cx="52768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15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11400"/>
            <a:ext cx="142081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840759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8600" y="1293813"/>
            <a:ext cx="8686800" cy="612775"/>
          </a:xfrm>
        </p:spPr>
        <p:txBody>
          <a:bodyPr/>
          <a:lstStyle/>
          <a:p>
            <a:r>
              <a:rPr lang="en-US" sz="3000" smtClean="0"/>
              <a:t>This data dictionary alone is not reliable!</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2043113"/>
            <a:ext cx="312737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488" y="2051050"/>
            <a:ext cx="52768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45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11400"/>
            <a:ext cx="142081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 name="Group 23"/>
          <p:cNvGrpSpPr/>
          <p:nvPr/>
        </p:nvGrpSpPr>
        <p:grpSpPr>
          <a:xfrm>
            <a:off x="429209" y="2015412"/>
            <a:ext cx="5635689" cy="1726163"/>
            <a:chOff x="429209" y="2015412"/>
            <a:chExt cx="5635689" cy="1726163"/>
          </a:xfrm>
          <a:noFill/>
        </p:grpSpPr>
        <p:sp>
          <p:nvSpPr>
            <p:cNvPr id="21" name="Rectangle 20"/>
            <p:cNvSpPr/>
            <p:nvPr/>
          </p:nvSpPr>
          <p:spPr bwMode="auto">
            <a:xfrm>
              <a:off x="3679373" y="2083838"/>
              <a:ext cx="2385525" cy="799322"/>
            </a:xfrm>
            <a:prstGeom prst="rect">
              <a:avLst/>
            </a:prstGeom>
            <a:grpFill/>
            <a:ln w="28575" cap="flat" cmpd="sng" algn="ctr">
              <a:solidFill>
                <a:srgbClr val="FF0000"/>
              </a:solidFill>
              <a:prstDash val="solid"/>
              <a:round/>
              <a:headEnd type="none" w="med" len="med"/>
              <a:tailEnd type="none" w="med" len="med"/>
            </a:ln>
            <a:effectLst/>
          </p:spPr>
          <p:txBody>
            <a:bodyPr wrap="none" anchor="ctr"/>
            <a:lstStyle/>
            <a:p>
              <a:pPr>
                <a:defRPr/>
              </a:pPr>
              <a:endParaRPr lang="en-US"/>
            </a:p>
          </p:txBody>
        </p:sp>
        <p:sp>
          <p:nvSpPr>
            <p:cNvPr id="20" name="Rectangle 19"/>
            <p:cNvSpPr/>
            <p:nvPr/>
          </p:nvSpPr>
          <p:spPr bwMode="auto">
            <a:xfrm>
              <a:off x="429209" y="2015412"/>
              <a:ext cx="2892488" cy="1726163"/>
            </a:xfrm>
            <a:prstGeom prst="rect">
              <a:avLst/>
            </a:prstGeom>
            <a:grpFill/>
            <a:ln w="28575" cap="flat" cmpd="sng" algn="ctr">
              <a:solidFill>
                <a:srgbClr val="FF0000"/>
              </a:solidFill>
              <a:prstDash val="solid"/>
              <a:round/>
              <a:headEnd type="none" w="med" len="med"/>
              <a:tailEnd type="none" w="med" len="med"/>
            </a:ln>
            <a:effectLst/>
          </p:spPr>
          <p:txBody>
            <a:bodyPr wrap="none" anchor="ctr"/>
            <a:lstStyle/>
            <a:p>
              <a:pPr>
                <a:defRPr/>
              </a:pPr>
              <a:endParaRPr lang="en-US"/>
            </a:p>
          </p:txBody>
        </p:sp>
        <p:sp>
          <p:nvSpPr>
            <p:cNvPr id="22" name="Right Arrow 21"/>
            <p:cNvSpPr/>
            <p:nvPr/>
          </p:nvSpPr>
          <p:spPr bwMode="auto">
            <a:xfrm>
              <a:off x="3461657" y="2436842"/>
              <a:ext cx="205274" cy="195943"/>
            </a:xfrm>
            <a:prstGeom prst="rightArrow">
              <a:avLst/>
            </a:prstGeom>
            <a:solidFill>
              <a:srgbClr val="FF0000"/>
            </a:solidFill>
            <a:ln w="9525" cap="flat" cmpd="sng" algn="ctr">
              <a:noFill/>
              <a:prstDash val="solid"/>
              <a:round/>
              <a:headEnd type="none" w="med" len="med"/>
              <a:tailEnd type="none" w="med" len="med"/>
            </a:ln>
            <a:effectLst/>
          </p:spPr>
          <p:txBody>
            <a:bodyPr wrap="none" anchor="ctr"/>
            <a:lstStyle/>
            <a:p>
              <a:pPr>
                <a:defRPr/>
              </a:pPr>
              <a:endParaRPr lang="en-US"/>
            </a:p>
          </p:txBody>
        </p:sp>
        <p:sp>
          <p:nvSpPr>
            <p:cNvPr id="23" name="Right Arrow 22"/>
            <p:cNvSpPr/>
            <p:nvPr/>
          </p:nvSpPr>
          <p:spPr bwMode="auto">
            <a:xfrm flipH="1">
              <a:off x="3324796" y="2436842"/>
              <a:ext cx="205274" cy="195943"/>
            </a:xfrm>
            <a:prstGeom prst="rightArrow">
              <a:avLst/>
            </a:prstGeom>
            <a:solidFill>
              <a:srgbClr val="FF0000"/>
            </a:solidFill>
            <a:ln w="9525" cap="flat" cmpd="sng" algn="ctr">
              <a:noFill/>
              <a:prstDash val="solid"/>
              <a:round/>
              <a:headEnd type="none" w="med" len="med"/>
              <a:tailEnd type="none" w="med" len="med"/>
            </a:ln>
            <a:effectLst/>
          </p:spPr>
          <p:txBody>
            <a:bodyPr wrap="none" anchor="ctr"/>
            <a:lstStyle/>
            <a:p>
              <a:pPr>
                <a:defRPr/>
              </a:pPr>
              <a:endParaRPr lang="en-US"/>
            </a:p>
          </p:txBody>
        </p:sp>
      </p:grpSp>
      <p:sp>
        <p:nvSpPr>
          <p:cNvPr id="25" name="TextBox 24"/>
          <p:cNvSpPr txBox="1">
            <a:spLocks noChangeArrowheads="1"/>
          </p:cNvSpPr>
          <p:nvPr/>
        </p:nvSpPr>
        <p:spPr bwMode="auto">
          <a:xfrm>
            <a:off x="3638550" y="5237163"/>
            <a:ext cx="5295900" cy="12001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b="0">
                <a:solidFill>
                  <a:schemeClr val="bg1"/>
                </a:solidFill>
              </a:rPr>
              <a:t>That these variables are about the </a:t>
            </a:r>
            <a:r>
              <a:rPr lang="en-US" i="1" u="sng">
                <a:solidFill>
                  <a:schemeClr val="bg1"/>
                </a:solidFill>
              </a:rPr>
              <a:t>condylar head </a:t>
            </a:r>
            <a:r>
              <a:rPr lang="en-US" b="0">
                <a:solidFill>
                  <a:schemeClr val="bg1"/>
                </a:solidFill>
              </a:rPr>
              <a:t>of the TMJ is ‘lost in translation’!</a:t>
            </a:r>
          </a:p>
        </p:txBody>
      </p:sp>
    </p:spTree>
    <p:extLst>
      <p:ext uri="{BB962C8B-B14F-4D97-AF65-F5344CB8AC3E}">
        <p14:creationId xmlns:p14="http://schemas.microsoft.com/office/powerpoint/2010/main" val="3384003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500" fill="hold"/>
                                        <p:tgtEl>
                                          <p:spTgt spid="64514"/>
                                        </p:tgtEl>
                                      </p:cBhvr>
                                      <p:by x="200000" y="200000"/>
                                    </p:animScale>
                                  </p:childTnLst>
                                </p:cTn>
                              </p:par>
                              <p:par>
                                <p:cTn id="7" presetID="0" presetClass="path" presetSubtype="0" accel="50000" decel="50000" fill="hold" nodeType="withEffect">
                                  <p:stCondLst>
                                    <p:cond delay="0"/>
                                  </p:stCondLst>
                                  <p:childTnLst>
                                    <p:animMotion origin="layout" path="M 2.5E-6 4.81481E-6 L 0.09583 0.02453 " pathEditMode="relative" rAng="0" ptsTypes="AA">
                                      <p:cBhvr>
                                        <p:cTn id="8" dur="500" fill="hold"/>
                                        <p:tgtEl>
                                          <p:spTgt spid="64514"/>
                                        </p:tgtEl>
                                        <p:attrNameLst>
                                          <p:attrName>ppt_x</p:attrName>
                                          <p:attrName>ppt_y</p:attrName>
                                        </p:attrNameLst>
                                      </p:cBhvr>
                                      <p:rCtr x="4792" y="1227"/>
                                    </p:animMotion>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8600" y="1276350"/>
            <a:ext cx="8686800" cy="647700"/>
          </a:xfrm>
        </p:spPr>
        <p:txBody>
          <a:bodyPr/>
          <a:lstStyle/>
          <a:p>
            <a:r>
              <a:rPr lang="en-US" smtClean="0"/>
              <a:t>‘meaning’ of values in data collections</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5" y="4090988"/>
            <a:ext cx="72771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55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250" y="1995488"/>
            <a:ext cx="30988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 name="Group 21"/>
          <p:cNvGrpSpPr>
            <a:grpSpLocks/>
          </p:cNvGrpSpPr>
          <p:nvPr/>
        </p:nvGrpSpPr>
        <p:grpSpPr bwMode="auto">
          <a:xfrm>
            <a:off x="295275" y="2012950"/>
            <a:ext cx="8743950" cy="3959225"/>
            <a:chOff x="295275" y="2012496"/>
            <a:chExt cx="8743950" cy="3959679"/>
          </a:xfrm>
        </p:grpSpPr>
        <p:sp>
          <p:nvSpPr>
            <p:cNvPr id="23560" name="TextBox 12"/>
            <p:cNvSpPr txBox="1">
              <a:spLocks noChangeArrowheads="1"/>
            </p:cNvSpPr>
            <p:nvPr/>
          </p:nvSpPr>
          <p:spPr bwMode="auto">
            <a:xfrm>
              <a:off x="3571875" y="2012496"/>
              <a:ext cx="5467350" cy="200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en-US" sz="2200" b="0">
                  <a:solidFill>
                    <a:schemeClr val="bg1"/>
                  </a:solidFill>
                </a:rPr>
                <a:t>‘</a:t>
              </a:r>
              <a:r>
                <a:rPr lang="en-US" sz="2200" b="0" i="1">
                  <a:solidFill>
                    <a:schemeClr val="bg1"/>
                  </a:solidFill>
                </a:rPr>
                <a:t>The patient with patient identifier ‘PtID4’ is stated to have had a panoramic X-ray of the mouth which is interpreted to show subcortical sclerosis of that patient’s condylar head of the right temporomandibular joint</a:t>
              </a:r>
              <a:r>
                <a:rPr lang="en-US" sz="2200" b="0">
                  <a:solidFill>
                    <a:schemeClr val="bg1"/>
                  </a:solidFill>
                </a:rPr>
                <a:t>’</a:t>
              </a:r>
            </a:p>
          </p:txBody>
        </p:sp>
        <p:grpSp>
          <p:nvGrpSpPr>
            <p:cNvPr id="23561" name="Group 20"/>
            <p:cNvGrpSpPr>
              <a:grpSpLocks/>
            </p:cNvGrpSpPr>
            <p:nvPr/>
          </p:nvGrpSpPr>
          <p:grpSpPr bwMode="auto">
            <a:xfrm>
              <a:off x="295275" y="2047875"/>
              <a:ext cx="8696325" cy="3924300"/>
              <a:chOff x="295275" y="2047875"/>
              <a:chExt cx="8696325" cy="3924300"/>
            </a:xfrm>
          </p:grpSpPr>
          <p:sp>
            <p:nvSpPr>
              <p:cNvPr id="23562" name="Rectangle 13"/>
              <p:cNvSpPr>
                <a:spLocks noChangeArrowheads="1"/>
              </p:cNvSpPr>
              <p:nvPr/>
            </p:nvSpPr>
            <p:spPr bwMode="auto">
              <a:xfrm>
                <a:off x="4933950" y="5810250"/>
                <a:ext cx="152400" cy="1619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100">
                    <a:solidFill>
                      <a:schemeClr val="bg1"/>
                    </a:solidFill>
                  </a:rPr>
                  <a:t>1</a:t>
                </a:r>
              </a:p>
            </p:txBody>
          </p:sp>
          <p:sp>
            <p:nvSpPr>
              <p:cNvPr id="23563" name="Rectangle 14"/>
              <p:cNvSpPr>
                <a:spLocks noChangeArrowheads="1"/>
              </p:cNvSpPr>
              <p:nvPr/>
            </p:nvSpPr>
            <p:spPr bwMode="auto">
              <a:xfrm>
                <a:off x="4467225" y="5048250"/>
                <a:ext cx="619125" cy="142875"/>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23564" name="Rectangle 15"/>
              <p:cNvSpPr>
                <a:spLocks noChangeArrowheads="1"/>
              </p:cNvSpPr>
              <p:nvPr/>
            </p:nvSpPr>
            <p:spPr bwMode="auto">
              <a:xfrm>
                <a:off x="2028825" y="5810250"/>
                <a:ext cx="619125" cy="142875"/>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23565" name="Rectangle 16"/>
              <p:cNvSpPr>
                <a:spLocks noChangeArrowheads="1"/>
              </p:cNvSpPr>
              <p:nvPr/>
            </p:nvSpPr>
            <p:spPr bwMode="auto">
              <a:xfrm>
                <a:off x="295275" y="2886075"/>
                <a:ext cx="3028950" cy="161925"/>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23566" name="Rectangle 17"/>
              <p:cNvSpPr>
                <a:spLocks noChangeArrowheads="1"/>
              </p:cNvSpPr>
              <p:nvPr/>
            </p:nvSpPr>
            <p:spPr bwMode="auto">
              <a:xfrm>
                <a:off x="2419350" y="2124075"/>
                <a:ext cx="619125" cy="142875"/>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23567" name="Rectangle 18"/>
              <p:cNvSpPr>
                <a:spLocks noChangeArrowheads="1"/>
              </p:cNvSpPr>
              <p:nvPr/>
            </p:nvSpPr>
            <p:spPr bwMode="auto">
              <a:xfrm>
                <a:off x="3571875" y="2047875"/>
                <a:ext cx="5419725" cy="19050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23568" name="Rectangle 19"/>
              <p:cNvSpPr>
                <a:spLocks noChangeArrowheads="1"/>
              </p:cNvSpPr>
              <p:nvPr/>
            </p:nvSpPr>
            <p:spPr bwMode="auto">
              <a:xfrm>
                <a:off x="895350" y="2276475"/>
                <a:ext cx="619125" cy="152400"/>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grpSp>
      </p:grpSp>
      <p:sp>
        <p:nvSpPr>
          <p:cNvPr id="16" name="Arc 15"/>
          <p:cNvSpPr/>
          <p:nvPr/>
        </p:nvSpPr>
        <p:spPr bwMode="auto">
          <a:xfrm rot="1339683">
            <a:off x="5029200" y="3914775"/>
            <a:ext cx="1079500" cy="2093913"/>
          </a:xfrm>
          <a:prstGeom prst="arc">
            <a:avLst>
              <a:gd name="adj1" fmla="val 16200000"/>
              <a:gd name="adj2" fmla="val 5532768"/>
            </a:avLst>
          </a:prstGeom>
          <a:noFill/>
          <a:ln w="38100" cap="flat" cmpd="sng" algn="ctr">
            <a:solidFill>
              <a:srgbClr val="FF0000"/>
            </a:solidFill>
            <a:prstDash val="solid"/>
            <a:round/>
            <a:headEnd type="triangle" w="med" len="med"/>
            <a:tailEnd type="none" w="med" len="med"/>
          </a:ln>
          <a:effectLst/>
        </p:spPr>
        <p:txBody>
          <a:bodyPr wrap="none" anchor="ctr"/>
          <a:lstStyle/>
          <a:p>
            <a:pPr>
              <a:defRPr/>
            </a:pPr>
            <a:endParaRPr lang="en-US"/>
          </a:p>
        </p:txBody>
      </p:sp>
      <p:sp>
        <p:nvSpPr>
          <p:cNvPr id="17" name="TextBox 16"/>
          <p:cNvSpPr txBox="1">
            <a:spLocks noChangeArrowheads="1"/>
          </p:cNvSpPr>
          <p:nvPr/>
        </p:nvSpPr>
        <p:spPr bwMode="auto">
          <a:xfrm>
            <a:off x="6210300" y="3956050"/>
            <a:ext cx="1312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rgbClr val="FF0000"/>
                </a:solidFill>
              </a:rPr>
              <a:t>meaning</a:t>
            </a:r>
          </a:p>
        </p:txBody>
      </p:sp>
    </p:spTree>
    <p:extLst>
      <p:ext uri="{BB962C8B-B14F-4D97-AF65-F5344CB8AC3E}">
        <p14:creationId xmlns:p14="http://schemas.microsoft.com/office/powerpoint/2010/main" val="957056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a:xfrm>
            <a:off x="727075" y="1997115"/>
            <a:ext cx="7689850" cy="1736646"/>
          </a:xfrm>
        </p:spPr>
        <p:txBody>
          <a:bodyPr/>
          <a:lstStyle/>
          <a:p>
            <a:r>
              <a:rPr lang="en-US" dirty="0" smtClean="0"/>
              <a:t>Current approaches to data management and analysis ignore too much where data come from</a:t>
            </a:r>
            <a:endParaRPr lang="en-US" dirty="0"/>
          </a:p>
        </p:txBody>
      </p:sp>
    </p:spTree>
    <p:extLst>
      <p:ext uri="{BB962C8B-B14F-4D97-AF65-F5344CB8AC3E}">
        <p14:creationId xmlns:p14="http://schemas.microsoft.com/office/powerpoint/2010/main" val="2046970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a:xfrm>
            <a:off x="255588" y="1276708"/>
            <a:ext cx="8632825" cy="646986"/>
          </a:xfrm>
        </p:spPr>
        <p:txBody>
          <a:bodyPr/>
          <a:lstStyle/>
          <a:p>
            <a:pPr eaLnBrk="1" hangingPunct="1"/>
            <a:r>
              <a:rPr lang="en-US" dirty="0" smtClean="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Picture 10"/>
          <p:cNvPicPr>
            <a:picLocks noChangeAspect="1" noChangeArrowheads="1"/>
          </p:cNvPicPr>
          <p:nvPr/>
        </p:nvPicPr>
        <p:blipFill>
          <a:blip r:embed="rId3" cstate="print"/>
          <a:srcRect/>
          <a:stretch>
            <a:fillRect/>
          </a:stretch>
        </p:blipFill>
        <p:spPr bwMode="auto">
          <a:xfrm>
            <a:off x="304800" y="4648200"/>
            <a:ext cx="2286000" cy="2073036"/>
          </a:xfrm>
          <a:prstGeom prst="rect">
            <a:avLst/>
          </a:prstGeom>
          <a:noFill/>
          <a:ln w="9525">
            <a:noFill/>
            <a:miter lim="800000"/>
            <a:headEnd/>
            <a:tailEnd/>
          </a:ln>
        </p:spPr>
      </p:pic>
      <p:sp>
        <p:nvSpPr>
          <p:cNvPr id="7170" name="AutoShape 2"/>
          <p:cNvSpPr>
            <a:spLocks noGrp="1" noChangeArrowheads="1"/>
          </p:cNvSpPr>
          <p:nvPr>
            <p:ph type="title"/>
          </p:nvPr>
        </p:nvSpPr>
        <p:spPr>
          <a:xfrm>
            <a:off x="255588" y="1276708"/>
            <a:ext cx="8632825" cy="646986"/>
          </a:xfrm>
        </p:spPr>
        <p:txBody>
          <a:bodyPr/>
          <a:lstStyle/>
          <a:p>
            <a:pPr eaLnBrk="1" hangingPunct="1"/>
            <a:r>
              <a:rPr lang="en-US" dirty="0" smtClean="0"/>
              <a:t>Clinical data registration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pic>
        <p:nvPicPr>
          <p:cNvPr id="267270" name="Picture 6" descr="https://encrypted-tbn2.gstatic.com/images?q=tbn:ANd9GcSwYfX8SEA3m6vxdXlNEYNqO5UzXALAEpn_xxrIa4m1aiNynrRmkQ"/>
          <p:cNvPicPr>
            <a:picLocks noChangeAspect="1" noChangeArrowheads="1"/>
          </p:cNvPicPr>
          <p:nvPr/>
        </p:nvPicPr>
        <p:blipFill>
          <a:blip r:embed="rId4" cstate="print"/>
          <a:srcRect/>
          <a:stretch>
            <a:fillRect/>
          </a:stretch>
        </p:blipFill>
        <p:spPr bwMode="auto">
          <a:xfrm>
            <a:off x="1143000" y="5334000"/>
            <a:ext cx="1752599" cy="1369107"/>
          </a:xfrm>
          <a:prstGeom prst="rect">
            <a:avLst/>
          </a:prstGeom>
          <a:noFill/>
        </p:spPr>
      </p:pic>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grpSp>
        <p:nvGrpSpPr>
          <p:cNvPr id="312" name="Group 311"/>
          <p:cNvGrpSpPr/>
          <p:nvPr/>
        </p:nvGrpSpPr>
        <p:grpSpPr>
          <a:xfrm>
            <a:off x="4839152" y="1916113"/>
            <a:ext cx="4114348" cy="1552511"/>
            <a:chOff x="4839152" y="1916113"/>
            <a:chExt cx="4114348" cy="1552511"/>
          </a:xfrm>
        </p:grpSpPr>
        <p:sp>
          <p:nvSpPr>
            <p:cNvPr id="7410" name="AutoShape 72"/>
            <p:cNvSpPr>
              <a:spLocks noChangeArrowheads="1"/>
            </p:cNvSpPr>
            <p:nvPr/>
          </p:nvSpPr>
          <p:spPr bwMode="auto">
            <a:xfrm>
              <a:off x="5414963" y="2595563"/>
              <a:ext cx="998538" cy="493713"/>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4839152" y="1916113"/>
              <a:ext cx="1788661" cy="707886"/>
            </a:xfrm>
            <a:prstGeom prst="rect">
              <a:avLst/>
            </a:prstGeom>
            <a:noFill/>
            <a:ln w="9525">
              <a:noFill/>
              <a:miter lim="800000"/>
              <a:headEnd/>
              <a:tailEnd/>
            </a:ln>
          </p:spPr>
          <p:txBody>
            <a:bodyPr wrap="square">
              <a:spAutoFit/>
            </a:bodyPr>
            <a:lstStyle/>
            <a:p>
              <a:r>
                <a:rPr lang="en-US" sz="2000" dirty="0" smtClean="0">
                  <a:solidFill>
                    <a:schemeClr val="bg1"/>
                  </a:solidFill>
                </a:rPr>
                <a:t>Register in EHR</a:t>
              </a:r>
              <a:endParaRPr lang="en-US" sz="2000" dirty="0">
                <a:solidFill>
                  <a:schemeClr val="bg1"/>
                </a:solidFill>
              </a:endParaRPr>
            </a:p>
          </p:txBody>
        </p:sp>
        <p:pic>
          <p:nvPicPr>
            <p:cNvPr id="267268" name="Picture 4" descr="https://encrypted-tbn0.gstatic.com/images?q=tbn:ANd9GcQ519d192LEpR6-ADeRK6iQdyVNygAnbZZX5sFynammQr-mRtPR"/>
            <p:cNvPicPr>
              <a:picLocks noChangeAspect="1" noChangeArrowheads="1"/>
            </p:cNvPicPr>
            <p:nvPr/>
          </p:nvPicPr>
          <p:blipFill>
            <a:blip r:embed="rId5" cstate="print"/>
            <a:srcRect/>
            <a:stretch>
              <a:fillRect/>
            </a:stretch>
          </p:blipFill>
          <p:spPr bwMode="auto">
            <a:xfrm>
              <a:off x="6705600" y="2209800"/>
              <a:ext cx="2247900" cy="1258824"/>
            </a:xfrm>
            <a:prstGeom prst="rect">
              <a:avLst/>
            </a:prstGeom>
            <a:noFill/>
          </p:spPr>
        </p:pic>
      </p:grpSp>
      <p:grpSp>
        <p:nvGrpSpPr>
          <p:cNvPr id="313" name="Group 312"/>
          <p:cNvGrpSpPr/>
          <p:nvPr/>
        </p:nvGrpSpPr>
        <p:grpSpPr>
          <a:xfrm>
            <a:off x="6400800" y="3597276"/>
            <a:ext cx="2466975" cy="2517775"/>
            <a:chOff x="6400800" y="3597276"/>
            <a:chExt cx="2466975" cy="2517775"/>
          </a:xfrm>
        </p:grpSpPr>
        <p:pic>
          <p:nvPicPr>
            <p:cNvPr id="267266" name="Picture 2" descr="https://encrypted-tbn3.gstatic.com/images?q=tbn:ANd9GcQYl3brsrSchFGP60n8OSuMlSlsaWwn0vPNAj4eRXEIK9A-7CU9Dw"/>
            <p:cNvPicPr>
              <a:picLocks noChangeAspect="1" noChangeArrowheads="1"/>
            </p:cNvPicPr>
            <p:nvPr/>
          </p:nvPicPr>
          <p:blipFill>
            <a:blip r:embed="rId6" cstate="print"/>
            <a:srcRect/>
            <a:stretch>
              <a:fillRect/>
            </a:stretch>
          </p:blipFill>
          <p:spPr bwMode="auto">
            <a:xfrm>
              <a:off x="6400800" y="4267200"/>
              <a:ext cx="2466975" cy="1847851"/>
            </a:xfrm>
            <a:prstGeom prst="rect">
              <a:avLst/>
            </a:prstGeom>
            <a:noFill/>
          </p:spPr>
        </p:pic>
        <p:sp>
          <p:nvSpPr>
            <p:cNvPr id="310" name="AutoShape 72"/>
            <p:cNvSpPr>
              <a:spLocks noChangeArrowheads="1"/>
            </p:cNvSpPr>
            <p:nvPr/>
          </p:nvSpPr>
          <p:spPr bwMode="auto">
            <a:xfrm rot="5400000">
              <a:off x="7517607" y="3647281"/>
              <a:ext cx="593724" cy="493713"/>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grpSp>
      <p:sp>
        <p:nvSpPr>
          <p:cNvPr id="3" name="Rectangle 2"/>
          <p:cNvSpPr/>
          <p:nvPr/>
        </p:nvSpPr>
        <p:spPr>
          <a:xfrm>
            <a:off x="5045878" y="3477993"/>
            <a:ext cx="3719495" cy="400110"/>
          </a:xfrm>
          <a:prstGeom prst="rect">
            <a:avLst/>
          </a:prstGeom>
        </p:spPr>
        <p:txBody>
          <a:bodyPr wrap="square">
            <a:spAutoFit/>
          </a:bodyPr>
          <a:lstStyle/>
          <a:p>
            <a:r>
              <a:rPr lang="en-US" sz="2000" dirty="0" smtClean="0">
                <a:solidFill>
                  <a:schemeClr val="bg1"/>
                </a:solidFill>
              </a:rPr>
              <a:t>research</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Correlation with reality</a:t>
            </a:r>
            <a:endParaRPr lang="en-US" dirty="0"/>
          </a:p>
        </p:txBody>
      </p:sp>
      <p:pic>
        <p:nvPicPr>
          <p:cNvPr id="266242" name="Picture 2"/>
          <p:cNvPicPr>
            <a:picLocks noChangeAspect="1" noChangeArrowheads="1"/>
          </p:cNvPicPr>
          <p:nvPr/>
        </p:nvPicPr>
        <p:blipFill>
          <a:blip r:embed="rId2" cstate="print"/>
          <a:srcRect/>
          <a:stretch>
            <a:fillRect/>
          </a:stretch>
        </p:blipFill>
        <p:spPr bwMode="auto">
          <a:xfrm>
            <a:off x="228600" y="1981200"/>
            <a:ext cx="3299186" cy="1869420"/>
          </a:xfrm>
          <a:prstGeom prst="rect">
            <a:avLst/>
          </a:prstGeom>
          <a:noFill/>
          <a:ln w="9525">
            <a:noFill/>
            <a:miter lim="800000"/>
            <a:headEnd/>
            <a:tailEnd/>
          </a:ln>
          <a:effectLst/>
        </p:spPr>
      </p:pic>
      <p:sp>
        <p:nvSpPr>
          <p:cNvPr id="6" name="Content Placeholder 5"/>
          <p:cNvSpPr>
            <a:spLocks noGrp="1"/>
          </p:cNvSpPr>
          <p:nvPr>
            <p:ph idx="1"/>
          </p:nvPr>
        </p:nvSpPr>
        <p:spPr>
          <a:xfrm>
            <a:off x="3657600" y="2133600"/>
            <a:ext cx="5334000" cy="4572000"/>
          </a:xfrm>
        </p:spPr>
        <p:txBody>
          <a:bodyPr>
            <a:normAutofit fontScale="85000" lnSpcReduction="10000"/>
          </a:bodyPr>
          <a:lstStyle/>
          <a:p>
            <a:pPr>
              <a:spcAft>
                <a:spcPts val="1200"/>
              </a:spcAft>
            </a:pPr>
            <a:r>
              <a:rPr lang="en-US" dirty="0" smtClean="0"/>
              <a:t>What type of relationship is there between data items and the part of reality they are obtained from?</a:t>
            </a:r>
          </a:p>
          <a:p>
            <a:pPr>
              <a:spcAft>
                <a:spcPts val="1200"/>
              </a:spcAft>
            </a:pPr>
            <a:r>
              <a:rPr lang="en-US" dirty="0" smtClean="0"/>
              <a:t>What, if anything at all, do variable names in header rows correspond to?</a:t>
            </a:r>
          </a:p>
          <a:p>
            <a:pPr>
              <a:spcAft>
                <a:spcPts val="1200"/>
              </a:spcAft>
            </a:pPr>
            <a:r>
              <a:rPr lang="en-US" dirty="0" smtClean="0"/>
              <a:t>Do correlations between data items mimic the relationships between the entities in reality the data items are obtained from?</a:t>
            </a:r>
          </a:p>
          <a:p>
            <a:pPr lvl="1">
              <a:spcAft>
                <a:spcPts val="1200"/>
              </a:spcAft>
            </a:pPr>
            <a:endParaRPr lang="en-US" dirty="0"/>
          </a:p>
        </p:txBody>
      </p:sp>
      <p:grpSp>
        <p:nvGrpSpPr>
          <p:cNvPr id="7" name="Group 284"/>
          <p:cNvGrpSpPr>
            <a:grpSpLocks/>
          </p:cNvGrpSpPr>
          <p:nvPr/>
        </p:nvGrpSpPr>
        <p:grpSpPr bwMode="auto">
          <a:xfrm>
            <a:off x="401782" y="3962400"/>
            <a:ext cx="2743200" cy="2743200"/>
            <a:chOff x="161" y="2460"/>
            <a:chExt cx="1728" cy="1728"/>
          </a:xfrm>
        </p:grpSpPr>
        <p:pic>
          <p:nvPicPr>
            <p:cNvPr id="8"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9"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a:xfrm>
            <a:off x="228600" y="1344811"/>
            <a:ext cx="8686800" cy="510778"/>
          </a:xfrm>
        </p:spPr>
        <p:txBody>
          <a:bodyPr/>
          <a:lstStyle/>
          <a:p>
            <a:pPr eaLnBrk="1" hangingPunct="1"/>
            <a:r>
              <a:rPr lang="en-US" sz="2400" dirty="0" smtClean="0"/>
              <a:t>Reality as benchmark for data organization and representation</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00"/>
                </a:gs>
                <a:gs pos="100000">
                  <a:schemeClr val="hlink"/>
                </a:gs>
              </a:gsLst>
              <a:lin ang="0" scaled="1"/>
            </a:gradFill>
            <a:ln w="9525">
              <a:noFill/>
              <a:miter lim="800000"/>
              <a:headEnd/>
              <a:tailEnd/>
            </a:ln>
          </p:spPr>
          <p:txBody>
            <a:bodyPr rot="10800000" wrap="none" anchor="ctr"/>
            <a:lstStyle/>
            <a:p>
              <a:r>
                <a:rPr lang="en-US" sz="2000" dirty="0"/>
                <a:t>verify</a:t>
              </a:r>
            </a:p>
          </p:txBody>
        </p:sp>
      </p:grpSp>
      <p:sp>
        <p:nvSpPr>
          <p:cNvPr id="7204"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10" name="AutoShape 280"/>
          <p:cNvSpPr>
            <a:spLocks noChangeArrowheads="1"/>
          </p:cNvSpPr>
          <p:nvPr/>
        </p:nvSpPr>
        <p:spPr bwMode="auto">
          <a:xfrm rot="17685397">
            <a:off x="4688432" y="3982086"/>
            <a:ext cx="2206118"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1" name="AutoShape 280"/>
          <p:cNvSpPr>
            <a:spLocks noChangeArrowheads="1"/>
          </p:cNvSpPr>
          <p:nvPr/>
        </p:nvSpPr>
        <p:spPr bwMode="auto">
          <a:xfrm rot="19056791">
            <a:off x="5019581" y="4074467"/>
            <a:ext cx="2512982"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2" name="AutoShape 280"/>
          <p:cNvSpPr>
            <a:spLocks noChangeArrowheads="1"/>
          </p:cNvSpPr>
          <p:nvPr/>
        </p:nvSpPr>
        <p:spPr bwMode="auto">
          <a:xfrm rot="1384625">
            <a:off x="5217606" y="5154638"/>
            <a:ext cx="1518447" cy="493713"/>
          </a:xfrm>
          <a:prstGeom prst="rightArrow">
            <a:avLst>
              <a:gd name="adj1" fmla="val 46630"/>
              <a:gd name="adj2" fmla="val 57245"/>
            </a:avLst>
          </a:prstGeom>
          <a:gradFill rotWithShape="1">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4" name="Rectangle 313"/>
          <p:cNvSpPr/>
          <p:nvPr/>
        </p:nvSpPr>
        <p:spPr bwMode="auto">
          <a:xfrm rot="10800000" flipV="1">
            <a:off x="2971800" y="5018809"/>
            <a:ext cx="2514600" cy="304800"/>
          </a:xfrm>
          <a:prstGeom prst="rect">
            <a:avLst/>
          </a:prstGeom>
          <a:gradFill>
            <a:gsLst>
              <a:gs pos="0">
                <a:srgbClr val="FF3399"/>
              </a:gs>
              <a:gs pos="25000">
                <a:srgbClr val="FF6633"/>
              </a:gs>
              <a:gs pos="50000">
                <a:srgbClr val="FFFF00"/>
              </a:gs>
              <a:gs pos="75000">
                <a:srgbClr val="01A78F"/>
              </a:gs>
              <a:gs pos="100000">
                <a:srgbClr val="3366FF"/>
              </a:gs>
            </a:gsLst>
            <a:lin ang="0" scaled="0"/>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000066"/>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a:xfrm>
            <a:off x="255588" y="1276350"/>
            <a:ext cx="8632825" cy="647700"/>
          </a:xfrm>
        </p:spPr>
        <p:txBody>
          <a:bodyPr/>
          <a:lstStyle/>
          <a:p>
            <a:pPr eaLnBrk="1" hangingPunct="1"/>
            <a:r>
              <a:rPr lang="en-US" smtClean="0"/>
              <a:t>The focus on (big) data …</a:t>
            </a:r>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2" name="Slide Number Placeholder 2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8257B92-3473-418B-B142-1D553A52F3A7}" type="slidenum">
              <a:rPr lang="en-US" sz="1400" b="0">
                <a:solidFill>
                  <a:schemeClr val="bg1"/>
                </a:solidFill>
              </a:rPr>
              <a:pPr eaLnBrk="1" hangingPunct="1"/>
              <a:t>32</a:t>
            </a:fld>
            <a:endParaRPr lang="en-US" sz="1400" b="0">
              <a:solidFill>
                <a:schemeClr val="bg1"/>
              </a:solidFill>
            </a:endParaRPr>
          </a:p>
        </p:txBody>
      </p:sp>
    </p:spTree>
    <p:extLst>
      <p:ext uri="{BB962C8B-B14F-4D97-AF65-F5344CB8AC3E}">
        <p14:creationId xmlns:p14="http://schemas.microsoft.com/office/powerpoint/2010/main" val="2369605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a:xfrm>
            <a:off x="255588" y="1311275"/>
            <a:ext cx="8632825" cy="577850"/>
          </a:xfrm>
        </p:spPr>
        <p:txBody>
          <a:bodyPr/>
          <a:lstStyle/>
          <a:p>
            <a:pPr eaLnBrk="1" hangingPunct="1"/>
            <a:r>
              <a:rPr lang="en-US" sz="2800" smtClean="0"/>
              <a:t>… makes one forget what data – ideally – are about </a:t>
            </a:r>
          </a:p>
        </p:txBody>
      </p:sp>
      <p:sp>
        <p:nvSpPr>
          <p:cNvPr id="32774" name="Text Box 39"/>
          <p:cNvSpPr txBox="1">
            <a:spLocks noChangeArrowheads="1"/>
          </p:cNvSpPr>
          <p:nvPr/>
        </p:nvSpPr>
        <p:spPr bwMode="auto">
          <a:xfrm>
            <a:off x="965200" y="6278563"/>
            <a:ext cx="1443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rgbClr val="FFFF00"/>
                </a:solidFill>
              </a:rPr>
              <a:t>Referents</a:t>
            </a:r>
          </a:p>
        </p:txBody>
      </p:sp>
      <p:sp>
        <p:nvSpPr>
          <p:cNvPr id="32775" name="Text Box 40"/>
          <p:cNvSpPr txBox="1">
            <a:spLocks noChangeArrowheads="1"/>
          </p:cNvSpPr>
          <p:nvPr/>
        </p:nvSpPr>
        <p:spPr bwMode="auto">
          <a:xfrm>
            <a:off x="6137275" y="6278563"/>
            <a:ext cx="161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rgbClr val="FFFF00"/>
                </a:solidFill>
              </a:rPr>
              <a:t>References</a:t>
            </a:r>
          </a:p>
        </p:txBody>
      </p:sp>
      <p:pic>
        <p:nvPicPr>
          <p:cNvPr id="8197" name="Picture 5" descr="CT sc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44763"/>
            <a:ext cx="22193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8" name="Group 9"/>
          <p:cNvGrpSpPr>
            <a:grpSpLocks/>
          </p:cNvGrpSpPr>
          <p:nvPr/>
        </p:nvGrpSpPr>
        <p:grpSpPr bwMode="auto">
          <a:xfrm>
            <a:off x="5715000" y="2392363"/>
            <a:ext cx="2743200" cy="3771900"/>
            <a:chOff x="3120" y="816"/>
            <a:chExt cx="2334" cy="3048"/>
          </a:xfrm>
        </p:grpSpPr>
        <p:pic>
          <p:nvPicPr>
            <p:cNvPr id="820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7"/>
          <p:cNvGrpSpPr>
            <a:grpSpLocks/>
          </p:cNvGrpSpPr>
          <p:nvPr/>
        </p:nvGrpSpPr>
        <p:grpSpPr bwMode="auto">
          <a:xfrm>
            <a:off x="2362200" y="2519363"/>
            <a:ext cx="5672138" cy="3479800"/>
            <a:chOff x="2362200" y="2519363"/>
            <a:chExt cx="5672138" cy="3479800"/>
          </a:xfrm>
        </p:grpSpPr>
        <p:sp>
          <p:nvSpPr>
            <p:cNvPr id="8201" name="Freeform 35"/>
            <p:cNvSpPr>
              <a:spLocks/>
            </p:cNvSpPr>
            <p:nvPr/>
          </p:nvSpPr>
          <p:spPr bwMode="auto">
            <a:xfrm>
              <a:off x="2590800" y="2519363"/>
              <a:ext cx="3962400"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8202" name="Freeform 37"/>
            <p:cNvSpPr>
              <a:spLocks/>
            </p:cNvSpPr>
            <p:nvPr/>
          </p:nvSpPr>
          <p:spPr bwMode="auto">
            <a:xfrm rot="20395306" flipV="1">
              <a:off x="2362200" y="4525963"/>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chemeClr val="accent1"/>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8203" name="Rectangle 36"/>
            <p:cNvSpPr>
              <a:spLocks noChangeArrowheads="1"/>
            </p:cNvSpPr>
            <p:nvPr/>
          </p:nvSpPr>
          <p:spPr bwMode="auto">
            <a:xfrm>
              <a:off x="6484938" y="3582988"/>
              <a:ext cx="1524000" cy="152400"/>
            </a:xfrm>
            <a:prstGeom prst="rect">
              <a:avLst/>
            </a:prstGeom>
            <a:solidFill>
              <a:srgbClr val="FF5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8204" name="Rectangle 38"/>
            <p:cNvSpPr>
              <a:spLocks noChangeArrowheads="1"/>
            </p:cNvSpPr>
            <p:nvPr/>
          </p:nvSpPr>
          <p:spPr bwMode="auto">
            <a:xfrm>
              <a:off x="6510338" y="4225925"/>
              <a:ext cx="1524000" cy="152400"/>
            </a:xfrm>
            <a:prstGeom prst="rect">
              <a:avLst/>
            </a:prstGeom>
            <a:solidFill>
              <a:srgbClr val="00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grpSp>
      <p:sp>
        <p:nvSpPr>
          <p:cNvPr id="8200" name="Slide Number Placeholder 2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DABAE2F-A1AF-4305-953A-19DE8AEBADBD}" type="slidenum">
              <a:rPr lang="en-US" sz="1400" b="0">
                <a:solidFill>
                  <a:schemeClr val="bg1"/>
                </a:solidFill>
              </a:rPr>
              <a:pPr eaLnBrk="1" hangingPunct="1"/>
              <a:t>33</a:t>
            </a:fld>
            <a:endParaRPr lang="en-US" sz="1400" b="0">
              <a:solidFill>
                <a:schemeClr val="bg1"/>
              </a:solidFill>
            </a:endParaRPr>
          </a:p>
        </p:txBody>
      </p:sp>
    </p:spTree>
    <p:extLst>
      <p:ext uri="{BB962C8B-B14F-4D97-AF65-F5344CB8AC3E}">
        <p14:creationId xmlns:p14="http://schemas.microsoft.com/office/powerpoint/2010/main" val="2311426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77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277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255588" y="1284288"/>
            <a:ext cx="8632825" cy="631825"/>
          </a:xfrm>
        </p:spPr>
        <p:txBody>
          <a:bodyPr/>
          <a:lstStyle/>
          <a:p>
            <a:pPr eaLnBrk="1" hangingPunct="1"/>
            <a:r>
              <a:rPr lang="en-US" smtClean="0"/>
              <a:t>A non-trivial relation</a:t>
            </a:r>
          </a:p>
        </p:txBody>
      </p:sp>
      <p:sp>
        <p:nvSpPr>
          <p:cNvPr id="9219" name="AutoShape 6"/>
          <p:cNvSpPr>
            <a:spLocks noChangeArrowheads="1"/>
          </p:cNvSpPr>
          <p:nvPr/>
        </p:nvSpPr>
        <p:spPr bwMode="auto">
          <a:xfrm>
            <a:off x="3352800" y="3916363"/>
            <a:ext cx="2133600" cy="609600"/>
          </a:xfrm>
          <a:prstGeom prst="rightArrow">
            <a:avLst>
              <a:gd name="adj1" fmla="val 50000"/>
              <a:gd name="adj2" fmla="val 6275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grpSp>
        <p:nvGrpSpPr>
          <p:cNvPr id="9220" name="Group 26"/>
          <p:cNvGrpSpPr>
            <a:grpSpLocks/>
          </p:cNvGrpSpPr>
          <p:nvPr/>
        </p:nvGrpSpPr>
        <p:grpSpPr bwMode="auto">
          <a:xfrm>
            <a:off x="3810000" y="2544763"/>
            <a:ext cx="914400" cy="3429000"/>
            <a:chOff x="2256" y="1488"/>
            <a:chExt cx="576" cy="2160"/>
          </a:xfrm>
        </p:grpSpPr>
        <p:sp>
          <p:nvSpPr>
            <p:cNvPr id="9233" name="AutoShape 15"/>
            <p:cNvSpPr>
              <a:spLocks noChangeArrowheads="1"/>
            </p:cNvSpPr>
            <p:nvPr/>
          </p:nvSpPr>
          <p:spPr bwMode="auto">
            <a:xfrm rot="5400000">
              <a:off x="1464" y="2280"/>
              <a:ext cx="216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alpha val="50195"/>
              </a:srgbClr>
            </a:solidFill>
            <a:ln w="9525">
              <a:solidFill>
                <a:schemeClr val="bg1"/>
              </a:solidFill>
              <a:miter lim="800000"/>
              <a:headEnd/>
              <a:tailEnd/>
            </a:ln>
          </p:spPr>
          <p:txBody>
            <a:bodyPr wrap="none" anchor="ctr"/>
            <a:lstStyle/>
            <a:p>
              <a:endParaRPr lang="en-US"/>
            </a:p>
          </p:txBody>
        </p:sp>
        <p:sp>
          <p:nvSpPr>
            <p:cNvPr id="9234" name="Line 16"/>
            <p:cNvSpPr>
              <a:spLocks noChangeShapeType="1"/>
            </p:cNvSpPr>
            <p:nvPr/>
          </p:nvSpPr>
          <p:spPr bwMode="auto">
            <a:xfrm rot="5400000">
              <a:off x="2353" y="1645"/>
              <a:ext cx="381"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35" name="Line 17"/>
            <p:cNvSpPr>
              <a:spLocks noChangeShapeType="1"/>
            </p:cNvSpPr>
            <p:nvPr/>
          </p:nvSpPr>
          <p:spPr bwMode="auto">
            <a:xfrm rot="5400000">
              <a:off x="2449" y="1867"/>
              <a:ext cx="190"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36" name="Line 18"/>
            <p:cNvSpPr>
              <a:spLocks noChangeShapeType="1"/>
            </p:cNvSpPr>
            <p:nvPr/>
          </p:nvSpPr>
          <p:spPr bwMode="auto">
            <a:xfrm rot="5400000">
              <a:off x="2512" y="2058"/>
              <a:ext cx="63"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37" name="Line 19"/>
            <p:cNvSpPr>
              <a:spLocks noChangeShapeType="1"/>
            </p:cNvSpPr>
            <p:nvPr/>
          </p:nvSpPr>
          <p:spPr bwMode="auto">
            <a:xfrm rot="5400000">
              <a:off x="2544" y="2216"/>
              <a:ext cx="0"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38" name="Line 20"/>
            <p:cNvSpPr>
              <a:spLocks noChangeShapeType="1"/>
            </p:cNvSpPr>
            <p:nvPr/>
          </p:nvSpPr>
          <p:spPr bwMode="auto">
            <a:xfrm rot="5400000" flipV="1">
              <a:off x="2449" y="2439"/>
              <a:ext cx="190"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39" name="Line 21"/>
            <p:cNvSpPr>
              <a:spLocks noChangeShapeType="1"/>
            </p:cNvSpPr>
            <p:nvPr/>
          </p:nvSpPr>
          <p:spPr bwMode="auto">
            <a:xfrm rot="5400000" flipV="1">
              <a:off x="2417" y="2598"/>
              <a:ext cx="254"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40" name="Line 22"/>
            <p:cNvSpPr>
              <a:spLocks noChangeShapeType="1"/>
            </p:cNvSpPr>
            <p:nvPr/>
          </p:nvSpPr>
          <p:spPr bwMode="auto">
            <a:xfrm rot="5400000" flipV="1">
              <a:off x="2353" y="2852"/>
              <a:ext cx="381"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41" name="Line 23"/>
            <p:cNvSpPr>
              <a:spLocks noChangeShapeType="1"/>
            </p:cNvSpPr>
            <p:nvPr/>
          </p:nvSpPr>
          <p:spPr bwMode="auto">
            <a:xfrm rot="5400000">
              <a:off x="1739" y="2572"/>
              <a:ext cx="1898"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42" name="Line 24"/>
            <p:cNvSpPr>
              <a:spLocks noChangeShapeType="1"/>
            </p:cNvSpPr>
            <p:nvPr/>
          </p:nvSpPr>
          <p:spPr bwMode="auto">
            <a:xfrm rot="5400000">
              <a:off x="1726" y="2576"/>
              <a:ext cx="1636"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43" name="Line 25"/>
            <p:cNvSpPr>
              <a:spLocks noChangeShapeType="1"/>
            </p:cNvSpPr>
            <p:nvPr/>
          </p:nvSpPr>
          <p:spPr bwMode="auto">
            <a:xfrm rot="5400000">
              <a:off x="1721" y="2569"/>
              <a:ext cx="135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9221" name="AutoShape 27"/>
          <p:cNvSpPr>
            <a:spLocks noChangeArrowheads="1"/>
          </p:cNvSpPr>
          <p:nvPr/>
        </p:nvSpPr>
        <p:spPr bwMode="auto">
          <a:xfrm>
            <a:off x="3124200" y="3916363"/>
            <a:ext cx="914400" cy="609600"/>
          </a:xfrm>
          <a:prstGeom prst="leftArrow">
            <a:avLst>
              <a:gd name="adj1" fmla="val 50000"/>
              <a:gd name="adj2" fmla="val 61979"/>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9222" name="Text Box 39"/>
          <p:cNvSpPr txBox="1">
            <a:spLocks noChangeArrowheads="1"/>
          </p:cNvSpPr>
          <p:nvPr/>
        </p:nvSpPr>
        <p:spPr bwMode="auto">
          <a:xfrm>
            <a:off x="965200" y="6278563"/>
            <a:ext cx="1443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rgbClr val="FFFF00"/>
                </a:solidFill>
              </a:rPr>
              <a:t>Referents</a:t>
            </a:r>
          </a:p>
        </p:txBody>
      </p:sp>
      <p:sp>
        <p:nvSpPr>
          <p:cNvPr id="9223" name="Text Box 40"/>
          <p:cNvSpPr txBox="1">
            <a:spLocks noChangeArrowheads="1"/>
          </p:cNvSpPr>
          <p:nvPr/>
        </p:nvSpPr>
        <p:spPr bwMode="auto">
          <a:xfrm>
            <a:off x="6137275" y="6278563"/>
            <a:ext cx="161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rgbClr val="FFFF00"/>
                </a:solidFill>
              </a:rPr>
              <a:t>References</a:t>
            </a:r>
          </a:p>
        </p:txBody>
      </p:sp>
      <p:pic>
        <p:nvPicPr>
          <p:cNvPr id="9224" name="Picture 5" descr="CT sc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44763"/>
            <a:ext cx="22193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5" name="Group 9"/>
          <p:cNvGrpSpPr>
            <a:grpSpLocks/>
          </p:cNvGrpSpPr>
          <p:nvPr/>
        </p:nvGrpSpPr>
        <p:grpSpPr bwMode="auto">
          <a:xfrm>
            <a:off x="5715000" y="2392363"/>
            <a:ext cx="2743200" cy="3771900"/>
            <a:chOff x="3120" y="816"/>
            <a:chExt cx="2334" cy="3048"/>
          </a:xfrm>
        </p:grpSpPr>
        <p:pic>
          <p:nvPicPr>
            <p:cNvPr id="92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6" name="Freeform 35"/>
          <p:cNvSpPr>
            <a:spLocks/>
          </p:cNvSpPr>
          <p:nvPr/>
        </p:nvSpPr>
        <p:spPr bwMode="auto">
          <a:xfrm>
            <a:off x="2590800" y="2519363"/>
            <a:ext cx="3962400"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227" name="Freeform 37"/>
          <p:cNvSpPr>
            <a:spLocks/>
          </p:cNvSpPr>
          <p:nvPr/>
        </p:nvSpPr>
        <p:spPr bwMode="auto">
          <a:xfrm rot="20395306" flipV="1">
            <a:off x="2362200" y="4525963"/>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chemeClr val="accent1"/>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228" name="Rectangle 36"/>
          <p:cNvSpPr>
            <a:spLocks noChangeArrowheads="1"/>
          </p:cNvSpPr>
          <p:nvPr/>
        </p:nvSpPr>
        <p:spPr bwMode="auto">
          <a:xfrm>
            <a:off x="6484938" y="3582988"/>
            <a:ext cx="1524000" cy="152400"/>
          </a:xfrm>
          <a:prstGeom prst="rect">
            <a:avLst/>
          </a:prstGeom>
          <a:solidFill>
            <a:srgbClr val="FF5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9229" name="Rectangle 38"/>
          <p:cNvSpPr>
            <a:spLocks noChangeArrowheads="1"/>
          </p:cNvSpPr>
          <p:nvPr/>
        </p:nvSpPr>
        <p:spPr bwMode="auto">
          <a:xfrm>
            <a:off x="6510338" y="4225925"/>
            <a:ext cx="1524000" cy="152400"/>
          </a:xfrm>
          <a:prstGeom prst="rect">
            <a:avLst/>
          </a:prstGeom>
          <a:solidFill>
            <a:srgbClr val="00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9230" name="Slide Number Placeholder 2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C3D5795-77EA-4656-8C4B-9B0BCBC099E3}" type="slidenum">
              <a:rPr lang="en-US" sz="1400" b="0">
                <a:solidFill>
                  <a:schemeClr val="bg1"/>
                </a:solidFill>
              </a:rPr>
              <a:pPr eaLnBrk="1" hangingPunct="1"/>
              <a:t>34</a:t>
            </a:fld>
            <a:endParaRPr lang="en-US" sz="1400" b="0">
              <a:solidFill>
                <a:schemeClr val="bg1"/>
              </a:solidFill>
            </a:endParaRPr>
          </a:p>
        </p:txBody>
      </p:sp>
    </p:spTree>
    <p:extLst>
      <p:ext uri="{BB962C8B-B14F-4D97-AF65-F5344CB8AC3E}">
        <p14:creationId xmlns:p14="http://schemas.microsoft.com/office/powerpoint/2010/main" val="24876547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1276350"/>
            <a:ext cx="8686800" cy="647700"/>
          </a:xfrm>
        </p:spPr>
        <p:txBody>
          <a:bodyPr/>
          <a:lstStyle/>
          <a:p>
            <a:r>
              <a:rPr lang="en-US" smtClean="0"/>
              <a:t>For instance: source and impact of changes</a:t>
            </a:r>
          </a:p>
        </p:txBody>
      </p:sp>
      <p:sp>
        <p:nvSpPr>
          <p:cNvPr id="3" name="Content Placeholder 2"/>
          <p:cNvSpPr>
            <a:spLocks noGrp="1"/>
          </p:cNvSpPr>
          <p:nvPr>
            <p:ph idx="1"/>
          </p:nvPr>
        </p:nvSpPr>
        <p:spPr>
          <a:xfrm>
            <a:off x="168275" y="3554413"/>
            <a:ext cx="8823325" cy="2800350"/>
          </a:xfrm>
        </p:spPr>
        <p:txBody>
          <a:bodyPr>
            <a:normAutofit fontScale="85000" lnSpcReduction="20000"/>
          </a:bodyPr>
          <a:lstStyle/>
          <a:p>
            <a:pPr>
              <a:defRPr/>
            </a:pPr>
            <a:r>
              <a:rPr lang="en-US" dirty="0" smtClean="0"/>
              <a:t>Are differences in data about the same entities in reality at different points in time due to:</a:t>
            </a:r>
          </a:p>
          <a:p>
            <a:pPr lvl="1">
              <a:defRPr/>
            </a:pPr>
            <a:r>
              <a:rPr lang="en-US" dirty="0" smtClean="0"/>
              <a:t>changes in first-order reality ?</a:t>
            </a:r>
          </a:p>
          <a:p>
            <a:pPr lvl="1">
              <a:defRPr/>
            </a:pPr>
            <a:r>
              <a:rPr lang="en-US" dirty="0" smtClean="0"/>
              <a:t>changes in our understanding of reality ?</a:t>
            </a:r>
          </a:p>
          <a:p>
            <a:pPr lvl="1">
              <a:defRPr/>
            </a:pPr>
            <a:r>
              <a:rPr lang="en-US" dirty="0" smtClean="0"/>
              <a:t>inaccurate observations ?</a:t>
            </a:r>
          </a:p>
          <a:p>
            <a:pPr lvl="1">
              <a:defRPr/>
            </a:pPr>
            <a:r>
              <a:rPr lang="en-US" dirty="0" smtClean="0"/>
              <a:t>differences in perspectives ?</a:t>
            </a:r>
          </a:p>
          <a:p>
            <a:pPr lvl="1">
              <a:defRPr/>
            </a:pPr>
            <a:r>
              <a:rPr lang="en-US" dirty="0" smtClean="0"/>
              <a:t>registration mistakes ?</a:t>
            </a:r>
            <a:endParaRPr lang="en-US" dirty="0"/>
          </a:p>
        </p:txBody>
      </p:sp>
      <p:sp>
        <p:nvSpPr>
          <p:cNvPr id="10244" name="Rectangle 5"/>
          <p:cNvSpPr>
            <a:spLocks noChangeArrowheads="1"/>
          </p:cNvSpPr>
          <p:nvPr/>
        </p:nvSpPr>
        <p:spPr bwMode="auto">
          <a:xfrm>
            <a:off x="0" y="638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sz="1200" b="0">
                <a:solidFill>
                  <a:schemeClr val="bg1"/>
                </a:solidFill>
              </a:rPr>
              <a:t>Ceusters W, Smith B. A Realism-Based Approach to the Evolution of Biomedical Ontologies. </a:t>
            </a:r>
            <a:r>
              <a:rPr lang="en-US" sz="1200" b="0">
                <a:solidFill>
                  <a:schemeClr val="bg1"/>
                </a:solidFill>
                <a:hlinkClick r:id="rId2"/>
              </a:rPr>
              <a:t>AMIA 2006</a:t>
            </a:r>
            <a:r>
              <a:rPr lang="en-US" sz="1200" b="0">
                <a:solidFill>
                  <a:schemeClr val="bg1"/>
                </a:solidFill>
              </a:rPr>
              <a:t> Proceedings, Washington DC, 2006;:121-125. </a:t>
            </a:r>
            <a:r>
              <a:rPr lang="en-US" sz="1200" b="0">
                <a:solidFill>
                  <a:schemeClr val="bg1"/>
                </a:solidFill>
                <a:hlinkClick r:id="rId3"/>
              </a:rPr>
              <a:t>http://www.referent-tracking.com/RTU/sendfile/?file=CeustersAMIA2006FINAL.pdf</a:t>
            </a:r>
            <a:endParaRPr lang="en-US" sz="1200" b="0">
              <a:solidFill>
                <a:schemeClr val="bg1"/>
              </a:solidFill>
            </a:endParaRPr>
          </a:p>
        </p:txBody>
      </p:sp>
      <p:grpSp>
        <p:nvGrpSpPr>
          <p:cNvPr id="10245" name="Group 7"/>
          <p:cNvGrpSpPr>
            <a:grpSpLocks/>
          </p:cNvGrpSpPr>
          <p:nvPr/>
        </p:nvGrpSpPr>
        <p:grpSpPr bwMode="auto">
          <a:xfrm>
            <a:off x="177800" y="2057400"/>
            <a:ext cx="8742363" cy="1366838"/>
            <a:chOff x="177283" y="2057400"/>
            <a:chExt cx="8742782" cy="1366935"/>
          </a:xfrm>
        </p:grpSpPr>
        <p:pic>
          <p:nvPicPr>
            <p:cNvPr id="10246" name="Picture 29" descr="ske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83" y="2057400"/>
              <a:ext cx="8742782" cy="13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0818" y="2326428"/>
              <a:ext cx="1316631" cy="82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Line 60"/>
            <p:cNvSpPr>
              <a:spLocks noChangeShapeType="1"/>
            </p:cNvSpPr>
            <p:nvPr/>
          </p:nvSpPr>
          <p:spPr bwMode="auto">
            <a:xfrm flipH="1">
              <a:off x="7051813" y="2438400"/>
              <a:ext cx="448851" cy="13669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Tree>
    <p:extLst>
      <p:ext uri="{BB962C8B-B14F-4D97-AF65-F5344CB8AC3E}">
        <p14:creationId xmlns:p14="http://schemas.microsoft.com/office/powerpoint/2010/main" val="30301215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a:xfrm>
            <a:off x="228600" y="1276350"/>
            <a:ext cx="8686800" cy="647700"/>
          </a:xfrm>
        </p:spPr>
        <p:txBody>
          <a:bodyPr/>
          <a:lstStyle/>
          <a:p>
            <a:pPr eaLnBrk="1" hangingPunct="1"/>
            <a:r>
              <a:rPr lang="en-US" smtClean="0"/>
              <a:t>What makes it non-trivial?</a:t>
            </a:r>
          </a:p>
        </p:txBody>
      </p:sp>
      <p:sp>
        <p:nvSpPr>
          <p:cNvPr id="11267" name="Content Placeholder 23"/>
          <p:cNvSpPr>
            <a:spLocks noGrp="1"/>
          </p:cNvSpPr>
          <p:nvPr>
            <p:ph sz="half" idx="1"/>
          </p:nvPr>
        </p:nvSpPr>
        <p:spPr>
          <a:xfrm>
            <a:off x="49213" y="3462338"/>
            <a:ext cx="2806700" cy="3243262"/>
          </a:xfrm>
        </p:spPr>
        <p:txBody>
          <a:bodyPr/>
          <a:lstStyle/>
          <a:p>
            <a:pPr marL="233363" indent="-233363"/>
            <a:r>
              <a:rPr lang="en-US" sz="2400" smtClean="0">
                <a:solidFill>
                  <a:srgbClr val="FFFF00"/>
                </a:solidFill>
              </a:rPr>
              <a:t>Referents</a:t>
            </a:r>
          </a:p>
          <a:p>
            <a:pPr marL="401638" lvl="1" indent="-233363"/>
            <a:r>
              <a:rPr lang="en-US" sz="1600" smtClean="0"/>
              <a:t>are (meta-) physically the way they are,</a:t>
            </a:r>
          </a:p>
          <a:p>
            <a:pPr marL="401638" lvl="1" indent="-233363"/>
            <a:r>
              <a:rPr lang="en-US" sz="1600" smtClean="0"/>
              <a:t>relate to each other in an objective way,</a:t>
            </a:r>
          </a:p>
          <a:p>
            <a:pPr marL="401638" lvl="1" indent="-233363"/>
            <a:r>
              <a:rPr lang="en-US" sz="1600" smtClean="0"/>
              <a:t>follow ‘laws of nature’.</a:t>
            </a:r>
          </a:p>
        </p:txBody>
      </p:sp>
      <p:sp>
        <p:nvSpPr>
          <p:cNvPr id="25" name="Content Placeholder 24"/>
          <p:cNvSpPr>
            <a:spLocks noGrp="1"/>
          </p:cNvSpPr>
          <p:nvPr>
            <p:ph sz="half" idx="2"/>
          </p:nvPr>
        </p:nvSpPr>
        <p:spPr>
          <a:xfrm>
            <a:off x="5700713" y="3462338"/>
            <a:ext cx="3368675" cy="3282950"/>
          </a:xfrm>
        </p:spPr>
        <p:txBody>
          <a:bodyPr/>
          <a:lstStyle/>
          <a:p>
            <a:pPr marL="569913" indent="-280988"/>
            <a:r>
              <a:rPr lang="en-US" sz="2400" smtClean="0">
                <a:solidFill>
                  <a:srgbClr val="FFFF00"/>
                </a:solidFill>
              </a:rPr>
              <a:t>References</a:t>
            </a:r>
          </a:p>
          <a:p>
            <a:pPr marL="457200" lvl="1" indent="-223838"/>
            <a:r>
              <a:rPr lang="en-US" sz="1600" smtClean="0"/>
              <a:t>follow, ideally, the syntactic-semantic conventions of some representation language,</a:t>
            </a:r>
          </a:p>
          <a:p>
            <a:pPr marL="457200" lvl="1" indent="-223838"/>
            <a:r>
              <a:rPr lang="en-US" sz="1600" smtClean="0"/>
              <a:t>are restricted by the expressivity of that language,</a:t>
            </a:r>
          </a:p>
          <a:p>
            <a:pPr marL="457200" lvl="1" indent="-223838"/>
            <a:r>
              <a:rPr lang="en-US" sz="1600" smtClean="0"/>
              <a:t>reference collections need to come, for correct interpretation, with documentation outside the representation.</a:t>
            </a:r>
          </a:p>
        </p:txBody>
      </p:sp>
      <p:grpSp>
        <p:nvGrpSpPr>
          <p:cNvPr id="11269" name="Group 28"/>
          <p:cNvGrpSpPr>
            <a:grpSpLocks/>
          </p:cNvGrpSpPr>
          <p:nvPr/>
        </p:nvGrpSpPr>
        <p:grpSpPr bwMode="auto">
          <a:xfrm>
            <a:off x="177800" y="2057400"/>
            <a:ext cx="8742363" cy="1366838"/>
            <a:chOff x="177283" y="2057400"/>
            <a:chExt cx="8742782" cy="1366935"/>
          </a:xfrm>
        </p:grpSpPr>
        <p:pic>
          <p:nvPicPr>
            <p:cNvPr id="11272" name="Picture 29" descr="ske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83" y="2057400"/>
              <a:ext cx="8742782" cy="13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0818" y="2326428"/>
              <a:ext cx="1316631" cy="82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Line 60"/>
            <p:cNvSpPr>
              <a:spLocks noChangeShapeType="1"/>
            </p:cNvSpPr>
            <p:nvPr/>
          </p:nvSpPr>
          <p:spPr bwMode="auto">
            <a:xfrm flipH="1">
              <a:off x="7051813" y="2438400"/>
              <a:ext cx="448851" cy="13669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
        <p:nvSpPr>
          <p:cNvPr id="26" name="Content Placeholder 24"/>
          <p:cNvSpPr txBox="1">
            <a:spLocks/>
          </p:cNvSpPr>
          <p:nvPr/>
        </p:nvSpPr>
        <p:spPr bwMode="auto">
          <a:xfrm>
            <a:off x="2827338" y="3462338"/>
            <a:ext cx="3051175" cy="3282950"/>
          </a:xfrm>
          <a:prstGeom prst="rect">
            <a:avLst/>
          </a:prstGeom>
          <a:noFill/>
          <a:ln w="9525">
            <a:noFill/>
            <a:miter lim="800000"/>
            <a:headEnd/>
            <a:tailEnd/>
          </a:ln>
        </p:spPr>
        <p:txBody>
          <a:bodyPr/>
          <a:lstStyle/>
          <a:p>
            <a:pPr marL="233363" indent="-233363" algn="l" eaLnBrk="0" hangingPunct="0">
              <a:spcBef>
                <a:spcPct val="20000"/>
              </a:spcBef>
              <a:buFontTx/>
              <a:buChar char="•"/>
              <a:defRPr/>
            </a:pPr>
            <a:r>
              <a:rPr lang="en-US" b="0" kern="0" dirty="0">
                <a:solidFill>
                  <a:srgbClr val="FFFF00"/>
                </a:solidFill>
                <a:latin typeface="+mn-lt"/>
              </a:rPr>
              <a:t>Window on reality</a:t>
            </a:r>
          </a:p>
          <a:p>
            <a:pPr marL="401638" lvl="1" indent="-233363" algn="l" eaLnBrk="0" hangingPunct="0">
              <a:spcBef>
                <a:spcPct val="20000"/>
              </a:spcBef>
              <a:defRPr/>
            </a:pPr>
            <a:r>
              <a:rPr lang="en-US" sz="1600" b="0" kern="0" dirty="0">
                <a:solidFill>
                  <a:srgbClr val="EBE6FC"/>
                </a:solidFill>
                <a:latin typeface="+mn-lt"/>
              </a:rPr>
              <a:t>restricted by:</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what is physically and technically observable,</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what is measured and what we think is measured,</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established knowledge and ‘laws of nature’.</a:t>
            </a:r>
          </a:p>
        </p:txBody>
      </p:sp>
    </p:spTree>
    <p:extLst>
      <p:ext uri="{BB962C8B-B14F-4D97-AF65-F5344CB8AC3E}">
        <p14:creationId xmlns:p14="http://schemas.microsoft.com/office/powerpoint/2010/main" val="1687821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276707"/>
            <a:ext cx="8686800" cy="646986"/>
          </a:xfrm>
        </p:spPr>
        <p:txBody>
          <a:bodyPr/>
          <a:lstStyle/>
          <a:p>
            <a:r>
              <a:rPr lang="en-US" dirty="0" smtClean="0"/>
              <a:t>Satellite view</a:t>
            </a:r>
            <a:endParaRPr lang="en-US" dirty="0"/>
          </a:p>
        </p:txBody>
      </p:sp>
      <p:pic>
        <p:nvPicPr>
          <p:cNvPr id="267266" name="Picture 2"/>
          <p:cNvPicPr>
            <a:picLocks noChangeAspect="1" noChangeArrowheads="1"/>
          </p:cNvPicPr>
          <p:nvPr/>
        </p:nvPicPr>
        <p:blipFill>
          <a:blip r:embed="rId2" cstate="print"/>
          <a:srcRect/>
          <a:stretch>
            <a:fillRect/>
          </a:stretch>
        </p:blipFill>
        <p:spPr bwMode="auto">
          <a:xfrm>
            <a:off x="633943" y="2010500"/>
            <a:ext cx="7830752" cy="46102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7" name="Picture 3"/>
          <p:cNvPicPr>
            <a:picLocks noChangeAspect="1" noChangeArrowheads="1"/>
          </p:cNvPicPr>
          <p:nvPr/>
        </p:nvPicPr>
        <p:blipFill>
          <a:blip r:embed="rId2" cstate="print"/>
          <a:srcRect/>
          <a:stretch>
            <a:fillRect/>
          </a:stretch>
        </p:blipFill>
        <p:spPr bwMode="auto">
          <a:xfrm>
            <a:off x="641060" y="1993857"/>
            <a:ext cx="7814109" cy="4626884"/>
          </a:xfrm>
          <a:prstGeom prst="rect">
            <a:avLst/>
          </a:prstGeom>
          <a:noFill/>
          <a:ln w="9525">
            <a:noFill/>
            <a:miter lim="800000"/>
            <a:headEnd/>
            <a:tailEnd/>
          </a:ln>
        </p:spPr>
      </p:pic>
      <p:sp>
        <p:nvSpPr>
          <p:cNvPr id="4" name="Title 3"/>
          <p:cNvSpPr>
            <a:spLocks noGrp="1"/>
          </p:cNvSpPr>
          <p:nvPr>
            <p:ph type="title"/>
          </p:nvPr>
        </p:nvSpPr>
        <p:spPr>
          <a:xfrm>
            <a:off x="228600" y="1276707"/>
            <a:ext cx="8686800" cy="646986"/>
          </a:xfrm>
        </p:spPr>
        <p:txBody>
          <a:bodyPr/>
          <a:lstStyle/>
          <a:p>
            <a:r>
              <a:rPr lang="en-US" dirty="0" smtClean="0"/>
              <a:t>Map</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Picture 4"/>
          <p:cNvPicPr>
            <a:picLocks noChangeAspect="1" noChangeArrowheads="1"/>
          </p:cNvPicPr>
          <p:nvPr/>
        </p:nvPicPr>
        <p:blipFill>
          <a:blip r:embed="rId2" cstate="print"/>
          <a:srcRect/>
          <a:stretch>
            <a:fillRect/>
          </a:stretch>
        </p:blipFill>
        <p:spPr bwMode="auto">
          <a:xfrm>
            <a:off x="630382" y="2019159"/>
            <a:ext cx="7839074" cy="4610241"/>
          </a:xfrm>
          <a:prstGeom prst="rect">
            <a:avLst/>
          </a:prstGeom>
          <a:noFill/>
          <a:ln w="9525">
            <a:noFill/>
            <a:miter lim="800000"/>
            <a:headEnd/>
            <a:tailEnd/>
          </a:ln>
        </p:spPr>
      </p:pic>
      <p:sp>
        <p:nvSpPr>
          <p:cNvPr id="4" name="Title 3"/>
          <p:cNvSpPr>
            <a:spLocks noGrp="1"/>
          </p:cNvSpPr>
          <p:nvPr>
            <p:ph type="title"/>
          </p:nvPr>
        </p:nvSpPr>
        <p:spPr>
          <a:xfrm>
            <a:off x="228600" y="1276707"/>
            <a:ext cx="8686800" cy="646986"/>
          </a:xfrm>
        </p:spPr>
        <p:txBody>
          <a:bodyPr/>
          <a:lstStyle/>
          <a:p>
            <a:r>
              <a:rPr lang="en-US" dirty="0" smtClean="0"/>
              <a:t>Map overlay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An EHR </a:t>
            </a:r>
            <a:r>
              <a:rPr lang="en-US" dirty="0" smtClean="0"/>
              <a:t>data collection</a:t>
            </a:r>
            <a:endParaRPr lang="en-US" dirty="0"/>
          </a:p>
        </p:txBody>
      </p:sp>
      <p:pic>
        <p:nvPicPr>
          <p:cNvPr id="264194" name="Picture 2"/>
          <p:cNvPicPr>
            <a:picLocks noChangeAspect="1" noChangeArrowheads="1"/>
          </p:cNvPicPr>
          <p:nvPr/>
        </p:nvPicPr>
        <p:blipFill>
          <a:blip r:embed="rId2" cstate="print"/>
          <a:srcRect/>
          <a:stretch>
            <a:fillRect/>
          </a:stretch>
        </p:blipFill>
        <p:spPr bwMode="auto">
          <a:xfrm>
            <a:off x="838200" y="2209800"/>
            <a:ext cx="7372350"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Map </a:t>
            </a:r>
            <a:r>
              <a:rPr lang="en-US" dirty="0" smtClean="0">
                <a:sym typeface="Wingdings" pitchFamily="2" charset="2"/>
              </a:rPr>
              <a:t> Reality </a:t>
            </a:r>
            <a:endParaRPr lang="en-US" dirty="0"/>
          </a:p>
        </p:txBody>
      </p:sp>
      <p:sp>
        <p:nvSpPr>
          <p:cNvPr id="3" name="Content Placeholder 2"/>
          <p:cNvSpPr>
            <a:spLocks noGrp="1"/>
          </p:cNvSpPr>
          <p:nvPr>
            <p:ph idx="1"/>
          </p:nvPr>
        </p:nvSpPr>
        <p:spPr>
          <a:xfrm>
            <a:off x="2971800" y="1981200"/>
            <a:ext cx="6019800" cy="4724400"/>
          </a:xfrm>
        </p:spPr>
        <p:txBody>
          <a:bodyPr/>
          <a:lstStyle/>
          <a:p>
            <a:r>
              <a:rPr lang="en-US" dirty="0" smtClean="0"/>
              <a:t>A message to map makers: “</a:t>
            </a:r>
            <a:r>
              <a:rPr lang="en-US" b="1" i="1" dirty="0" smtClean="0"/>
              <a:t>Highways are not painted red, rivers don’t have county lines running down the middle, and you can’t see contour lines on a mountain</a:t>
            </a:r>
            <a:r>
              <a:rPr lang="en-US" dirty="0" smtClean="0"/>
              <a:t>”</a:t>
            </a:r>
          </a:p>
          <a:p>
            <a:r>
              <a:rPr lang="en-US" dirty="0" smtClean="0"/>
              <a:t>W. Kent. Data and Reality. North-Holland, Amsterdam, the Netherlands, 1978.</a:t>
            </a:r>
            <a:endParaRPr lang="en-US" dirty="0"/>
          </a:p>
        </p:txBody>
      </p:sp>
      <p:pic>
        <p:nvPicPr>
          <p:cNvPr id="268290" name="Picture 2"/>
          <p:cNvPicPr>
            <a:picLocks noChangeAspect="1" noChangeArrowheads="1"/>
          </p:cNvPicPr>
          <p:nvPr/>
        </p:nvPicPr>
        <p:blipFill>
          <a:blip r:embed="rId2" cstate="print"/>
          <a:srcRect/>
          <a:stretch>
            <a:fillRect/>
          </a:stretch>
        </p:blipFill>
        <p:spPr bwMode="auto">
          <a:xfrm>
            <a:off x="381000" y="2133599"/>
            <a:ext cx="2362200" cy="44237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Main data </a:t>
            </a:r>
            <a:r>
              <a:rPr lang="en-US" dirty="0" smtClean="0">
                <a:sym typeface="Wingdings" pitchFamily="2" charset="2"/>
              </a:rPr>
              <a:t> reality </a:t>
            </a:r>
            <a:r>
              <a:rPr lang="en-US" dirty="0" smtClean="0"/>
              <a:t>views</a:t>
            </a:r>
            <a:endParaRPr lang="en-US" dirty="0"/>
          </a:p>
        </p:txBody>
      </p:sp>
      <p:sp>
        <p:nvSpPr>
          <p:cNvPr id="3" name="Content Placeholder 2"/>
          <p:cNvSpPr>
            <a:spLocks noGrp="1"/>
          </p:cNvSpPr>
          <p:nvPr>
            <p:ph idx="1"/>
          </p:nvPr>
        </p:nvSpPr>
        <p:spPr/>
        <p:txBody>
          <a:bodyPr/>
          <a:lstStyle/>
          <a:p>
            <a:r>
              <a:rPr lang="en-US" dirty="0" err="1" smtClean="0"/>
              <a:t>Nominalism</a:t>
            </a:r>
            <a:r>
              <a:rPr lang="en-US" dirty="0" smtClean="0"/>
              <a:t>:</a:t>
            </a:r>
          </a:p>
          <a:p>
            <a:pPr lvl="1"/>
            <a:r>
              <a:rPr lang="en-US" sz="2400" dirty="0" smtClean="0"/>
              <a:t>there are no generic entities in reality: there is no ‘personhood’, there are only individual persons.</a:t>
            </a:r>
          </a:p>
          <a:p>
            <a:r>
              <a:rPr lang="en-US" dirty="0" smtClean="0"/>
              <a:t>Conceptualism:</a:t>
            </a:r>
          </a:p>
          <a:p>
            <a:pPr lvl="1"/>
            <a:r>
              <a:rPr lang="en-US" sz="2400" dirty="0" smtClean="0"/>
              <a:t>generalizations are in our minds. ‘personhood’ is a concept construed in our mind that allows us to reason about it without any particular person in mind.</a:t>
            </a:r>
          </a:p>
          <a:p>
            <a:r>
              <a:rPr lang="en-US" dirty="0" smtClean="0"/>
              <a:t>Realism:</a:t>
            </a:r>
          </a:p>
          <a:p>
            <a:pPr lvl="1"/>
            <a:r>
              <a:rPr lang="en-US" sz="2400" dirty="0" smtClean="0"/>
              <a:t>generic entities do exist and are called ‘universals’. Each particular person is an instance of the universal we call ‘person’. </a:t>
            </a:r>
            <a:endParaRPr lang="en-US"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Main data </a:t>
            </a:r>
            <a:r>
              <a:rPr lang="en-US" dirty="0" smtClean="0">
                <a:sym typeface="Wingdings" pitchFamily="2" charset="2"/>
              </a:rPr>
              <a:t> reality </a:t>
            </a:r>
            <a:r>
              <a:rPr lang="en-US" dirty="0" smtClean="0"/>
              <a:t>views</a:t>
            </a:r>
            <a:endParaRPr lang="en-US" dirty="0"/>
          </a:p>
        </p:txBody>
      </p:sp>
      <p:sp>
        <p:nvSpPr>
          <p:cNvPr id="3" name="Content Placeholder 2"/>
          <p:cNvSpPr>
            <a:spLocks noGrp="1"/>
          </p:cNvSpPr>
          <p:nvPr>
            <p:ph idx="1"/>
          </p:nvPr>
        </p:nvSpPr>
        <p:spPr/>
        <p:txBody>
          <a:bodyPr/>
          <a:lstStyle/>
          <a:p>
            <a:r>
              <a:rPr lang="en-US" dirty="0" err="1" smtClean="0"/>
              <a:t>Nominalism</a:t>
            </a:r>
            <a:r>
              <a:rPr lang="en-US" dirty="0" smtClean="0"/>
              <a:t>:</a:t>
            </a:r>
          </a:p>
          <a:p>
            <a:pPr lvl="1"/>
            <a:r>
              <a:rPr lang="en-US" sz="2400" dirty="0" smtClean="0"/>
              <a:t>there are no generic entities in reality: there is no ‘personhood’, there are only individual persons.</a:t>
            </a:r>
          </a:p>
          <a:p>
            <a:r>
              <a:rPr lang="en-US" dirty="0" smtClean="0"/>
              <a:t>Conceptualism:    </a:t>
            </a:r>
            <a:r>
              <a:rPr lang="en-US" b="1" dirty="0" smtClean="0">
                <a:solidFill>
                  <a:srgbClr val="FF0000"/>
                </a:solidFill>
                <a:sym typeface="Wingdings" pitchFamily="2" charset="2"/>
              </a:rPr>
              <a:t> mainstream approach</a:t>
            </a:r>
            <a:endParaRPr lang="en-US" b="1" dirty="0" smtClean="0">
              <a:solidFill>
                <a:srgbClr val="FF0000"/>
              </a:solidFill>
            </a:endParaRPr>
          </a:p>
          <a:p>
            <a:pPr lvl="1"/>
            <a:r>
              <a:rPr lang="en-US" sz="2400" dirty="0" smtClean="0"/>
              <a:t>generalizations are in our minds. ‘personhood’ is a concept construed in our mind that allows us to reason about persons without any particular person in mind.</a:t>
            </a:r>
          </a:p>
          <a:p>
            <a:r>
              <a:rPr lang="en-US" dirty="0" smtClean="0"/>
              <a:t>Realism:		</a:t>
            </a:r>
            <a:r>
              <a:rPr lang="en-US" b="1" dirty="0" smtClean="0">
                <a:solidFill>
                  <a:srgbClr val="FF0000"/>
                </a:solidFill>
                <a:sym typeface="Wingdings" pitchFamily="2" charset="2"/>
              </a:rPr>
              <a:t> </a:t>
            </a:r>
            <a:r>
              <a:rPr lang="en-US" b="1" dirty="0" smtClean="0">
                <a:solidFill>
                  <a:srgbClr val="1FE115"/>
                </a:solidFill>
                <a:sym typeface="Wingdings" pitchFamily="2" charset="2"/>
              </a:rPr>
              <a:t> our approach</a:t>
            </a:r>
            <a:endParaRPr lang="en-US" dirty="0" smtClean="0">
              <a:solidFill>
                <a:srgbClr val="1FE115"/>
              </a:solidFill>
            </a:endParaRPr>
          </a:p>
          <a:p>
            <a:pPr lvl="1"/>
            <a:r>
              <a:rPr lang="en-US" sz="2400" dirty="0" smtClean="0"/>
              <a:t>generic entities do exist and are called ‘universals’. Each particular person is an instance of the universal we call ‘person’. </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8600" y="1276707"/>
            <a:ext cx="8686800" cy="646986"/>
          </a:xfrm>
        </p:spPr>
        <p:txBody>
          <a:bodyPr/>
          <a:lstStyle/>
          <a:p>
            <a:r>
              <a:rPr lang="en-US" dirty="0" smtClean="0"/>
              <a:t>The semantic/semiotic triangle</a:t>
            </a:r>
          </a:p>
        </p:txBody>
      </p:sp>
      <p:grpSp>
        <p:nvGrpSpPr>
          <p:cNvPr id="2" name="Group 7"/>
          <p:cNvGrpSpPr>
            <a:grpSpLocks/>
          </p:cNvGrpSpPr>
          <p:nvPr/>
        </p:nvGrpSpPr>
        <p:grpSpPr bwMode="auto">
          <a:xfrm>
            <a:off x="1752600" y="3352800"/>
            <a:ext cx="5334000" cy="2595563"/>
            <a:chOff x="2092504" y="3276600"/>
            <a:chExt cx="5334000" cy="2595265"/>
          </a:xfrm>
        </p:grpSpPr>
        <p:sp>
          <p:nvSpPr>
            <p:cNvPr id="23559"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a:p>
          </p:txBody>
        </p:sp>
        <p:sp>
          <p:nvSpPr>
            <p:cNvPr id="23560" name="TextBox 4"/>
            <p:cNvSpPr txBox="1">
              <a:spLocks noChangeArrowheads="1"/>
            </p:cNvSpPr>
            <p:nvPr/>
          </p:nvSpPr>
          <p:spPr bwMode="auto">
            <a:xfrm>
              <a:off x="2460351" y="5410200"/>
              <a:ext cx="816249" cy="461665"/>
            </a:xfrm>
            <a:prstGeom prst="rect">
              <a:avLst/>
            </a:prstGeom>
            <a:noFill/>
            <a:ln w="9525">
              <a:noFill/>
              <a:miter lim="800000"/>
              <a:headEnd/>
              <a:tailEnd/>
            </a:ln>
          </p:spPr>
          <p:txBody>
            <a:bodyPr wrap="none">
              <a:spAutoFit/>
            </a:bodyPr>
            <a:lstStyle/>
            <a:p>
              <a:r>
                <a:rPr lang="en-US">
                  <a:solidFill>
                    <a:srgbClr val="FFFF00"/>
                  </a:solidFill>
                </a:rPr>
                <a:t>term</a:t>
              </a:r>
            </a:p>
          </p:txBody>
        </p:sp>
        <p:sp>
          <p:nvSpPr>
            <p:cNvPr id="23561" name="TextBox 5"/>
            <p:cNvSpPr txBox="1">
              <a:spLocks noChangeArrowheads="1"/>
            </p:cNvSpPr>
            <p:nvPr/>
          </p:nvSpPr>
          <p:spPr bwMode="auto">
            <a:xfrm>
              <a:off x="4155047" y="3729335"/>
              <a:ext cx="1192955" cy="461665"/>
            </a:xfrm>
            <a:prstGeom prst="rect">
              <a:avLst/>
            </a:prstGeom>
            <a:noFill/>
            <a:ln w="9525">
              <a:noFill/>
              <a:miter lim="800000"/>
              <a:headEnd/>
              <a:tailEnd/>
            </a:ln>
          </p:spPr>
          <p:txBody>
            <a:bodyPr wrap="none">
              <a:spAutoFit/>
            </a:bodyPr>
            <a:lstStyle/>
            <a:p>
              <a:r>
                <a:rPr lang="en-US">
                  <a:solidFill>
                    <a:srgbClr val="FFFF00"/>
                  </a:solidFill>
                </a:rPr>
                <a:t>concept</a:t>
              </a:r>
            </a:p>
          </p:txBody>
        </p:sp>
        <p:sp>
          <p:nvSpPr>
            <p:cNvPr id="23562" name="TextBox 6"/>
            <p:cNvSpPr txBox="1">
              <a:spLocks noChangeArrowheads="1"/>
            </p:cNvSpPr>
            <p:nvPr/>
          </p:nvSpPr>
          <p:spPr bwMode="auto">
            <a:xfrm>
              <a:off x="5867400" y="5410200"/>
              <a:ext cx="1231492" cy="461665"/>
            </a:xfrm>
            <a:prstGeom prst="rect">
              <a:avLst/>
            </a:prstGeom>
            <a:noFill/>
            <a:ln w="9525">
              <a:noFill/>
              <a:miter lim="800000"/>
              <a:headEnd/>
              <a:tailEnd/>
            </a:ln>
          </p:spPr>
          <p:txBody>
            <a:bodyPr wrap="none">
              <a:spAutoFit/>
            </a:bodyPr>
            <a:lstStyle/>
            <a:p>
              <a:r>
                <a:rPr lang="en-US">
                  <a:solidFill>
                    <a:srgbClr val="FFFF00"/>
                  </a:solidFill>
                </a:rPr>
                <a:t>referent</a:t>
              </a:r>
            </a:p>
          </p:txBody>
        </p:sp>
      </p:grpSp>
      <p:pic>
        <p:nvPicPr>
          <p:cNvPr id="244738" name="Picture 2" descr="http://www.kunstderfuge.com/images/beethoven-.jpg"/>
          <p:cNvPicPr>
            <a:picLocks noChangeAspect="1" noChangeArrowheads="1"/>
          </p:cNvPicPr>
          <p:nvPr/>
        </p:nvPicPr>
        <p:blipFill>
          <a:blip r:embed="rId2" cstate="print"/>
          <a:srcRect/>
          <a:stretch>
            <a:fillRect/>
          </a:stretch>
        </p:blipFill>
        <p:spPr bwMode="auto">
          <a:xfrm>
            <a:off x="7239000" y="4419600"/>
            <a:ext cx="1354138" cy="2133600"/>
          </a:xfrm>
          <a:prstGeom prst="rect">
            <a:avLst/>
          </a:prstGeom>
          <a:noFill/>
          <a:ln w="9525">
            <a:noFill/>
            <a:miter lim="800000"/>
            <a:headEnd/>
            <a:tailEnd/>
          </a:ln>
        </p:spPr>
      </p:pic>
      <p:sp>
        <p:nvSpPr>
          <p:cNvPr id="23557" name="TextBox 9"/>
          <p:cNvSpPr txBox="1">
            <a:spLocks noChangeArrowheads="1"/>
          </p:cNvSpPr>
          <p:nvPr/>
        </p:nvSpPr>
        <p:spPr bwMode="auto">
          <a:xfrm>
            <a:off x="708025" y="6096000"/>
            <a:ext cx="2236788" cy="584200"/>
          </a:xfrm>
          <a:prstGeom prst="rect">
            <a:avLst/>
          </a:prstGeom>
          <a:noFill/>
          <a:ln w="9525">
            <a:noFill/>
            <a:miter lim="800000"/>
            <a:headEnd/>
            <a:tailEnd/>
          </a:ln>
        </p:spPr>
        <p:txBody>
          <a:bodyPr wrap="none">
            <a:spAutoFit/>
          </a:bodyPr>
          <a:lstStyle/>
          <a:p>
            <a:r>
              <a:rPr lang="en-US">
                <a:solidFill>
                  <a:schemeClr val="bg1"/>
                </a:solidFill>
              </a:rPr>
              <a:t>‘</a:t>
            </a:r>
            <a:r>
              <a:rPr lang="en-US" i="1">
                <a:solidFill>
                  <a:schemeClr val="bg1"/>
                </a:solidFill>
              </a:rPr>
              <a:t>Beethoven</a:t>
            </a:r>
            <a:r>
              <a:rPr lang="en-US">
                <a:solidFill>
                  <a:schemeClr val="bg1"/>
                </a:solidFill>
              </a:rPr>
              <a:t>’</a:t>
            </a:r>
          </a:p>
        </p:txBody>
      </p:sp>
      <p:sp>
        <p:nvSpPr>
          <p:cNvPr id="12" name="TextBox 11"/>
          <p:cNvSpPr txBox="1">
            <a:spLocks noChangeArrowheads="1"/>
          </p:cNvSpPr>
          <p:nvPr/>
        </p:nvSpPr>
        <p:spPr bwMode="auto">
          <a:xfrm>
            <a:off x="1524000" y="2133600"/>
            <a:ext cx="7117654" cy="1384995"/>
          </a:xfrm>
          <a:prstGeom prst="rect">
            <a:avLst/>
          </a:prstGeom>
          <a:noFill/>
          <a:ln w="9525">
            <a:noFill/>
            <a:miter lim="800000"/>
            <a:headEnd/>
            <a:tailEnd/>
          </a:ln>
        </p:spPr>
        <p:txBody>
          <a:bodyPr wrap="none">
            <a:spAutoFit/>
          </a:bodyPr>
          <a:lstStyle/>
          <a:p>
            <a:pPr marL="339725" indent="-339725" algn="l">
              <a:buFont typeface="Arial" charset="0"/>
              <a:buChar char="•"/>
              <a:tabLst>
                <a:tab pos="339725" algn="l"/>
              </a:tabLst>
            </a:pPr>
            <a:r>
              <a:rPr lang="en-US" sz="2800" b="0">
                <a:solidFill>
                  <a:schemeClr val="bg1"/>
                </a:solidFill>
              </a:rPr>
              <a:t>Ludwig van Beethoven</a:t>
            </a:r>
          </a:p>
          <a:p>
            <a:pPr marL="339725" indent="-339725" algn="l">
              <a:buFont typeface="Arial" charset="0"/>
              <a:buChar char="•"/>
              <a:tabLst>
                <a:tab pos="339725" algn="l"/>
              </a:tabLst>
            </a:pPr>
            <a:r>
              <a:rPr lang="en-US" sz="2800" b="0">
                <a:solidFill>
                  <a:schemeClr val="bg1"/>
                </a:solidFill>
              </a:rPr>
              <a:t>that great German composer that became deaf</a:t>
            </a:r>
          </a:p>
          <a:p>
            <a:pPr marL="339725" indent="-339725" algn="l">
              <a:buFont typeface="Arial" charset="0"/>
              <a:buChar char="•"/>
              <a:tabLst>
                <a:tab pos="339725" algn="l"/>
              </a:tabLst>
            </a:pPr>
            <a:r>
              <a:rPr lang="en-US" sz="2800" b="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28600" y="1276350"/>
            <a:ext cx="8686800" cy="647700"/>
          </a:xfrm>
        </p:spPr>
        <p:txBody>
          <a:bodyPr/>
          <a:lstStyle/>
          <a:p>
            <a:r>
              <a:rPr lang="en-US" smtClean="0"/>
              <a:t>The semantic triangle works sometimes fine</a:t>
            </a:r>
          </a:p>
        </p:txBody>
      </p:sp>
      <p:grpSp>
        <p:nvGrpSpPr>
          <p:cNvPr id="2" name="Group 7"/>
          <p:cNvGrpSpPr>
            <a:grpSpLocks/>
          </p:cNvGrpSpPr>
          <p:nvPr/>
        </p:nvGrpSpPr>
        <p:grpSpPr bwMode="auto">
          <a:xfrm>
            <a:off x="1752600" y="3352800"/>
            <a:ext cx="5334000" cy="2595563"/>
            <a:chOff x="2092504" y="3276600"/>
            <a:chExt cx="5334000" cy="2595265"/>
          </a:xfrm>
        </p:grpSpPr>
        <p:sp>
          <p:nvSpPr>
            <p:cNvPr id="24585"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a:p>
          </p:txBody>
        </p:sp>
        <p:sp>
          <p:nvSpPr>
            <p:cNvPr id="24586" name="TextBox 4"/>
            <p:cNvSpPr txBox="1">
              <a:spLocks noChangeArrowheads="1"/>
            </p:cNvSpPr>
            <p:nvPr/>
          </p:nvSpPr>
          <p:spPr bwMode="auto">
            <a:xfrm>
              <a:off x="2460351" y="5410200"/>
              <a:ext cx="816249" cy="461665"/>
            </a:xfrm>
            <a:prstGeom prst="rect">
              <a:avLst/>
            </a:prstGeom>
            <a:noFill/>
            <a:ln w="9525">
              <a:noFill/>
              <a:miter lim="800000"/>
              <a:headEnd/>
              <a:tailEnd/>
            </a:ln>
          </p:spPr>
          <p:txBody>
            <a:bodyPr wrap="none">
              <a:spAutoFit/>
            </a:bodyPr>
            <a:lstStyle/>
            <a:p>
              <a:r>
                <a:rPr lang="en-US">
                  <a:solidFill>
                    <a:srgbClr val="FFFF00"/>
                  </a:solidFill>
                </a:rPr>
                <a:t>term</a:t>
              </a:r>
            </a:p>
          </p:txBody>
        </p:sp>
        <p:sp>
          <p:nvSpPr>
            <p:cNvPr id="24587" name="TextBox 5"/>
            <p:cNvSpPr txBox="1">
              <a:spLocks noChangeArrowheads="1"/>
            </p:cNvSpPr>
            <p:nvPr/>
          </p:nvSpPr>
          <p:spPr bwMode="auto">
            <a:xfrm>
              <a:off x="4155047" y="3729335"/>
              <a:ext cx="1192955" cy="461665"/>
            </a:xfrm>
            <a:prstGeom prst="rect">
              <a:avLst/>
            </a:prstGeom>
            <a:noFill/>
            <a:ln w="9525">
              <a:noFill/>
              <a:miter lim="800000"/>
              <a:headEnd/>
              <a:tailEnd/>
            </a:ln>
          </p:spPr>
          <p:txBody>
            <a:bodyPr wrap="none">
              <a:spAutoFit/>
            </a:bodyPr>
            <a:lstStyle/>
            <a:p>
              <a:r>
                <a:rPr lang="en-US">
                  <a:solidFill>
                    <a:srgbClr val="FFFF00"/>
                  </a:solidFill>
                </a:rPr>
                <a:t>concept</a:t>
              </a:r>
            </a:p>
          </p:txBody>
        </p:sp>
        <p:sp>
          <p:nvSpPr>
            <p:cNvPr id="24588" name="TextBox 6"/>
            <p:cNvSpPr txBox="1">
              <a:spLocks noChangeArrowheads="1"/>
            </p:cNvSpPr>
            <p:nvPr/>
          </p:nvSpPr>
          <p:spPr bwMode="auto">
            <a:xfrm>
              <a:off x="5867400" y="5410200"/>
              <a:ext cx="1231492" cy="461665"/>
            </a:xfrm>
            <a:prstGeom prst="rect">
              <a:avLst/>
            </a:prstGeom>
            <a:noFill/>
            <a:ln w="9525">
              <a:noFill/>
              <a:miter lim="800000"/>
              <a:headEnd/>
              <a:tailEnd/>
            </a:ln>
          </p:spPr>
          <p:txBody>
            <a:bodyPr wrap="none">
              <a:spAutoFit/>
            </a:bodyPr>
            <a:lstStyle/>
            <a:p>
              <a:r>
                <a:rPr lang="en-US">
                  <a:solidFill>
                    <a:srgbClr val="FFFF00"/>
                  </a:solidFill>
                </a:rPr>
                <a:t>referent</a:t>
              </a:r>
            </a:p>
          </p:txBody>
        </p:sp>
      </p:grpSp>
      <p:sp>
        <p:nvSpPr>
          <p:cNvPr id="10" name="TextBox 9"/>
          <p:cNvSpPr txBox="1">
            <a:spLocks noChangeArrowheads="1"/>
          </p:cNvSpPr>
          <p:nvPr/>
        </p:nvSpPr>
        <p:spPr bwMode="auto">
          <a:xfrm>
            <a:off x="533400" y="6019800"/>
            <a:ext cx="3444875" cy="400050"/>
          </a:xfrm>
          <a:prstGeom prst="rect">
            <a:avLst/>
          </a:prstGeom>
          <a:noFill/>
          <a:ln w="9525">
            <a:noFill/>
            <a:miter lim="800000"/>
            <a:headEnd/>
            <a:tailEnd/>
          </a:ln>
        </p:spPr>
        <p:txBody>
          <a:bodyPr wrap="none">
            <a:spAutoFit/>
          </a:bodyPr>
          <a:lstStyle/>
          <a:p>
            <a:r>
              <a:rPr lang="en-US" sz="2000">
                <a:solidFill>
                  <a:schemeClr val="bg1"/>
                </a:solidFill>
              </a:rPr>
              <a:t>‘</a:t>
            </a:r>
            <a:r>
              <a:rPr lang="en-US" sz="2000" i="1">
                <a:solidFill>
                  <a:schemeClr val="bg1"/>
                </a:solidFill>
              </a:rPr>
              <a:t>Beethoven's Symphony No. 3</a:t>
            </a:r>
            <a:r>
              <a:rPr lang="en-US" sz="2000">
                <a:solidFill>
                  <a:schemeClr val="bg1"/>
                </a:solidFill>
              </a:rPr>
              <a:t>’</a:t>
            </a:r>
          </a:p>
        </p:txBody>
      </p:sp>
      <p:sp>
        <p:nvSpPr>
          <p:cNvPr id="24581" name="TextBox 11"/>
          <p:cNvSpPr txBox="1">
            <a:spLocks noChangeArrowheads="1"/>
          </p:cNvSpPr>
          <p:nvPr/>
        </p:nvSpPr>
        <p:spPr bwMode="auto">
          <a:xfrm>
            <a:off x="838200" y="2133600"/>
            <a:ext cx="7759700" cy="1200150"/>
          </a:xfrm>
          <a:prstGeom prst="rect">
            <a:avLst/>
          </a:prstGeom>
          <a:noFill/>
          <a:ln w="9525">
            <a:noFill/>
            <a:miter lim="800000"/>
            <a:headEnd/>
            <a:tailEnd/>
          </a:ln>
        </p:spPr>
        <p:txBody>
          <a:bodyPr wrap="none">
            <a:spAutoFit/>
          </a:bodyPr>
          <a:lstStyle/>
          <a:p>
            <a:pPr marL="339725" indent="-339725" algn="l">
              <a:buFont typeface="Arial" charset="0"/>
              <a:buChar char="•"/>
              <a:tabLst>
                <a:tab pos="339725" algn="l"/>
              </a:tabLst>
            </a:pPr>
            <a:r>
              <a:rPr lang="en-US" sz="2400" b="0">
                <a:solidFill>
                  <a:schemeClr val="bg1"/>
                </a:solidFill>
              </a:rPr>
              <a:t>Beethoven’s symphony dedicated to Bonaparte</a:t>
            </a:r>
          </a:p>
          <a:p>
            <a:pPr marL="339725" indent="-339725" algn="l">
              <a:buFont typeface="Arial" charset="0"/>
              <a:buChar char="•"/>
              <a:tabLst>
                <a:tab pos="339725" algn="l"/>
              </a:tabLst>
            </a:pPr>
            <a:r>
              <a:rPr lang="en-US" sz="2400" b="0">
                <a:solidFill>
                  <a:schemeClr val="bg1"/>
                </a:solidFill>
              </a:rPr>
              <a:t>the symphony played after the Munich Olympics massacre</a:t>
            </a:r>
          </a:p>
          <a:p>
            <a:pPr marL="339725" indent="-339725" algn="l">
              <a:buFont typeface="Arial" charset="0"/>
              <a:buChar char="•"/>
              <a:tabLst>
                <a:tab pos="339725" algn="l"/>
              </a:tabLst>
            </a:pPr>
            <a:r>
              <a:rPr lang="en-US" sz="2400" b="0">
                <a:solidFill>
                  <a:schemeClr val="bg1"/>
                </a:solidFill>
              </a:rPr>
              <a:t>…</a:t>
            </a:r>
          </a:p>
        </p:txBody>
      </p:sp>
      <p:sp>
        <p:nvSpPr>
          <p:cNvPr id="11" name="TextBox 10"/>
          <p:cNvSpPr txBox="1">
            <a:spLocks noChangeArrowheads="1"/>
          </p:cNvSpPr>
          <p:nvPr/>
        </p:nvSpPr>
        <p:spPr bwMode="auto">
          <a:xfrm>
            <a:off x="533400" y="6381750"/>
            <a:ext cx="2725738" cy="400050"/>
          </a:xfrm>
          <a:prstGeom prst="rect">
            <a:avLst/>
          </a:prstGeom>
          <a:noFill/>
          <a:ln w="9525">
            <a:noFill/>
            <a:miter lim="800000"/>
            <a:headEnd/>
            <a:tailEnd/>
          </a:ln>
        </p:spPr>
        <p:txBody>
          <a:bodyPr wrap="none">
            <a:spAutoFit/>
          </a:bodyPr>
          <a:lstStyle/>
          <a:p>
            <a:r>
              <a:rPr lang="en-US" sz="2000">
                <a:solidFill>
                  <a:schemeClr val="bg1"/>
                </a:solidFill>
              </a:rPr>
              <a:t>‘</a:t>
            </a:r>
            <a:r>
              <a:rPr lang="en-US" sz="2000" i="1">
                <a:solidFill>
                  <a:schemeClr val="bg1"/>
                </a:solidFill>
              </a:rPr>
              <a:t>Beethoven's  Opus 55</a:t>
            </a:r>
            <a:r>
              <a:rPr lang="en-US" sz="2000">
                <a:solidFill>
                  <a:schemeClr val="bg1"/>
                </a:solidFill>
              </a:rPr>
              <a:t>’</a:t>
            </a:r>
          </a:p>
        </p:txBody>
      </p:sp>
      <p:sp>
        <p:nvSpPr>
          <p:cNvPr id="24583" name="TextBox 12"/>
          <p:cNvSpPr txBox="1">
            <a:spLocks noChangeArrowheads="1"/>
          </p:cNvSpPr>
          <p:nvPr/>
        </p:nvSpPr>
        <p:spPr bwMode="auto">
          <a:xfrm>
            <a:off x="533400" y="5638800"/>
            <a:ext cx="1066800" cy="400050"/>
          </a:xfrm>
          <a:prstGeom prst="rect">
            <a:avLst/>
          </a:prstGeom>
          <a:noFill/>
          <a:ln w="9525">
            <a:noFill/>
            <a:miter lim="800000"/>
            <a:headEnd/>
            <a:tailEnd/>
          </a:ln>
        </p:spPr>
        <p:txBody>
          <a:bodyPr wrap="none">
            <a:spAutoFit/>
          </a:bodyPr>
          <a:lstStyle/>
          <a:p>
            <a:r>
              <a:rPr lang="en-US" sz="2000">
                <a:solidFill>
                  <a:schemeClr val="bg1"/>
                </a:solidFill>
              </a:rPr>
              <a:t>‘</a:t>
            </a:r>
            <a:r>
              <a:rPr lang="en-US" sz="2000" i="1">
                <a:solidFill>
                  <a:schemeClr val="bg1"/>
                </a:solidFill>
              </a:rPr>
              <a:t>Eroica</a:t>
            </a:r>
            <a:r>
              <a:rPr lang="en-US" sz="2000">
                <a:solidFill>
                  <a:schemeClr val="bg1"/>
                </a:solidFill>
              </a:rPr>
              <a:t>’</a:t>
            </a:r>
          </a:p>
        </p:txBody>
      </p:sp>
      <p:pic>
        <p:nvPicPr>
          <p:cNvPr id="24584" name="Picture 2" descr="File:Eroica Beethoven title.jpg">
            <a:hlinkClick r:id="rId2"/>
          </p:cNvPr>
          <p:cNvPicPr>
            <a:picLocks noChangeAspect="1" noChangeArrowheads="1"/>
          </p:cNvPicPr>
          <p:nvPr/>
        </p:nvPicPr>
        <p:blipFill>
          <a:blip r:embed="rId3" cstate="print"/>
          <a:srcRect/>
          <a:stretch>
            <a:fillRect/>
          </a:stretch>
        </p:blipFill>
        <p:spPr bwMode="auto">
          <a:xfrm>
            <a:off x="7239000" y="4648200"/>
            <a:ext cx="1714500" cy="198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8600" y="1276350"/>
            <a:ext cx="8686800" cy="647700"/>
          </a:xfrm>
        </p:spPr>
        <p:txBody>
          <a:bodyPr/>
          <a:lstStyle/>
          <a:p>
            <a:r>
              <a:rPr lang="en-US" smtClean="0"/>
              <a:t>Sometimes the semantic triangle fails</a:t>
            </a:r>
          </a:p>
        </p:txBody>
      </p:sp>
      <p:grpSp>
        <p:nvGrpSpPr>
          <p:cNvPr id="2" name="Group 7"/>
          <p:cNvGrpSpPr>
            <a:grpSpLocks/>
          </p:cNvGrpSpPr>
          <p:nvPr/>
        </p:nvGrpSpPr>
        <p:grpSpPr bwMode="auto">
          <a:xfrm>
            <a:off x="1752600" y="3352800"/>
            <a:ext cx="5334000" cy="2595563"/>
            <a:chOff x="2092504" y="3276600"/>
            <a:chExt cx="5334000" cy="2595265"/>
          </a:xfrm>
        </p:grpSpPr>
        <p:sp>
          <p:nvSpPr>
            <p:cNvPr id="25609"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a:p>
          </p:txBody>
        </p:sp>
        <p:sp>
          <p:nvSpPr>
            <p:cNvPr id="25610" name="TextBox 4"/>
            <p:cNvSpPr txBox="1">
              <a:spLocks noChangeArrowheads="1"/>
            </p:cNvSpPr>
            <p:nvPr/>
          </p:nvSpPr>
          <p:spPr bwMode="auto">
            <a:xfrm>
              <a:off x="2460351" y="5410200"/>
              <a:ext cx="816249" cy="461665"/>
            </a:xfrm>
            <a:prstGeom prst="rect">
              <a:avLst/>
            </a:prstGeom>
            <a:noFill/>
            <a:ln w="9525">
              <a:noFill/>
              <a:miter lim="800000"/>
              <a:headEnd/>
              <a:tailEnd/>
            </a:ln>
          </p:spPr>
          <p:txBody>
            <a:bodyPr wrap="none">
              <a:spAutoFit/>
            </a:bodyPr>
            <a:lstStyle/>
            <a:p>
              <a:r>
                <a:rPr lang="en-US">
                  <a:solidFill>
                    <a:srgbClr val="FFFF00"/>
                  </a:solidFill>
                </a:rPr>
                <a:t>term</a:t>
              </a:r>
            </a:p>
          </p:txBody>
        </p:sp>
        <p:sp>
          <p:nvSpPr>
            <p:cNvPr id="25611" name="TextBox 5"/>
            <p:cNvSpPr txBox="1">
              <a:spLocks noChangeArrowheads="1"/>
            </p:cNvSpPr>
            <p:nvPr/>
          </p:nvSpPr>
          <p:spPr bwMode="auto">
            <a:xfrm>
              <a:off x="4155047" y="3729335"/>
              <a:ext cx="1192955" cy="461665"/>
            </a:xfrm>
            <a:prstGeom prst="rect">
              <a:avLst/>
            </a:prstGeom>
            <a:noFill/>
            <a:ln w="9525">
              <a:noFill/>
              <a:miter lim="800000"/>
              <a:headEnd/>
              <a:tailEnd/>
            </a:ln>
          </p:spPr>
          <p:txBody>
            <a:bodyPr wrap="none">
              <a:spAutoFit/>
            </a:bodyPr>
            <a:lstStyle/>
            <a:p>
              <a:r>
                <a:rPr lang="en-US">
                  <a:solidFill>
                    <a:srgbClr val="FFFF00"/>
                  </a:solidFill>
                </a:rPr>
                <a:t>concept</a:t>
              </a:r>
            </a:p>
          </p:txBody>
        </p:sp>
        <p:sp>
          <p:nvSpPr>
            <p:cNvPr id="25612" name="TextBox 6"/>
            <p:cNvSpPr txBox="1">
              <a:spLocks noChangeArrowheads="1"/>
            </p:cNvSpPr>
            <p:nvPr/>
          </p:nvSpPr>
          <p:spPr bwMode="auto">
            <a:xfrm>
              <a:off x="5867400" y="5410200"/>
              <a:ext cx="1231492" cy="461665"/>
            </a:xfrm>
            <a:prstGeom prst="rect">
              <a:avLst/>
            </a:prstGeom>
            <a:noFill/>
            <a:ln w="9525">
              <a:noFill/>
              <a:miter lim="800000"/>
              <a:headEnd/>
              <a:tailEnd/>
            </a:ln>
          </p:spPr>
          <p:txBody>
            <a:bodyPr wrap="none">
              <a:spAutoFit/>
            </a:bodyPr>
            <a:lstStyle/>
            <a:p>
              <a:r>
                <a:rPr lang="en-US">
                  <a:solidFill>
                    <a:srgbClr val="FFFF00"/>
                  </a:solidFill>
                </a:rPr>
                <a:t>referent</a:t>
              </a:r>
            </a:p>
          </p:txBody>
        </p:sp>
      </p:grpSp>
      <p:sp>
        <p:nvSpPr>
          <p:cNvPr id="25604" name="TextBox 9"/>
          <p:cNvSpPr txBox="1">
            <a:spLocks noChangeArrowheads="1"/>
          </p:cNvSpPr>
          <p:nvPr/>
        </p:nvSpPr>
        <p:spPr bwMode="auto">
          <a:xfrm>
            <a:off x="476250" y="6019800"/>
            <a:ext cx="3559175" cy="400050"/>
          </a:xfrm>
          <a:prstGeom prst="rect">
            <a:avLst/>
          </a:prstGeom>
          <a:noFill/>
          <a:ln w="9525">
            <a:noFill/>
            <a:miter lim="800000"/>
            <a:headEnd/>
            <a:tailEnd/>
          </a:ln>
        </p:spPr>
        <p:txBody>
          <a:bodyPr wrap="none">
            <a:spAutoFit/>
          </a:bodyPr>
          <a:lstStyle/>
          <a:p>
            <a:r>
              <a:rPr lang="en-US" sz="2000">
                <a:solidFill>
                  <a:schemeClr val="bg1"/>
                </a:solidFill>
              </a:rPr>
              <a:t>‘</a:t>
            </a:r>
            <a:r>
              <a:rPr lang="en-US" sz="2000" i="1">
                <a:solidFill>
                  <a:schemeClr val="bg1"/>
                </a:solidFill>
              </a:rPr>
              <a:t>Beethoven's Symphony No. 11</a:t>
            </a:r>
            <a:r>
              <a:rPr lang="en-US" sz="2000">
                <a:solidFill>
                  <a:schemeClr val="bg1"/>
                </a:solidFill>
              </a:rPr>
              <a:t>’</a:t>
            </a:r>
          </a:p>
        </p:txBody>
      </p:sp>
      <p:sp>
        <p:nvSpPr>
          <p:cNvPr id="12" name="TextBox 11"/>
          <p:cNvSpPr txBox="1">
            <a:spLocks noChangeArrowheads="1"/>
          </p:cNvSpPr>
          <p:nvPr/>
        </p:nvSpPr>
        <p:spPr bwMode="auto">
          <a:xfrm>
            <a:off x="1295400" y="2514600"/>
            <a:ext cx="6213475" cy="830263"/>
          </a:xfrm>
          <a:prstGeom prst="rect">
            <a:avLst/>
          </a:prstGeom>
          <a:noFill/>
          <a:ln w="9525">
            <a:noFill/>
            <a:miter lim="800000"/>
            <a:headEnd/>
            <a:tailEnd/>
          </a:ln>
        </p:spPr>
        <p:txBody>
          <a:bodyPr wrap="none">
            <a:spAutoFit/>
          </a:bodyPr>
          <a:lstStyle/>
          <a:p>
            <a:pPr marL="339725" indent="-339725" algn="l">
              <a:buFont typeface="Arial" charset="0"/>
              <a:buChar char="•"/>
              <a:tabLst>
                <a:tab pos="339725" algn="l"/>
              </a:tabLst>
            </a:pPr>
            <a:r>
              <a:rPr lang="en-US" sz="2400" b="0">
                <a:solidFill>
                  <a:schemeClr val="bg1"/>
                </a:solidFill>
              </a:rPr>
              <a:t>the symphony Beethoven wrote after the tenth</a:t>
            </a:r>
          </a:p>
          <a:p>
            <a:pPr marL="339725" indent="-339725" algn="l">
              <a:buFont typeface="Arial" charset="0"/>
              <a:buChar char="•"/>
              <a:tabLst>
                <a:tab pos="339725" algn="l"/>
              </a:tabLst>
            </a:pPr>
            <a:r>
              <a:rPr lang="en-US" sz="2400" b="0">
                <a:solidFill>
                  <a:schemeClr val="bg1"/>
                </a:solidFill>
              </a:rPr>
              <a:t>…</a:t>
            </a:r>
          </a:p>
        </p:txBody>
      </p:sp>
      <p:grpSp>
        <p:nvGrpSpPr>
          <p:cNvPr id="3" name="Group 18"/>
          <p:cNvGrpSpPr>
            <a:grpSpLocks/>
          </p:cNvGrpSpPr>
          <p:nvPr/>
        </p:nvGrpSpPr>
        <p:grpSpPr bwMode="auto">
          <a:xfrm rot="2700000">
            <a:off x="6886575" y="5286375"/>
            <a:ext cx="1238250" cy="1238250"/>
            <a:chOff x="6477000" y="3352800"/>
            <a:chExt cx="1828800" cy="1828800"/>
          </a:xfrm>
        </p:grpSpPr>
        <p:cxnSp>
          <p:nvCxnSpPr>
            <p:cNvPr id="25607" name="Straight Connector 16"/>
            <p:cNvCxnSpPr>
              <a:cxnSpLocks noChangeShapeType="1"/>
            </p:cNvCxnSpPr>
            <p:nvPr/>
          </p:nvCxnSpPr>
          <p:spPr bwMode="auto">
            <a:xfrm>
              <a:off x="6477000" y="4267200"/>
              <a:ext cx="1828800" cy="0"/>
            </a:xfrm>
            <a:prstGeom prst="line">
              <a:avLst/>
            </a:prstGeom>
            <a:noFill/>
            <a:ln w="76200" algn="ctr">
              <a:solidFill>
                <a:srgbClr val="FF0000"/>
              </a:solidFill>
              <a:round/>
              <a:headEnd/>
              <a:tailEnd/>
            </a:ln>
          </p:spPr>
        </p:cxnSp>
        <p:cxnSp>
          <p:nvCxnSpPr>
            <p:cNvPr id="25608" name="Straight Connector 17"/>
            <p:cNvCxnSpPr>
              <a:cxnSpLocks noChangeShapeType="1"/>
            </p:cNvCxnSpPr>
            <p:nvPr/>
          </p:nvCxnSpPr>
          <p:spPr bwMode="auto">
            <a:xfrm rot="5400000">
              <a:off x="6477000" y="4267200"/>
              <a:ext cx="1828800" cy="0"/>
            </a:xfrm>
            <a:prstGeom prst="line">
              <a:avLst/>
            </a:prstGeom>
            <a:noFill/>
            <a:ln w="76200" algn="ctr">
              <a:solidFill>
                <a:srgbClr val="FF0000"/>
              </a:solidFill>
              <a:round/>
              <a:headEnd/>
              <a:tailEn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8600" y="1276350"/>
            <a:ext cx="8686800" cy="647700"/>
          </a:xfrm>
        </p:spPr>
        <p:txBody>
          <a:bodyPr/>
          <a:lstStyle/>
          <a:p>
            <a:r>
              <a:rPr lang="en-US" smtClean="0"/>
              <a:t>Sometimes the semantic triangle fails</a:t>
            </a:r>
          </a:p>
        </p:txBody>
      </p:sp>
      <p:grpSp>
        <p:nvGrpSpPr>
          <p:cNvPr id="2" name="Group 7"/>
          <p:cNvGrpSpPr>
            <a:grpSpLocks/>
          </p:cNvGrpSpPr>
          <p:nvPr/>
        </p:nvGrpSpPr>
        <p:grpSpPr bwMode="auto">
          <a:xfrm>
            <a:off x="1752600" y="3352800"/>
            <a:ext cx="5334000" cy="2595563"/>
            <a:chOff x="2092504" y="3276600"/>
            <a:chExt cx="5334000" cy="2595265"/>
          </a:xfrm>
        </p:grpSpPr>
        <p:sp>
          <p:nvSpPr>
            <p:cNvPr id="26634"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a:p>
          </p:txBody>
        </p:sp>
        <p:sp>
          <p:nvSpPr>
            <p:cNvPr id="26635" name="TextBox 4"/>
            <p:cNvSpPr txBox="1">
              <a:spLocks noChangeArrowheads="1"/>
            </p:cNvSpPr>
            <p:nvPr/>
          </p:nvSpPr>
          <p:spPr bwMode="auto">
            <a:xfrm>
              <a:off x="2460351" y="5410200"/>
              <a:ext cx="816249" cy="461665"/>
            </a:xfrm>
            <a:prstGeom prst="rect">
              <a:avLst/>
            </a:prstGeom>
            <a:noFill/>
            <a:ln w="9525">
              <a:noFill/>
              <a:miter lim="800000"/>
              <a:headEnd/>
              <a:tailEnd/>
            </a:ln>
          </p:spPr>
          <p:txBody>
            <a:bodyPr wrap="none">
              <a:spAutoFit/>
            </a:bodyPr>
            <a:lstStyle/>
            <a:p>
              <a:r>
                <a:rPr lang="en-US">
                  <a:solidFill>
                    <a:srgbClr val="FFFF00"/>
                  </a:solidFill>
                </a:rPr>
                <a:t>term</a:t>
              </a:r>
            </a:p>
          </p:txBody>
        </p:sp>
        <p:sp>
          <p:nvSpPr>
            <p:cNvPr id="26636" name="TextBox 5"/>
            <p:cNvSpPr txBox="1">
              <a:spLocks noChangeArrowheads="1"/>
            </p:cNvSpPr>
            <p:nvPr/>
          </p:nvSpPr>
          <p:spPr bwMode="auto">
            <a:xfrm>
              <a:off x="4155047" y="3729335"/>
              <a:ext cx="1192955" cy="461665"/>
            </a:xfrm>
            <a:prstGeom prst="rect">
              <a:avLst/>
            </a:prstGeom>
            <a:noFill/>
            <a:ln w="9525">
              <a:noFill/>
              <a:miter lim="800000"/>
              <a:headEnd/>
              <a:tailEnd/>
            </a:ln>
          </p:spPr>
          <p:txBody>
            <a:bodyPr wrap="none">
              <a:spAutoFit/>
            </a:bodyPr>
            <a:lstStyle/>
            <a:p>
              <a:r>
                <a:rPr lang="en-US">
                  <a:solidFill>
                    <a:srgbClr val="FFFF00"/>
                  </a:solidFill>
                </a:rPr>
                <a:t>concept</a:t>
              </a:r>
            </a:p>
          </p:txBody>
        </p:sp>
        <p:sp>
          <p:nvSpPr>
            <p:cNvPr id="26637" name="TextBox 6"/>
            <p:cNvSpPr txBox="1">
              <a:spLocks noChangeArrowheads="1"/>
            </p:cNvSpPr>
            <p:nvPr/>
          </p:nvSpPr>
          <p:spPr bwMode="auto">
            <a:xfrm>
              <a:off x="5867400" y="5410200"/>
              <a:ext cx="1231492" cy="461665"/>
            </a:xfrm>
            <a:prstGeom prst="rect">
              <a:avLst/>
            </a:prstGeom>
            <a:noFill/>
            <a:ln w="9525">
              <a:noFill/>
              <a:miter lim="800000"/>
              <a:headEnd/>
              <a:tailEnd/>
            </a:ln>
          </p:spPr>
          <p:txBody>
            <a:bodyPr wrap="none">
              <a:spAutoFit/>
            </a:bodyPr>
            <a:lstStyle/>
            <a:p>
              <a:r>
                <a:rPr lang="en-US">
                  <a:solidFill>
                    <a:srgbClr val="FFFF00"/>
                  </a:solidFill>
                </a:rPr>
                <a:t>referent</a:t>
              </a:r>
            </a:p>
          </p:txBody>
        </p:sp>
      </p:grpSp>
      <p:sp>
        <p:nvSpPr>
          <p:cNvPr id="26628" name="TextBox 9"/>
          <p:cNvSpPr txBox="1">
            <a:spLocks noChangeArrowheads="1"/>
          </p:cNvSpPr>
          <p:nvPr/>
        </p:nvSpPr>
        <p:spPr bwMode="auto">
          <a:xfrm>
            <a:off x="476250" y="6019800"/>
            <a:ext cx="3559175" cy="400050"/>
          </a:xfrm>
          <a:prstGeom prst="rect">
            <a:avLst/>
          </a:prstGeom>
          <a:noFill/>
          <a:ln w="9525">
            <a:noFill/>
            <a:miter lim="800000"/>
            <a:headEnd/>
            <a:tailEnd/>
          </a:ln>
        </p:spPr>
        <p:txBody>
          <a:bodyPr wrap="none">
            <a:spAutoFit/>
          </a:bodyPr>
          <a:lstStyle/>
          <a:p>
            <a:r>
              <a:rPr lang="en-US" sz="2000">
                <a:solidFill>
                  <a:schemeClr val="bg1"/>
                </a:solidFill>
              </a:rPr>
              <a:t>‘</a:t>
            </a:r>
            <a:r>
              <a:rPr lang="en-US" sz="2000" i="1">
                <a:solidFill>
                  <a:schemeClr val="bg1"/>
                </a:solidFill>
              </a:rPr>
              <a:t>Beethoven's Symphony No. 11</a:t>
            </a:r>
            <a:r>
              <a:rPr lang="en-US" sz="2000">
                <a:solidFill>
                  <a:schemeClr val="bg1"/>
                </a:solidFill>
              </a:rPr>
              <a:t>’</a:t>
            </a:r>
          </a:p>
        </p:txBody>
      </p:sp>
      <p:sp>
        <p:nvSpPr>
          <p:cNvPr id="26629" name="TextBox 11"/>
          <p:cNvSpPr txBox="1">
            <a:spLocks noChangeArrowheads="1"/>
          </p:cNvSpPr>
          <p:nvPr/>
        </p:nvSpPr>
        <p:spPr bwMode="auto">
          <a:xfrm>
            <a:off x="1295400" y="2514600"/>
            <a:ext cx="6213475" cy="830263"/>
          </a:xfrm>
          <a:prstGeom prst="rect">
            <a:avLst/>
          </a:prstGeom>
          <a:noFill/>
          <a:ln w="9525">
            <a:noFill/>
            <a:miter lim="800000"/>
            <a:headEnd/>
            <a:tailEnd/>
          </a:ln>
        </p:spPr>
        <p:txBody>
          <a:bodyPr wrap="none">
            <a:spAutoFit/>
          </a:bodyPr>
          <a:lstStyle/>
          <a:p>
            <a:pPr marL="339725" indent="-339725" algn="l">
              <a:buFont typeface="Arial" charset="0"/>
              <a:buChar char="•"/>
              <a:tabLst>
                <a:tab pos="339725" algn="l"/>
              </a:tabLst>
            </a:pPr>
            <a:r>
              <a:rPr lang="en-US" sz="2400" b="0">
                <a:solidFill>
                  <a:schemeClr val="bg1"/>
                </a:solidFill>
              </a:rPr>
              <a:t>the symphony Beethoven wrote after the tenth</a:t>
            </a:r>
          </a:p>
          <a:p>
            <a:pPr marL="339725" indent="-339725" algn="l">
              <a:buFont typeface="Arial" charset="0"/>
              <a:buChar char="•"/>
              <a:tabLst>
                <a:tab pos="339725" algn="l"/>
              </a:tabLst>
            </a:pPr>
            <a:r>
              <a:rPr lang="en-US" sz="2400" b="0">
                <a:solidFill>
                  <a:schemeClr val="bg1"/>
                </a:solidFill>
              </a:rPr>
              <a:t>…</a:t>
            </a:r>
          </a:p>
        </p:txBody>
      </p:sp>
      <p:grpSp>
        <p:nvGrpSpPr>
          <p:cNvPr id="3" name="Group 18"/>
          <p:cNvGrpSpPr>
            <a:grpSpLocks/>
          </p:cNvGrpSpPr>
          <p:nvPr/>
        </p:nvGrpSpPr>
        <p:grpSpPr bwMode="auto">
          <a:xfrm rot="2700000">
            <a:off x="6886575" y="5286375"/>
            <a:ext cx="1238250" cy="1238250"/>
            <a:chOff x="6477000" y="3352800"/>
            <a:chExt cx="1828800" cy="1828800"/>
          </a:xfrm>
        </p:grpSpPr>
        <p:cxnSp>
          <p:nvCxnSpPr>
            <p:cNvPr id="26632" name="Straight Connector 16"/>
            <p:cNvCxnSpPr>
              <a:cxnSpLocks noChangeShapeType="1"/>
            </p:cNvCxnSpPr>
            <p:nvPr/>
          </p:nvCxnSpPr>
          <p:spPr bwMode="auto">
            <a:xfrm>
              <a:off x="6477000" y="4267200"/>
              <a:ext cx="1828800" cy="0"/>
            </a:xfrm>
            <a:prstGeom prst="line">
              <a:avLst/>
            </a:prstGeom>
            <a:noFill/>
            <a:ln w="76200" algn="ctr">
              <a:solidFill>
                <a:srgbClr val="FF0000"/>
              </a:solidFill>
              <a:round/>
              <a:headEnd/>
              <a:tailEnd/>
            </a:ln>
          </p:spPr>
        </p:cxnSp>
        <p:cxnSp>
          <p:nvCxnSpPr>
            <p:cNvPr id="26633" name="Straight Connector 17"/>
            <p:cNvCxnSpPr>
              <a:cxnSpLocks noChangeShapeType="1"/>
            </p:cNvCxnSpPr>
            <p:nvPr/>
          </p:nvCxnSpPr>
          <p:spPr bwMode="auto">
            <a:xfrm rot="5400000">
              <a:off x="6477000" y="4267200"/>
              <a:ext cx="1828800" cy="0"/>
            </a:xfrm>
            <a:prstGeom prst="line">
              <a:avLst/>
            </a:prstGeom>
            <a:noFill/>
            <a:ln w="76200" algn="ctr">
              <a:solidFill>
                <a:srgbClr val="FF0000"/>
              </a:solidFill>
              <a:round/>
              <a:headEnd/>
              <a:tailEnd/>
            </a:ln>
          </p:spPr>
        </p:cxnSp>
      </p:grpSp>
      <p:sp>
        <p:nvSpPr>
          <p:cNvPr id="13" name="TextBox 12"/>
          <p:cNvSpPr txBox="1"/>
          <p:nvPr/>
        </p:nvSpPr>
        <p:spPr>
          <a:xfrm>
            <a:off x="228600" y="3657600"/>
            <a:ext cx="2497138" cy="1570038"/>
          </a:xfrm>
          <a:prstGeom prst="rect">
            <a:avLst/>
          </a:prstGeom>
          <a:noFill/>
        </p:spPr>
        <p:txBody>
          <a:bodyPr>
            <a:spAutoFit/>
          </a:bodyPr>
          <a:lstStyle/>
          <a:p>
            <a:pPr>
              <a:defRPr/>
            </a:pPr>
            <a:r>
              <a:rPr lang="en-US" dirty="0">
                <a:solidFill>
                  <a:schemeClr val="accent5">
                    <a:lumMod val="75000"/>
                  </a:schemeClr>
                </a:solidFill>
              </a:rPr>
              <a:t>some hold this term has meaning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276350"/>
            <a:ext cx="8686800" cy="647700"/>
          </a:xfrm>
        </p:spPr>
        <p:txBody>
          <a:bodyPr/>
          <a:lstStyle/>
          <a:p>
            <a:r>
              <a:rPr lang="en-US" smtClean="0"/>
              <a:t>Sometimes the semantic triangle fails</a:t>
            </a:r>
          </a:p>
        </p:txBody>
      </p:sp>
      <p:grpSp>
        <p:nvGrpSpPr>
          <p:cNvPr id="2" name="Group 7"/>
          <p:cNvGrpSpPr>
            <a:grpSpLocks/>
          </p:cNvGrpSpPr>
          <p:nvPr/>
        </p:nvGrpSpPr>
        <p:grpSpPr bwMode="auto">
          <a:xfrm>
            <a:off x="1752600" y="3352800"/>
            <a:ext cx="5334000" cy="2595563"/>
            <a:chOff x="2092504" y="3276600"/>
            <a:chExt cx="5334000" cy="2595265"/>
          </a:xfrm>
        </p:grpSpPr>
        <p:sp>
          <p:nvSpPr>
            <p:cNvPr id="27655"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a:p>
          </p:txBody>
        </p:sp>
        <p:sp>
          <p:nvSpPr>
            <p:cNvPr id="27656" name="TextBox 4"/>
            <p:cNvSpPr txBox="1">
              <a:spLocks noChangeArrowheads="1"/>
            </p:cNvSpPr>
            <p:nvPr/>
          </p:nvSpPr>
          <p:spPr bwMode="auto">
            <a:xfrm>
              <a:off x="2460351" y="5410200"/>
              <a:ext cx="816249" cy="461665"/>
            </a:xfrm>
            <a:prstGeom prst="rect">
              <a:avLst/>
            </a:prstGeom>
            <a:noFill/>
            <a:ln w="9525">
              <a:noFill/>
              <a:miter lim="800000"/>
              <a:headEnd/>
              <a:tailEnd/>
            </a:ln>
          </p:spPr>
          <p:txBody>
            <a:bodyPr wrap="none">
              <a:spAutoFit/>
            </a:bodyPr>
            <a:lstStyle/>
            <a:p>
              <a:r>
                <a:rPr lang="en-US">
                  <a:solidFill>
                    <a:srgbClr val="FFFF00"/>
                  </a:solidFill>
                </a:rPr>
                <a:t>term</a:t>
              </a:r>
            </a:p>
          </p:txBody>
        </p:sp>
        <p:sp>
          <p:nvSpPr>
            <p:cNvPr id="27657" name="TextBox 5"/>
            <p:cNvSpPr txBox="1">
              <a:spLocks noChangeArrowheads="1"/>
            </p:cNvSpPr>
            <p:nvPr/>
          </p:nvSpPr>
          <p:spPr bwMode="auto">
            <a:xfrm>
              <a:off x="4155047" y="3729335"/>
              <a:ext cx="1192955" cy="461665"/>
            </a:xfrm>
            <a:prstGeom prst="rect">
              <a:avLst/>
            </a:prstGeom>
            <a:noFill/>
            <a:ln w="9525">
              <a:noFill/>
              <a:miter lim="800000"/>
              <a:headEnd/>
              <a:tailEnd/>
            </a:ln>
          </p:spPr>
          <p:txBody>
            <a:bodyPr wrap="none">
              <a:spAutoFit/>
            </a:bodyPr>
            <a:lstStyle/>
            <a:p>
              <a:r>
                <a:rPr lang="en-US">
                  <a:solidFill>
                    <a:srgbClr val="FFFF00"/>
                  </a:solidFill>
                </a:rPr>
                <a:t>concept</a:t>
              </a:r>
            </a:p>
          </p:txBody>
        </p:sp>
        <p:sp>
          <p:nvSpPr>
            <p:cNvPr id="27658" name="TextBox 6"/>
            <p:cNvSpPr txBox="1">
              <a:spLocks noChangeArrowheads="1"/>
            </p:cNvSpPr>
            <p:nvPr/>
          </p:nvSpPr>
          <p:spPr bwMode="auto">
            <a:xfrm>
              <a:off x="5867400" y="5410200"/>
              <a:ext cx="1231492" cy="461665"/>
            </a:xfrm>
            <a:prstGeom prst="rect">
              <a:avLst/>
            </a:prstGeom>
            <a:noFill/>
            <a:ln w="9525">
              <a:noFill/>
              <a:miter lim="800000"/>
              <a:headEnd/>
              <a:tailEnd/>
            </a:ln>
          </p:spPr>
          <p:txBody>
            <a:bodyPr wrap="none">
              <a:spAutoFit/>
            </a:bodyPr>
            <a:lstStyle/>
            <a:p>
              <a:r>
                <a:rPr lang="en-US">
                  <a:solidFill>
                    <a:srgbClr val="FFFF00"/>
                  </a:solidFill>
                </a:rPr>
                <a:t>referent</a:t>
              </a:r>
            </a:p>
          </p:txBody>
        </p:sp>
      </p:grpSp>
      <p:sp>
        <p:nvSpPr>
          <p:cNvPr id="27652" name="TextBox 9"/>
          <p:cNvSpPr txBox="1">
            <a:spLocks noChangeArrowheads="1"/>
          </p:cNvSpPr>
          <p:nvPr/>
        </p:nvSpPr>
        <p:spPr bwMode="auto">
          <a:xfrm>
            <a:off x="476250" y="6019800"/>
            <a:ext cx="3559175" cy="400050"/>
          </a:xfrm>
          <a:prstGeom prst="rect">
            <a:avLst/>
          </a:prstGeom>
          <a:noFill/>
          <a:ln w="9525">
            <a:noFill/>
            <a:miter lim="800000"/>
            <a:headEnd/>
            <a:tailEnd/>
          </a:ln>
        </p:spPr>
        <p:txBody>
          <a:bodyPr wrap="none">
            <a:spAutoFit/>
          </a:bodyPr>
          <a:lstStyle/>
          <a:p>
            <a:r>
              <a:rPr lang="en-US" sz="2000">
                <a:solidFill>
                  <a:schemeClr val="bg1"/>
                </a:solidFill>
              </a:rPr>
              <a:t>‘</a:t>
            </a:r>
            <a:r>
              <a:rPr lang="en-US" sz="2000" i="1">
                <a:solidFill>
                  <a:schemeClr val="bg1"/>
                </a:solidFill>
              </a:rPr>
              <a:t>Beethoven's Symphony No. 10</a:t>
            </a:r>
            <a:r>
              <a:rPr lang="en-US" sz="2000">
                <a:solidFill>
                  <a:schemeClr val="bg1"/>
                </a:solidFill>
              </a:rPr>
              <a:t>’</a:t>
            </a:r>
          </a:p>
        </p:txBody>
      </p:sp>
      <p:sp>
        <p:nvSpPr>
          <p:cNvPr id="12" name="TextBox 11"/>
          <p:cNvSpPr txBox="1">
            <a:spLocks noChangeArrowheads="1"/>
          </p:cNvSpPr>
          <p:nvPr/>
        </p:nvSpPr>
        <p:spPr bwMode="auto">
          <a:xfrm>
            <a:off x="533400" y="2286000"/>
            <a:ext cx="8299450" cy="1200150"/>
          </a:xfrm>
          <a:prstGeom prst="rect">
            <a:avLst/>
          </a:prstGeom>
          <a:noFill/>
          <a:ln w="9525">
            <a:noFill/>
            <a:miter lim="800000"/>
            <a:headEnd/>
            <a:tailEnd/>
          </a:ln>
        </p:spPr>
        <p:txBody>
          <a:bodyPr wrap="none">
            <a:spAutoFit/>
          </a:bodyPr>
          <a:lstStyle/>
          <a:p>
            <a:pPr marL="339725" indent="-339725" algn="l">
              <a:buFont typeface="Arial" charset="0"/>
              <a:buChar char="•"/>
              <a:tabLst>
                <a:tab pos="339725" algn="l"/>
              </a:tabLst>
            </a:pPr>
            <a:r>
              <a:rPr lang="en-US" sz="2400" b="0">
                <a:solidFill>
                  <a:schemeClr val="bg1"/>
                </a:solidFill>
              </a:rPr>
              <a:t>the one assembled by Barry Cooper from fragmentary sketches</a:t>
            </a:r>
          </a:p>
          <a:p>
            <a:pPr marL="339725" indent="-339725" algn="l">
              <a:buFont typeface="Arial" charset="0"/>
              <a:buChar char="•"/>
              <a:tabLst>
                <a:tab pos="339725" algn="l"/>
              </a:tabLst>
            </a:pPr>
            <a:r>
              <a:rPr lang="en-US" sz="2400" b="0">
                <a:solidFill>
                  <a:schemeClr val="bg1"/>
                </a:solidFill>
              </a:rPr>
              <a:t>Beethoven’s hypothetical symphony</a:t>
            </a:r>
          </a:p>
          <a:p>
            <a:pPr marL="339725" indent="-339725" algn="l">
              <a:buFont typeface="Arial" charset="0"/>
              <a:buChar char="•"/>
              <a:tabLst>
                <a:tab pos="339725" algn="l"/>
              </a:tabLst>
            </a:pPr>
            <a:r>
              <a:rPr lang="en-US" sz="2400" b="0">
                <a:solidFill>
                  <a:schemeClr val="bg1"/>
                </a:solidFill>
              </a:rPr>
              <a:t>…</a:t>
            </a:r>
          </a:p>
        </p:txBody>
      </p:sp>
      <p:pic>
        <p:nvPicPr>
          <p:cNvPr id="273412" name="Picture 4" descr="http://img218.imageshack.us/img218/5205/beethoven10.jpg"/>
          <p:cNvPicPr>
            <a:picLocks noChangeAspect="1" noChangeArrowheads="1"/>
          </p:cNvPicPr>
          <p:nvPr/>
        </p:nvPicPr>
        <p:blipFill>
          <a:blip r:embed="rId2" cstate="print"/>
          <a:srcRect/>
          <a:stretch>
            <a:fillRect/>
          </a:stretch>
        </p:blipFill>
        <p:spPr bwMode="auto">
          <a:xfrm>
            <a:off x="7162800" y="4876800"/>
            <a:ext cx="1600200" cy="1585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276350"/>
            <a:ext cx="8686800" cy="647700"/>
          </a:xfrm>
        </p:spPr>
        <p:txBody>
          <a:bodyPr/>
          <a:lstStyle/>
          <a:p>
            <a:r>
              <a:rPr lang="en-US" smtClean="0"/>
              <a:t>Prehistoric ‘psychiatry’: </a:t>
            </a:r>
            <a:r>
              <a:rPr lang="en-US" i="1" smtClean="0"/>
              <a:t>drapetomania</a:t>
            </a:r>
          </a:p>
        </p:txBody>
      </p:sp>
      <p:grpSp>
        <p:nvGrpSpPr>
          <p:cNvPr id="2" name="Group 7"/>
          <p:cNvGrpSpPr>
            <a:grpSpLocks/>
          </p:cNvGrpSpPr>
          <p:nvPr/>
        </p:nvGrpSpPr>
        <p:grpSpPr bwMode="auto">
          <a:xfrm>
            <a:off x="1752600" y="3352800"/>
            <a:ext cx="5334000" cy="2595563"/>
            <a:chOff x="2092504" y="3276600"/>
            <a:chExt cx="5334000" cy="2595265"/>
          </a:xfrm>
        </p:grpSpPr>
        <p:sp>
          <p:nvSpPr>
            <p:cNvPr id="28680"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a:p>
          </p:txBody>
        </p:sp>
        <p:sp>
          <p:nvSpPr>
            <p:cNvPr id="28681" name="TextBox 4"/>
            <p:cNvSpPr txBox="1">
              <a:spLocks noChangeArrowheads="1"/>
            </p:cNvSpPr>
            <p:nvPr/>
          </p:nvSpPr>
          <p:spPr bwMode="auto">
            <a:xfrm>
              <a:off x="2460351" y="5410200"/>
              <a:ext cx="816249" cy="461665"/>
            </a:xfrm>
            <a:prstGeom prst="rect">
              <a:avLst/>
            </a:prstGeom>
            <a:noFill/>
            <a:ln w="9525">
              <a:noFill/>
              <a:miter lim="800000"/>
              <a:headEnd/>
              <a:tailEnd/>
            </a:ln>
          </p:spPr>
          <p:txBody>
            <a:bodyPr wrap="none">
              <a:spAutoFit/>
            </a:bodyPr>
            <a:lstStyle/>
            <a:p>
              <a:r>
                <a:rPr lang="en-US">
                  <a:solidFill>
                    <a:srgbClr val="FFFF00"/>
                  </a:solidFill>
                </a:rPr>
                <a:t>term</a:t>
              </a:r>
            </a:p>
          </p:txBody>
        </p:sp>
        <p:sp>
          <p:nvSpPr>
            <p:cNvPr id="28682" name="TextBox 5"/>
            <p:cNvSpPr txBox="1">
              <a:spLocks noChangeArrowheads="1"/>
            </p:cNvSpPr>
            <p:nvPr/>
          </p:nvSpPr>
          <p:spPr bwMode="auto">
            <a:xfrm>
              <a:off x="4155047" y="3729335"/>
              <a:ext cx="1192955" cy="461665"/>
            </a:xfrm>
            <a:prstGeom prst="rect">
              <a:avLst/>
            </a:prstGeom>
            <a:noFill/>
            <a:ln w="9525">
              <a:noFill/>
              <a:miter lim="800000"/>
              <a:headEnd/>
              <a:tailEnd/>
            </a:ln>
          </p:spPr>
          <p:txBody>
            <a:bodyPr wrap="none">
              <a:spAutoFit/>
            </a:bodyPr>
            <a:lstStyle/>
            <a:p>
              <a:r>
                <a:rPr lang="en-US">
                  <a:solidFill>
                    <a:srgbClr val="FFFF00"/>
                  </a:solidFill>
                </a:rPr>
                <a:t>concept</a:t>
              </a:r>
            </a:p>
          </p:txBody>
        </p:sp>
        <p:sp>
          <p:nvSpPr>
            <p:cNvPr id="28683" name="TextBox 6"/>
            <p:cNvSpPr txBox="1">
              <a:spLocks noChangeArrowheads="1"/>
            </p:cNvSpPr>
            <p:nvPr/>
          </p:nvSpPr>
          <p:spPr bwMode="auto">
            <a:xfrm>
              <a:off x="5867400" y="5410200"/>
              <a:ext cx="1231492" cy="461665"/>
            </a:xfrm>
            <a:prstGeom prst="rect">
              <a:avLst/>
            </a:prstGeom>
            <a:noFill/>
            <a:ln w="9525">
              <a:noFill/>
              <a:miter lim="800000"/>
              <a:headEnd/>
              <a:tailEnd/>
            </a:ln>
          </p:spPr>
          <p:txBody>
            <a:bodyPr wrap="none">
              <a:spAutoFit/>
            </a:bodyPr>
            <a:lstStyle/>
            <a:p>
              <a:r>
                <a:rPr lang="en-US">
                  <a:solidFill>
                    <a:srgbClr val="FFFF00"/>
                  </a:solidFill>
                </a:rPr>
                <a:t>referent</a:t>
              </a:r>
            </a:p>
          </p:txBody>
        </p:sp>
      </p:grpSp>
      <p:sp>
        <p:nvSpPr>
          <p:cNvPr id="28676" name="TextBox 9"/>
          <p:cNvSpPr txBox="1">
            <a:spLocks noChangeArrowheads="1"/>
          </p:cNvSpPr>
          <p:nvPr/>
        </p:nvSpPr>
        <p:spPr bwMode="auto">
          <a:xfrm>
            <a:off x="1346200" y="6019800"/>
            <a:ext cx="1819275" cy="400050"/>
          </a:xfrm>
          <a:prstGeom prst="rect">
            <a:avLst/>
          </a:prstGeom>
          <a:noFill/>
          <a:ln w="9525">
            <a:noFill/>
            <a:miter lim="800000"/>
            <a:headEnd/>
            <a:tailEnd/>
          </a:ln>
        </p:spPr>
        <p:txBody>
          <a:bodyPr wrap="none">
            <a:spAutoFit/>
          </a:bodyPr>
          <a:lstStyle/>
          <a:p>
            <a:r>
              <a:rPr lang="en-US" sz="2000">
                <a:solidFill>
                  <a:schemeClr val="bg1"/>
                </a:solidFill>
              </a:rPr>
              <a:t>‘</a:t>
            </a:r>
            <a:r>
              <a:rPr lang="en-US" sz="2000" i="1">
                <a:solidFill>
                  <a:schemeClr val="bg1"/>
                </a:solidFill>
              </a:rPr>
              <a:t>drapetomania</a:t>
            </a:r>
            <a:r>
              <a:rPr lang="en-US" sz="2000">
                <a:solidFill>
                  <a:schemeClr val="bg1"/>
                </a:solidFill>
              </a:rPr>
              <a:t>’</a:t>
            </a:r>
          </a:p>
        </p:txBody>
      </p:sp>
      <p:sp>
        <p:nvSpPr>
          <p:cNvPr id="12" name="TextBox 11"/>
          <p:cNvSpPr txBox="1">
            <a:spLocks noChangeArrowheads="1"/>
          </p:cNvSpPr>
          <p:nvPr/>
        </p:nvSpPr>
        <p:spPr bwMode="auto">
          <a:xfrm>
            <a:off x="533400" y="2286000"/>
            <a:ext cx="8382000" cy="1384995"/>
          </a:xfrm>
          <a:prstGeom prst="rect">
            <a:avLst/>
          </a:prstGeom>
          <a:noFill/>
          <a:ln w="9525">
            <a:noFill/>
            <a:miter lim="800000"/>
            <a:headEnd/>
            <a:tailEnd/>
          </a:ln>
        </p:spPr>
        <p:txBody>
          <a:bodyPr>
            <a:spAutoFit/>
          </a:bodyPr>
          <a:lstStyle/>
          <a:p>
            <a:pPr marL="339725" indent="-339725" algn="l">
              <a:buFont typeface="Arial" charset="0"/>
              <a:buChar char="•"/>
              <a:tabLst>
                <a:tab pos="339725" algn="l"/>
              </a:tabLst>
            </a:pPr>
            <a:r>
              <a:rPr lang="en-US" sz="2800" b="0">
                <a:solidFill>
                  <a:schemeClr val="bg1"/>
                </a:solidFill>
              </a:rPr>
              <a:t>disease which causes slaves to suffer from an unexplainable propensity to run away</a:t>
            </a:r>
          </a:p>
          <a:p>
            <a:pPr marL="339725" indent="-339725" algn="l">
              <a:buFont typeface="Arial" charset="0"/>
              <a:buChar char="•"/>
              <a:tabLst>
                <a:tab pos="339725" algn="l"/>
              </a:tabLst>
            </a:pPr>
            <a:r>
              <a:rPr lang="en-US" sz="2800" b="0">
                <a:solidFill>
                  <a:schemeClr val="bg1"/>
                </a:solidFill>
              </a:rPr>
              <a:t>…</a:t>
            </a:r>
          </a:p>
        </p:txBody>
      </p:sp>
      <p:pic>
        <p:nvPicPr>
          <p:cNvPr id="275458" name="Picture 2" descr="A Ride for Liberty: The Fugitive Slaves"/>
          <p:cNvPicPr>
            <a:picLocks noChangeAspect="1" noChangeArrowheads="1"/>
          </p:cNvPicPr>
          <p:nvPr/>
        </p:nvPicPr>
        <p:blipFill>
          <a:blip r:embed="rId2" cstate="print"/>
          <a:srcRect/>
          <a:stretch>
            <a:fillRect/>
          </a:stretch>
        </p:blipFill>
        <p:spPr bwMode="auto">
          <a:xfrm>
            <a:off x="7162800" y="4648200"/>
            <a:ext cx="1524000" cy="1227138"/>
          </a:xfrm>
          <a:prstGeom prst="rect">
            <a:avLst/>
          </a:prstGeom>
          <a:noFill/>
          <a:ln w="9525">
            <a:noFill/>
            <a:miter lim="800000"/>
            <a:headEnd/>
            <a:tailEnd/>
          </a:ln>
        </p:spPr>
      </p:pic>
      <p:sp>
        <p:nvSpPr>
          <p:cNvPr id="13" name="Rectangle 12"/>
          <p:cNvSpPr>
            <a:spLocks noChangeArrowheads="1"/>
          </p:cNvSpPr>
          <p:nvPr/>
        </p:nvSpPr>
        <p:spPr bwMode="auto">
          <a:xfrm>
            <a:off x="7080250" y="5867400"/>
            <a:ext cx="1752600" cy="830263"/>
          </a:xfrm>
          <a:prstGeom prst="rect">
            <a:avLst/>
          </a:prstGeom>
          <a:noFill/>
          <a:ln w="9525">
            <a:noFill/>
            <a:miter lim="800000"/>
            <a:headEnd/>
            <a:tailEnd/>
          </a:ln>
        </p:spPr>
        <p:txBody>
          <a:bodyPr>
            <a:spAutoFit/>
          </a:bodyPr>
          <a:lstStyle/>
          <a:p>
            <a:r>
              <a:rPr lang="en-US" sz="1200" b="0">
                <a:solidFill>
                  <a:schemeClr val="bg1"/>
                </a:solidFill>
              </a:rPr>
              <a:t>painting by Eastman Johnson. </a:t>
            </a:r>
            <a:r>
              <a:rPr lang="en-US" sz="1200" b="0" i="1">
                <a:solidFill>
                  <a:schemeClr val="bg1"/>
                </a:solidFill>
              </a:rPr>
              <a:t>A Ride for Liberty: The Fugitive Slaves. </a:t>
            </a:r>
            <a:r>
              <a:rPr lang="en-US" sz="1200" b="0">
                <a:solidFill>
                  <a:schemeClr val="bg1"/>
                </a:solidFill>
              </a:rPr>
              <a:t>1860.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28600" y="1276350"/>
            <a:ext cx="8686800" cy="647700"/>
          </a:xfrm>
        </p:spPr>
        <p:txBody>
          <a:bodyPr/>
          <a:lstStyle/>
          <a:p>
            <a:r>
              <a:rPr lang="en-US" smtClean="0"/>
              <a:t>Some etiologic and diagnostic reflections</a:t>
            </a:r>
          </a:p>
        </p:txBody>
      </p:sp>
      <p:grpSp>
        <p:nvGrpSpPr>
          <p:cNvPr id="2" name="Group 11"/>
          <p:cNvGrpSpPr>
            <a:grpSpLocks/>
          </p:cNvGrpSpPr>
          <p:nvPr/>
        </p:nvGrpSpPr>
        <p:grpSpPr bwMode="auto">
          <a:xfrm>
            <a:off x="304800" y="2057400"/>
            <a:ext cx="7467600" cy="2576513"/>
            <a:chOff x="304801" y="2057400"/>
            <a:chExt cx="7467600" cy="2576277"/>
          </a:xfrm>
        </p:grpSpPr>
        <p:pic>
          <p:nvPicPr>
            <p:cNvPr id="29706" name="Picture 2"/>
            <p:cNvPicPr>
              <a:picLocks noChangeAspect="1" noChangeArrowheads="1"/>
            </p:cNvPicPr>
            <p:nvPr/>
          </p:nvPicPr>
          <p:blipFill>
            <a:blip r:embed="rId2" cstate="print"/>
            <a:srcRect/>
            <a:stretch>
              <a:fillRect/>
            </a:stretch>
          </p:blipFill>
          <p:spPr bwMode="auto">
            <a:xfrm>
              <a:off x="304801" y="2057400"/>
              <a:ext cx="7467600" cy="2576277"/>
            </a:xfrm>
            <a:prstGeom prst="rect">
              <a:avLst/>
            </a:prstGeom>
            <a:noFill/>
            <a:ln w="9525">
              <a:noFill/>
              <a:miter lim="800000"/>
              <a:headEnd/>
              <a:tailEnd/>
            </a:ln>
          </p:spPr>
        </p:pic>
        <p:sp>
          <p:nvSpPr>
            <p:cNvPr id="29707" name="Rectangle 5"/>
            <p:cNvSpPr>
              <a:spLocks noChangeArrowheads="1"/>
            </p:cNvSpPr>
            <p:nvPr/>
          </p:nvSpPr>
          <p:spPr bwMode="auto">
            <a:xfrm>
              <a:off x="3962400" y="2286000"/>
              <a:ext cx="1752600" cy="381000"/>
            </a:xfrm>
            <a:prstGeom prst="rect">
              <a:avLst/>
            </a:prstGeom>
            <a:solidFill>
              <a:srgbClr val="FF0000">
                <a:alpha val="50195"/>
              </a:srgbClr>
            </a:solidFill>
            <a:ln w="9525" algn="ctr">
              <a:solidFill>
                <a:schemeClr val="bg1"/>
              </a:solidFill>
              <a:round/>
              <a:headEnd/>
              <a:tailEnd type="triangle" w="med" len="med"/>
            </a:ln>
          </p:spPr>
          <p:txBody>
            <a:bodyPr anchor="ctr"/>
            <a:lstStyle/>
            <a:p>
              <a:endParaRPr lang="en-US"/>
            </a:p>
          </p:txBody>
        </p:sp>
        <p:sp>
          <p:nvSpPr>
            <p:cNvPr id="29708" name="Rectangle 6"/>
            <p:cNvSpPr>
              <a:spLocks noChangeArrowheads="1"/>
            </p:cNvSpPr>
            <p:nvPr/>
          </p:nvSpPr>
          <p:spPr bwMode="auto">
            <a:xfrm>
              <a:off x="2743200" y="3886200"/>
              <a:ext cx="4953000" cy="381000"/>
            </a:xfrm>
            <a:prstGeom prst="rect">
              <a:avLst/>
            </a:prstGeom>
            <a:solidFill>
              <a:srgbClr val="FF0000">
                <a:alpha val="50195"/>
              </a:srgbClr>
            </a:solidFill>
            <a:ln w="9525" algn="ctr">
              <a:solidFill>
                <a:schemeClr val="bg1"/>
              </a:solidFill>
              <a:round/>
              <a:headEnd/>
              <a:tailEnd type="triangle" w="med" len="med"/>
            </a:ln>
          </p:spPr>
          <p:txBody>
            <a:bodyPr anchor="ctr"/>
            <a:lstStyle/>
            <a:p>
              <a:endParaRPr lang="en-US"/>
            </a:p>
          </p:txBody>
        </p:sp>
        <p:sp>
          <p:nvSpPr>
            <p:cNvPr id="29709" name="Rectangle 7"/>
            <p:cNvSpPr>
              <a:spLocks noChangeArrowheads="1"/>
            </p:cNvSpPr>
            <p:nvPr/>
          </p:nvSpPr>
          <p:spPr bwMode="auto">
            <a:xfrm>
              <a:off x="381000" y="4191000"/>
              <a:ext cx="2057400" cy="381000"/>
            </a:xfrm>
            <a:prstGeom prst="rect">
              <a:avLst/>
            </a:prstGeom>
            <a:solidFill>
              <a:srgbClr val="FF0000">
                <a:alpha val="50195"/>
              </a:srgbClr>
            </a:solidFill>
            <a:ln w="9525" algn="ctr">
              <a:solidFill>
                <a:schemeClr val="bg1"/>
              </a:solidFill>
              <a:round/>
              <a:headEnd/>
              <a:tailEnd type="triangle" w="med" len="med"/>
            </a:ln>
          </p:spPr>
          <p:txBody>
            <a:bodyPr anchor="ctr"/>
            <a:lstStyle/>
            <a:p>
              <a:endParaRPr lang="en-US"/>
            </a:p>
          </p:txBody>
        </p:sp>
      </p:grpSp>
      <p:grpSp>
        <p:nvGrpSpPr>
          <p:cNvPr id="3" name="Group 12"/>
          <p:cNvGrpSpPr>
            <a:grpSpLocks/>
          </p:cNvGrpSpPr>
          <p:nvPr/>
        </p:nvGrpSpPr>
        <p:grpSpPr bwMode="auto">
          <a:xfrm>
            <a:off x="1219200" y="4725988"/>
            <a:ext cx="7629525" cy="1979612"/>
            <a:chOff x="1219200" y="4726504"/>
            <a:chExt cx="7629525" cy="1979096"/>
          </a:xfrm>
        </p:grpSpPr>
        <p:pic>
          <p:nvPicPr>
            <p:cNvPr id="29702" name="Picture 3"/>
            <p:cNvPicPr>
              <a:picLocks noChangeAspect="1" noChangeArrowheads="1"/>
            </p:cNvPicPr>
            <p:nvPr/>
          </p:nvPicPr>
          <p:blipFill>
            <a:blip r:embed="rId3" cstate="print"/>
            <a:srcRect/>
            <a:stretch>
              <a:fillRect/>
            </a:stretch>
          </p:blipFill>
          <p:spPr bwMode="auto">
            <a:xfrm>
              <a:off x="1219200" y="4726504"/>
              <a:ext cx="7629525" cy="1960046"/>
            </a:xfrm>
            <a:prstGeom prst="rect">
              <a:avLst/>
            </a:prstGeom>
            <a:noFill/>
            <a:ln w="9525">
              <a:noFill/>
              <a:miter lim="800000"/>
              <a:headEnd/>
              <a:tailEnd/>
            </a:ln>
          </p:spPr>
        </p:pic>
        <p:sp>
          <p:nvSpPr>
            <p:cNvPr id="29703" name="Rectangle 8"/>
            <p:cNvSpPr>
              <a:spLocks noChangeArrowheads="1"/>
            </p:cNvSpPr>
            <p:nvPr/>
          </p:nvSpPr>
          <p:spPr bwMode="auto">
            <a:xfrm>
              <a:off x="4495800" y="5334000"/>
              <a:ext cx="4267200" cy="381000"/>
            </a:xfrm>
            <a:prstGeom prst="rect">
              <a:avLst/>
            </a:prstGeom>
            <a:solidFill>
              <a:srgbClr val="FF0000">
                <a:alpha val="50195"/>
              </a:srgbClr>
            </a:solidFill>
            <a:ln w="9525" algn="ctr">
              <a:solidFill>
                <a:schemeClr val="bg1"/>
              </a:solidFill>
              <a:round/>
              <a:headEnd/>
              <a:tailEnd type="triangle" w="med" len="med"/>
            </a:ln>
          </p:spPr>
          <p:txBody>
            <a:bodyPr anchor="ctr"/>
            <a:lstStyle/>
            <a:p>
              <a:endParaRPr lang="en-US"/>
            </a:p>
          </p:txBody>
        </p:sp>
        <p:sp>
          <p:nvSpPr>
            <p:cNvPr id="29704" name="Rectangle 9"/>
            <p:cNvSpPr>
              <a:spLocks noChangeArrowheads="1"/>
            </p:cNvSpPr>
            <p:nvPr/>
          </p:nvSpPr>
          <p:spPr bwMode="auto">
            <a:xfrm>
              <a:off x="1295400" y="5715000"/>
              <a:ext cx="7467600" cy="609600"/>
            </a:xfrm>
            <a:prstGeom prst="rect">
              <a:avLst/>
            </a:prstGeom>
            <a:solidFill>
              <a:srgbClr val="FF0000">
                <a:alpha val="50195"/>
              </a:srgbClr>
            </a:solidFill>
            <a:ln w="9525" algn="ctr">
              <a:solidFill>
                <a:schemeClr val="bg1"/>
              </a:solidFill>
              <a:round/>
              <a:headEnd/>
              <a:tailEnd type="triangle" w="med" len="med"/>
            </a:ln>
          </p:spPr>
          <p:txBody>
            <a:bodyPr anchor="ctr"/>
            <a:lstStyle/>
            <a:p>
              <a:endParaRPr lang="en-US"/>
            </a:p>
          </p:txBody>
        </p:sp>
        <p:sp>
          <p:nvSpPr>
            <p:cNvPr id="29705" name="Rectangle 10"/>
            <p:cNvSpPr>
              <a:spLocks noChangeArrowheads="1"/>
            </p:cNvSpPr>
            <p:nvPr/>
          </p:nvSpPr>
          <p:spPr bwMode="auto">
            <a:xfrm>
              <a:off x="1295400" y="6324600"/>
              <a:ext cx="3124200" cy="381000"/>
            </a:xfrm>
            <a:prstGeom prst="rect">
              <a:avLst/>
            </a:prstGeom>
            <a:solidFill>
              <a:srgbClr val="FF0000">
                <a:alpha val="50195"/>
              </a:srgbClr>
            </a:solidFill>
            <a:ln w="9525" algn="ctr">
              <a:solidFill>
                <a:schemeClr val="bg1"/>
              </a:solidFill>
              <a:round/>
              <a:headEnd/>
              <a:tailEnd type="triangle" w="med" len="med"/>
            </a:ln>
          </p:spPr>
          <p:txBody>
            <a:bodyPr anchor="ctr"/>
            <a:lstStyle/>
            <a:p>
              <a:endParaRPr lang="en-US"/>
            </a:p>
          </p:txBody>
        </p:sp>
      </p:grpSp>
      <p:sp>
        <p:nvSpPr>
          <p:cNvPr id="14" name="Rectangle 13"/>
          <p:cNvSpPr>
            <a:spLocks noChangeArrowheads="1"/>
          </p:cNvSpPr>
          <p:nvPr/>
        </p:nvSpPr>
        <p:spPr bwMode="auto">
          <a:xfrm>
            <a:off x="304800" y="2057400"/>
            <a:ext cx="7467600" cy="2590800"/>
          </a:xfrm>
          <a:prstGeom prst="rect">
            <a:avLst/>
          </a:prstGeom>
          <a:solidFill>
            <a:srgbClr val="16165D">
              <a:alpha val="69803"/>
            </a:srgbClr>
          </a:solidFill>
          <a:ln w="9525" algn="ctr">
            <a:noFill/>
            <a:round/>
            <a:headEnd/>
            <a:tailEnd type="triangle" w="med" len="med"/>
          </a:ln>
        </p:spPr>
        <p:txBody>
          <a:bodyPr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AutoShape 2"/>
          <p:cNvSpPr>
            <a:spLocks noGrp="1" noChangeArrowheads="1"/>
          </p:cNvSpPr>
          <p:nvPr>
            <p:ph type="title"/>
          </p:nvPr>
        </p:nvSpPr>
        <p:spPr>
          <a:xfrm>
            <a:off x="255588" y="1291789"/>
            <a:ext cx="8632825" cy="646986"/>
          </a:xfrm>
        </p:spPr>
        <p:txBody>
          <a:bodyPr/>
          <a:lstStyle/>
          <a:p>
            <a:pPr eaLnBrk="1" hangingPunct="1"/>
            <a:r>
              <a:rPr lang="en-US" dirty="0" smtClean="0"/>
              <a:t>Standard approach in data analysis (1)</a:t>
            </a:r>
          </a:p>
        </p:txBody>
      </p:sp>
      <p:graphicFrame>
        <p:nvGraphicFramePr>
          <p:cNvPr id="910340" name="Group 4"/>
          <p:cNvGraphicFramePr>
            <a:graphicFrameLocks noGrp="1"/>
          </p:cNvGraphicFramePr>
          <p:nvPr>
            <p:ph idx="1"/>
          </p:nvPr>
        </p:nvGraphicFramePr>
        <p:xfrm>
          <a:off x="762000" y="2209800"/>
          <a:ext cx="7772400" cy="3657600"/>
        </p:xfrm>
        <a:graphic>
          <a:graphicData uri="http://schemas.openxmlformats.org/drawingml/2006/table">
            <a:tbl>
              <a:tblPr/>
              <a:tblGrid>
                <a:gridCol w="971550"/>
                <a:gridCol w="1009650"/>
                <a:gridCol w="1014413"/>
                <a:gridCol w="1014412"/>
                <a:gridCol w="1012825"/>
                <a:gridCol w="1011238"/>
                <a:gridCol w="1009650"/>
                <a:gridCol w="728662"/>
              </a:tblGrid>
              <a:tr h="406400">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bg1"/>
                        </a:solidFill>
                        <a:effectLst/>
                        <a:latin typeface="Arial"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Cases</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Characteristics</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6400">
                <a:tc vMerge="1">
                  <a:txBody>
                    <a:bodyPr/>
                    <a:lstStyle/>
                    <a:p>
                      <a:endParaRPr 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ch1</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ch2</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ch3</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ch4</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ch5</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ch6</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case1</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case2</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case3</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case4</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case5</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case6</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170072" name="Text Box 90"/>
          <p:cNvSpPr txBox="1">
            <a:spLocks noChangeArrowheads="1"/>
          </p:cNvSpPr>
          <p:nvPr/>
        </p:nvSpPr>
        <p:spPr bwMode="auto">
          <a:xfrm>
            <a:off x="1905000" y="6172200"/>
            <a:ext cx="1638590" cy="461665"/>
          </a:xfrm>
          <a:prstGeom prst="rect">
            <a:avLst/>
          </a:prstGeom>
          <a:noFill/>
          <a:ln w="9525">
            <a:noFill/>
            <a:miter lim="800000"/>
            <a:headEnd/>
            <a:tailEnd/>
          </a:ln>
        </p:spPr>
        <p:txBody>
          <a:bodyPr wrap="none">
            <a:spAutoFit/>
          </a:bodyPr>
          <a:lstStyle/>
          <a:p>
            <a:r>
              <a:rPr lang="en-US" sz="2400" dirty="0">
                <a:solidFill>
                  <a:schemeClr val="bg1"/>
                </a:solidFill>
              </a:rPr>
              <a:t>phenotypic</a:t>
            </a:r>
          </a:p>
        </p:txBody>
      </p:sp>
      <p:sp>
        <p:nvSpPr>
          <p:cNvPr id="170073" name="Text Box 91"/>
          <p:cNvSpPr txBox="1">
            <a:spLocks noChangeArrowheads="1"/>
          </p:cNvSpPr>
          <p:nvPr/>
        </p:nvSpPr>
        <p:spPr bwMode="auto">
          <a:xfrm>
            <a:off x="3886200" y="6172200"/>
            <a:ext cx="1449435" cy="461665"/>
          </a:xfrm>
          <a:prstGeom prst="rect">
            <a:avLst/>
          </a:prstGeom>
          <a:noFill/>
          <a:ln w="9525">
            <a:noFill/>
            <a:miter lim="800000"/>
            <a:headEnd/>
            <a:tailEnd/>
          </a:ln>
        </p:spPr>
        <p:txBody>
          <a:bodyPr wrap="none">
            <a:spAutoFit/>
          </a:bodyPr>
          <a:lstStyle/>
          <a:p>
            <a:r>
              <a:rPr lang="en-US" sz="2400" dirty="0">
                <a:solidFill>
                  <a:schemeClr val="bg1"/>
                </a:solidFill>
              </a:rPr>
              <a:t>genotypic</a:t>
            </a:r>
          </a:p>
        </p:txBody>
      </p:sp>
      <p:sp>
        <p:nvSpPr>
          <p:cNvPr id="170074" name="AutoShape 93"/>
          <p:cNvSpPr>
            <a:spLocks/>
          </p:cNvSpPr>
          <p:nvPr/>
        </p:nvSpPr>
        <p:spPr bwMode="auto">
          <a:xfrm rot="5400000" flipV="1">
            <a:off x="2705100" y="5295900"/>
            <a:ext cx="152400" cy="1752600"/>
          </a:xfrm>
          <a:prstGeom prst="rightBrace">
            <a:avLst>
              <a:gd name="adj1" fmla="val 150000"/>
              <a:gd name="adj2" fmla="val 50000"/>
            </a:avLst>
          </a:prstGeom>
          <a:noFill/>
          <a:ln w="9525">
            <a:solidFill>
              <a:schemeClr val="bg1"/>
            </a:solidFill>
            <a:round/>
            <a:headEnd/>
            <a:tailEnd/>
          </a:ln>
        </p:spPr>
        <p:txBody>
          <a:bodyPr wrap="none" anchor="ctr"/>
          <a:lstStyle/>
          <a:p>
            <a:endParaRPr lang="en-US"/>
          </a:p>
        </p:txBody>
      </p:sp>
      <p:sp>
        <p:nvSpPr>
          <p:cNvPr id="170075" name="AutoShape 94"/>
          <p:cNvSpPr>
            <a:spLocks/>
          </p:cNvSpPr>
          <p:nvPr/>
        </p:nvSpPr>
        <p:spPr bwMode="auto">
          <a:xfrm rot="5400000" flipV="1">
            <a:off x="4800600" y="5181600"/>
            <a:ext cx="152400" cy="1981200"/>
          </a:xfrm>
          <a:prstGeom prst="rightBrace">
            <a:avLst>
              <a:gd name="adj1" fmla="val 200000"/>
              <a:gd name="adj2" fmla="val 50000"/>
            </a:avLst>
          </a:prstGeom>
          <a:noFill/>
          <a:ln w="9525">
            <a:solidFill>
              <a:schemeClr val="bg1"/>
            </a:solidFill>
            <a:round/>
            <a:headEnd/>
            <a:tailEnd/>
          </a:ln>
        </p:spPr>
        <p:txBody>
          <a:bodyPr wrap="none" anchor="ctr"/>
          <a:lstStyle/>
          <a:p>
            <a:endParaRPr lang="en-US"/>
          </a:p>
        </p:txBody>
      </p:sp>
      <p:grpSp>
        <p:nvGrpSpPr>
          <p:cNvPr id="2" name="Group 356"/>
          <p:cNvGrpSpPr>
            <a:grpSpLocks/>
          </p:cNvGrpSpPr>
          <p:nvPr/>
        </p:nvGrpSpPr>
        <p:grpSpPr bwMode="auto">
          <a:xfrm>
            <a:off x="3200400" y="3200400"/>
            <a:ext cx="4267200" cy="381000"/>
            <a:chOff x="2016" y="2736"/>
            <a:chExt cx="2688" cy="240"/>
          </a:xfrm>
        </p:grpSpPr>
        <p:sp>
          <p:nvSpPr>
            <p:cNvPr id="170083"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170084"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sp>
        <p:nvSpPr>
          <p:cNvPr id="170078" name="Slide Number Placeholder 15"/>
          <p:cNvSpPr>
            <a:spLocks noGrp="1"/>
          </p:cNvSpPr>
          <p:nvPr>
            <p:ph type="sldNum" sz="quarter" idx="10"/>
          </p:nvPr>
        </p:nvSpPr>
        <p:spPr>
          <a:noFill/>
        </p:spPr>
        <p:txBody>
          <a:bodyPr/>
          <a:lstStyle/>
          <a:p>
            <a:fld id="{A38973EB-D3CB-4C3D-8F29-0BF926F04BE0}" type="slidenum">
              <a:rPr lang="en-US" smtClean="0"/>
              <a:pPr/>
              <a:t>5</a:t>
            </a:fld>
            <a:endParaRPr lang="en-US" smtClean="0"/>
          </a:p>
        </p:txBody>
      </p:sp>
      <p:sp>
        <p:nvSpPr>
          <p:cNvPr id="17" name="AutoShape 94"/>
          <p:cNvSpPr>
            <a:spLocks/>
          </p:cNvSpPr>
          <p:nvPr/>
        </p:nvSpPr>
        <p:spPr bwMode="auto">
          <a:xfrm rot="5400000" flipV="1">
            <a:off x="6858000" y="5181600"/>
            <a:ext cx="152400" cy="1981200"/>
          </a:xfrm>
          <a:prstGeom prst="rightBrace">
            <a:avLst>
              <a:gd name="adj1" fmla="val 200000"/>
              <a:gd name="adj2" fmla="val 50000"/>
            </a:avLst>
          </a:prstGeom>
          <a:noFill/>
          <a:ln w="9525">
            <a:solidFill>
              <a:schemeClr val="bg1"/>
            </a:solidFill>
            <a:round/>
            <a:headEnd/>
            <a:tailEnd/>
          </a:ln>
        </p:spPr>
        <p:txBody>
          <a:bodyPr wrap="none" anchor="ctr"/>
          <a:lstStyle/>
          <a:p>
            <a:endParaRPr lang="en-US"/>
          </a:p>
        </p:txBody>
      </p:sp>
      <p:sp>
        <p:nvSpPr>
          <p:cNvPr id="18" name="Text Box 91"/>
          <p:cNvSpPr txBox="1">
            <a:spLocks noChangeArrowheads="1"/>
          </p:cNvSpPr>
          <p:nvPr/>
        </p:nvSpPr>
        <p:spPr bwMode="auto">
          <a:xfrm>
            <a:off x="7311332" y="6172200"/>
            <a:ext cx="1680268" cy="461665"/>
          </a:xfrm>
          <a:prstGeom prst="rect">
            <a:avLst/>
          </a:prstGeom>
          <a:noFill/>
          <a:ln w="9525">
            <a:noFill/>
            <a:miter lim="800000"/>
            <a:headEnd/>
            <a:tailEnd/>
          </a:ln>
        </p:spPr>
        <p:txBody>
          <a:bodyPr wrap="none">
            <a:spAutoFit/>
          </a:bodyPr>
          <a:lstStyle/>
          <a:p>
            <a:r>
              <a:rPr lang="en-US" sz="2400" dirty="0" smtClean="0">
                <a:solidFill>
                  <a:schemeClr val="bg1"/>
                </a:solidFill>
              </a:rPr>
              <a:t>outcome …</a:t>
            </a:r>
            <a:endParaRPr lang="en-US" sz="2400" dirty="0">
              <a:solidFill>
                <a:schemeClr val="bg1"/>
              </a:solidFill>
            </a:endParaRPr>
          </a:p>
        </p:txBody>
      </p:sp>
      <p:sp>
        <p:nvSpPr>
          <p:cNvPr id="19" name="Text Box 91"/>
          <p:cNvSpPr txBox="1">
            <a:spLocks noChangeArrowheads="1"/>
          </p:cNvSpPr>
          <p:nvPr/>
        </p:nvSpPr>
        <p:spPr bwMode="auto">
          <a:xfrm>
            <a:off x="5548559" y="6172200"/>
            <a:ext cx="1477520" cy="461665"/>
          </a:xfrm>
          <a:prstGeom prst="rect">
            <a:avLst/>
          </a:prstGeom>
          <a:noFill/>
          <a:ln w="9525">
            <a:noFill/>
            <a:miter lim="800000"/>
            <a:headEnd/>
            <a:tailEnd/>
          </a:ln>
        </p:spPr>
        <p:txBody>
          <a:bodyPr wrap="none">
            <a:spAutoFit/>
          </a:bodyPr>
          <a:lstStyle/>
          <a:p>
            <a:r>
              <a:rPr lang="en-US" sz="2400" dirty="0" smtClean="0">
                <a:solidFill>
                  <a:schemeClr val="bg1"/>
                </a:solidFill>
              </a:rPr>
              <a:t>treatment</a:t>
            </a:r>
            <a:endParaRPr lang="en-US" sz="2400" dirty="0">
              <a:solidFill>
                <a:schemeClr val="bg1"/>
              </a:solidFill>
            </a:endParaRPr>
          </a:p>
        </p:txBody>
      </p:sp>
      <p:sp>
        <p:nvSpPr>
          <p:cNvPr id="20" name="TextBox 19"/>
          <p:cNvSpPr txBox="1"/>
          <p:nvPr/>
        </p:nvSpPr>
        <p:spPr>
          <a:xfrm>
            <a:off x="3352800" y="5029200"/>
            <a:ext cx="3630096" cy="584775"/>
          </a:xfrm>
          <a:prstGeom prst="rect">
            <a:avLst/>
          </a:prstGeom>
          <a:noFill/>
        </p:spPr>
        <p:txBody>
          <a:bodyPr wrap="none" rtlCol="0">
            <a:spAutoFit/>
          </a:bodyPr>
          <a:lstStyle/>
          <a:p>
            <a:r>
              <a:rPr lang="en-US" dirty="0" smtClean="0">
                <a:solidFill>
                  <a:schemeClr val="accent5">
                    <a:lumMod val="75000"/>
                  </a:schemeClr>
                </a:solidFill>
              </a:rPr>
              <a:t>finding correlations</a:t>
            </a:r>
            <a:endParaRPr lang="en-US" dirty="0">
              <a:solidFill>
                <a:schemeClr val="accent5">
                  <a:lumMod val="75000"/>
                </a:schemeClr>
              </a:solidFill>
            </a:endParaRPr>
          </a:p>
        </p:txBody>
      </p:sp>
      <p:grpSp>
        <p:nvGrpSpPr>
          <p:cNvPr id="21" name="Group 356"/>
          <p:cNvGrpSpPr>
            <a:grpSpLocks/>
          </p:cNvGrpSpPr>
          <p:nvPr/>
        </p:nvGrpSpPr>
        <p:grpSpPr bwMode="auto">
          <a:xfrm>
            <a:off x="3200400" y="3657600"/>
            <a:ext cx="4267200" cy="381000"/>
            <a:chOff x="2016" y="2736"/>
            <a:chExt cx="2688" cy="240"/>
          </a:xfrm>
        </p:grpSpPr>
        <p:sp>
          <p:nvSpPr>
            <p:cNvPr id="22"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23"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grpSp>
        <p:nvGrpSpPr>
          <p:cNvPr id="24" name="Group 356"/>
          <p:cNvGrpSpPr>
            <a:grpSpLocks/>
          </p:cNvGrpSpPr>
          <p:nvPr/>
        </p:nvGrpSpPr>
        <p:grpSpPr bwMode="auto">
          <a:xfrm>
            <a:off x="3200400" y="4114800"/>
            <a:ext cx="4267200" cy="381000"/>
            <a:chOff x="2016" y="2736"/>
            <a:chExt cx="2688" cy="240"/>
          </a:xfrm>
        </p:grpSpPr>
        <p:sp>
          <p:nvSpPr>
            <p:cNvPr id="25"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26"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grpSp>
        <p:nvGrpSpPr>
          <p:cNvPr id="27" name="Group 356"/>
          <p:cNvGrpSpPr>
            <a:grpSpLocks/>
          </p:cNvGrpSpPr>
          <p:nvPr/>
        </p:nvGrpSpPr>
        <p:grpSpPr bwMode="auto">
          <a:xfrm>
            <a:off x="3200400" y="4572000"/>
            <a:ext cx="4267200" cy="381000"/>
            <a:chOff x="2016" y="2736"/>
            <a:chExt cx="2688" cy="240"/>
          </a:xfrm>
        </p:grpSpPr>
        <p:sp>
          <p:nvSpPr>
            <p:cNvPr id="28"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29"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304800"/>
            <a:ext cx="7848600" cy="647700"/>
          </a:xfrm>
        </p:spPr>
        <p:txBody>
          <a:bodyPr/>
          <a:lstStyle/>
          <a:p>
            <a:r>
              <a:rPr lang="en-US" smtClean="0"/>
              <a:t>The North’s ‘</a:t>
            </a:r>
            <a:r>
              <a:rPr lang="en-US" i="1" smtClean="0"/>
              <a:t>Effugium Discipulorum</a:t>
            </a:r>
            <a:r>
              <a:rPr lang="en-US" smtClean="0"/>
              <a:t>’</a:t>
            </a:r>
          </a:p>
        </p:txBody>
      </p:sp>
      <p:pic>
        <p:nvPicPr>
          <p:cNvPr id="30723" name="Picture 2"/>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
        <p:nvSpPr>
          <p:cNvPr id="5" name="Rectangle 4"/>
          <p:cNvSpPr/>
          <p:nvPr/>
        </p:nvSpPr>
        <p:spPr bwMode="auto">
          <a:xfrm>
            <a:off x="2971800" y="4038600"/>
            <a:ext cx="1143000" cy="228600"/>
          </a:xfrm>
          <a:prstGeom prst="rect">
            <a:avLst/>
          </a:prstGeom>
          <a:solidFill>
            <a:schemeClr val="accent1">
              <a:lumMod val="60000"/>
              <a:lumOff val="40000"/>
              <a:alpha val="50196"/>
            </a:schemeClr>
          </a:solidFill>
          <a:ln w="9525" cap="flat" cmpd="sng" algn="ctr">
            <a:solidFill>
              <a:schemeClr val="bg1"/>
            </a:solidFill>
            <a:prstDash val="solid"/>
            <a:round/>
            <a:headEnd type="none" w="med" len="med"/>
            <a:tailEnd type="triangle" w="med" len="med"/>
          </a:ln>
          <a:effectLst/>
        </p:spPr>
        <p:txBody>
          <a:bodyPr anchor="ctr"/>
          <a:lstStyle/>
          <a:p>
            <a:pPr>
              <a:defRPr/>
            </a:pPr>
            <a:endParaRPr lang="en-US"/>
          </a:p>
        </p:txBody>
      </p:sp>
      <p:sp>
        <p:nvSpPr>
          <p:cNvPr id="30725" name="Rectangle 5"/>
          <p:cNvSpPr>
            <a:spLocks noChangeArrowheads="1"/>
          </p:cNvSpPr>
          <p:nvPr/>
        </p:nvSpPr>
        <p:spPr bwMode="auto">
          <a:xfrm>
            <a:off x="4724400" y="5181600"/>
            <a:ext cx="4419600" cy="228600"/>
          </a:xfrm>
          <a:prstGeom prst="rect">
            <a:avLst/>
          </a:prstGeom>
          <a:solidFill>
            <a:srgbClr val="FF0000">
              <a:alpha val="50195"/>
            </a:srgbClr>
          </a:solidFill>
          <a:ln w="9525" algn="ctr">
            <a:solidFill>
              <a:schemeClr val="bg1"/>
            </a:solidFill>
            <a:round/>
            <a:headEnd/>
            <a:tailEnd type="triangle" w="med" len="med"/>
          </a:ln>
        </p:spPr>
        <p:txBody>
          <a:bodyPr anchor="ctr"/>
          <a:lstStyle/>
          <a:p>
            <a:endParaRPr lang="en-US"/>
          </a:p>
        </p:txBody>
      </p:sp>
      <p:sp>
        <p:nvSpPr>
          <p:cNvPr id="30726" name="Rectangle 6"/>
          <p:cNvSpPr>
            <a:spLocks noChangeArrowheads="1"/>
          </p:cNvSpPr>
          <p:nvPr/>
        </p:nvSpPr>
        <p:spPr bwMode="auto">
          <a:xfrm>
            <a:off x="0" y="5410200"/>
            <a:ext cx="9144000" cy="1447800"/>
          </a:xfrm>
          <a:prstGeom prst="rect">
            <a:avLst/>
          </a:prstGeom>
          <a:solidFill>
            <a:srgbClr val="FF0000">
              <a:alpha val="50195"/>
            </a:srgbClr>
          </a:solidFill>
          <a:ln w="9525" algn="ctr">
            <a:solidFill>
              <a:schemeClr val="bg1"/>
            </a:solidFill>
            <a:round/>
            <a:headEnd/>
            <a:tailEnd type="triangle" w="med" len="med"/>
          </a:ln>
        </p:spPr>
        <p:txBody>
          <a:bodyPr anchor="ct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28600" y="1276350"/>
            <a:ext cx="8686800" cy="647700"/>
          </a:xfrm>
        </p:spPr>
        <p:txBody>
          <a:bodyPr/>
          <a:lstStyle/>
          <a:p>
            <a:r>
              <a:rPr lang="en-US" smtClean="0"/>
              <a:t>The questions the triangle raises become trickier</a:t>
            </a:r>
          </a:p>
        </p:txBody>
      </p:sp>
      <p:sp>
        <p:nvSpPr>
          <p:cNvPr id="31747" name="Content Placeholder 2"/>
          <p:cNvSpPr>
            <a:spLocks noGrp="1"/>
          </p:cNvSpPr>
          <p:nvPr>
            <p:ph idx="1"/>
          </p:nvPr>
        </p:nvSpPr>
        <p:spPr/>
        <p:txBody>
          <a:bodyPr/>
          <a:lstStyle/>
          <a:p>
            <a:r>
              <a:rPr lang="en-US" smtClean="0"/>
              <a:t>Is …</a:t>
            </a:r>
          </a:p>
          <a:p>
            <a:pPr lvl="1"/>
            <a:r>
              <a:rPr lang="en-US" smtClean="0"/>
              <a:t>Beethoven’s 10</a:t>
            </a:r>
            <a:r>
              <a:rPr lang="en-US" baseline="30000" smtClean="0"/>
              <a:t>th</a:t>
            </a:r>
            <a:r>
              <a:rPr lang="en-US" smtClean="0"/>
              <a:t> symphony a symphony ?</a:t>
            </a:r>
          </a:p>
          <a:p>
            <a:pPr lvl="1"/>
            <a:r>
              <a:rPr lang="en-US" smtClean="0"/>
              <a:t>Beethoven’s 10</a:t>
            </a:r>
            <a:r>
              <a:rPr lang="en-US" baseline="30000" smtClean="0"/>
              <a:t>th</a:t>
            </a:r>
            <a:r>
              <a:rPr lang="en-US" smtClean="0"/>
              <a:t> symphony a hypothetical symphony ?</a:t>
            </a:r>
          </a:p>
          <a:p>
            <a:pPr lvl="1"/>
            <a:r>
              <a:rPr lang="en-US" smtClean="0"/>
              <a:t>a hypothetical symphony a symphony ?</a:t>
            </a:r>
          </a:p>
          <a:p>
            <a:pPr lvl="1"/>
            <a:endParaRPr lang="en-US" smtClean="0"/>
          </a:p>
          <a:p>
            <a:r>
              <a:rPr lang="en-US" smtClean="0"/>
              <a:t>In medicine, is …</a:t>
            </a:r>
          </a:p>
          <a:p>
            <a:pPr lvl="1"/>
            <a:r>
              <a:rPr lang="en-US" smtClean="0"/>
              <a:t>a prevented abortion an abortion ?</a:t>
            </a:r>
          </a:p>
          <a:p>
            <a:pPr lvl="1"/>
            <a:r>
              <a:rPr lang="en-US" smtClean="0"/>
              <a:t>an absent nipple a nipple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a:xfrm>
            <a:off x="228600" y="1276350"/>
            <a:ext cx="8686800" cy="647700"/>
          </a:xfrm>
        </p:spPr>
        <p:txBody>
          <a:bodyPr/>
          <a:lstStyle/>
          <a:p>
            <a:pPr eaLnBrk="1" hangingPunct="1"/>
            <a:r>
              <a:rPr lang="en-US" smtClean="0"/>
              <a:t>SNOMED about </a:t>
            </a:r>
            <a:r>
              <a:rPr lang="en-US" i="1" smtClean="0"/>
              <a:t>diseases</a:t>
            </a:r>
            <a:r>
              <a:rPr lang="en-US" smtClean="0"/>
              <a:t> and </a:t>
            </a:r>
            <a:r>
              <a:rPr lang="en-US" i="1" smtClean="0"/>
              <a:t>concepts </a:t>
            </a:r>
            <a:r>
              <a:rPr lang="en-US" sz="2400" b="0" smtClean="0"/>
              <a:t>(until 2010) </a:t>
            </a:r>
          </a:p>
        </p:txBody>
      </p:sp>
      <p:sp>
        <p:nvSpPr>
          <p:cNvPr id="1849347" name="Rectangle 3"/>
          <p:cNvSpPr>
            <a:spLocks noGrp="1" noChangeArrowheads="1"/>
          </p:cNvSpPr>
          <p:nvPr>
            <p:ph idx="1"/>
          </p:nvPr>
        </p:nvSpPr>
        <p:spPr/>
        <p:txBody>
          <a:bodyPr>
            <a:normAutofit fontScale="92500" lnSpcReduction="10000"/>
          </a:bodyPr>
          <a:lstStyle/>
          <a:p>
            <a:pPr eaLnBrk="1" hangingPunct="1">
              <a:lnSpc>
                <a:spcPct val="90000"/>
              </a:lnSpc>
              <a:defRPr/>
            </a:pPr>
            <a:r>
              <a:rPr lang="nl-NL" sz="2800" i="1" dirty="0" smtClean="0"/>
              <a:t>‘Disorders are </a:t>
            </a:r>
            <a:r>
              <a:rPr lang="nl-NL" sz="2800" b="1" i="1" dirty="0" smtClean="0"/>
              <a:t>concepts</a:t>
            </a:r>
            <a:r>
              <a:rPr lang="nl-NL" sz="2800" i="1" dirty="0" smtClean="0"/>
              <a:t> in which there is an explicit or implicit pathological process causing a state of disease which tends to exist for a significant length of time under ordinary circumstances</a:t>
            </a:r>
            <a:r>
              <a:rPr lang="nl-NL" sz="2800" dirty="0" smtClean="0"/>
              <a:t>.</a:t>
            </a:r>
            <a:r>
              <a:rPr lang="nl-BE" sz="2800" dirty="0" smtClean="0"/>
              <a:t>’</a:t>
            </a:r>
          </a:p>
          <a:p>
            <a:pPr eaLnBrk="1" hangingPunct="1">
              <a:lnSpc>
                <a:spcPct val="90000"/>
              </a:lnSpc>
              <a:defRPr/>
            </a:pPr>
            <a:endParaRPr lang="nl-BE" sz="1000" i="1" dirty="0" smtClean="0"/>
          </a:p>
          <a:p>
            <a:pPr eaLnBrk="1" hangingPunct="1">
              <a:lnSpc>
                <a:spcPct val="90000"/>
              </a:lnSpc>
              <a:defRPr/>
            </a:pPr>
            <a:r>
              <a:rPr lang="nl-BE" sz="2800" dirty="0" smtClean="0"/>
              <a:t>And also:</a:t>
            </a:r>
            <a:r>
              <a:rPr lang="nl-BE" sz="2800" i="1" dirty="0" smtClean="0"/>
              <a:t> “Concepts are </a:t>
            </a:r>
            <a:r>
              <a:rPr lang="nl-NL" sz="2800" b="1" i="1" dirty="0" smtClean="0"/>
              <a:t>unique units of thought</a:t>
            </a:r>
            <a:r>
              <a:rPr lang="nl-NL" sz="2800" i="1" dirty="0" smtClean="0"/>
              <a:t>”</a:t>
            </a:r>
            <a:r>
              <a:rPr lang="nl-BE" sz="2800" i="1" dirty="0" smtClean="0"/>
              <a:t>.</a:t>
            </a:r>
          </a:p>
          <a:p>
            <a:pPr eaLnBrk="1" hangingPunct="1">
              <a:lnSpc>
                <a:spcPct val="90000"/>
              </a:lnSpc>
              <a:defRPr/>
            </a:pPr>
            <a:endParaRPr lang="nl-BE" sz="2800" i="1" dirty="0" smtClean="0"/>
          </a:p>
          <a:p>
            <a:pPr lvl="3" indent="4763" eaLnBrk="1" hangingPunct="1">
              <a:lnSpc>
                <a:spcPct val="90000"/>
              </a:lnSpc>
              <a:buFontTx/>
              <a:buNone/>
              <a:defRPr/>
            </a:pPr>
            <a:r>
              <a:rPr lang="en-US" sz="1600" i="1" dirty="0" smtClean="0"/>
              <a:t>College of American Pathologists. SNOMED Clinical Terms® User Guide. January 2003 Release.</a:t>
            </a:r>
            <a:endParaRPr lang="nl-BE" sz="1600" i="1" dirty="0" smtClean="0"/>
          </a:p>
          <a:p>
            <a:pPr eaLnBrk="1" hangingPunct="1">
              <a:lnSpc>
                <a:spcPct val="90000"/>
              </a:lnSpc>
              <a:defRPr/>
            </a:pPr>
            <a:endParaRPr lang="nl-BE" sz="1000" i="1" dirty="0" smtClean="0"/>
          </a:p>
          <a:p>
            <a:pPr eaLnBrk="1" hangingPunct="1">
              <a:lnSpc>
                <a:spcPct val="90000"/>
              </a:lnSpc>
              <a:defRPr/>
            </a:pPr>
            <a:r>
              <a:rPr lang="nl-BE" sz="2800" dirty="0" smtClean="0"/>
              <a:t>Thus</a:t>
            </a:r>
            <a:r>
              <a:rPr lang="nl-BE" sz="2800" i="1" dirty="0" smtClean="0"/>
              <a:t>: </a:t>
            </a:r>
            <a:r>
              <a:rPr lang="nl-BE" sz="2800" b="1" dirty="0" smtClean="0"/>
              <a:t>Disorders are unique units of thoughts in which there is a pathological process …???</a:t>
            </a:r>
          </a:p>
          <a:p>
            <a:pPr eaLnBrk="1" hangingPunct="1">
              <a:lnSpc>
                <a:spcPct val="90000"/>
              </a:lnSpc>
              <a:defRPr/>
            </a:pPr>
            <a:endParaRPr lang="nl-BE" sz="1000" b="1" dirty="0" smtClean="0"/>
          </a:p>
          <a:p>
            <a:pPr eaLnBrk="1" hangingPunct="1">
              <a:lnSpc>
                <a:spcPct val="90000"/>
              </a:lnSpc>
              <a:defRPr/>
            </a:pPr>
            <a:r>
              <a:rPr lang="nl-BE" sz="2800" dirty="0" smtClean="0"/>
              <a:t>And thus:</a:t>
            </a:r>
            <a:r>
              <a:rPr lang="nl-BE" sz="2800" b="1" dirty="0" smtClean="0"/>
              <a:t> </a:t>
            </a:r>
            <a:r>
              <a:rPr lang="nl-BE" sz="2800" dirty="0" smtClean="0"/>
              <a:t>to eradicate all diseases in the world at once we simply should stop thinking ?</a:t>
            </a:r>
          </a:p>
          <a:p>
            <a:pPr lvl="1" eaLnBrk="1" hangingPunct="1">
              <a:lnSpc>
                <a:spcPct val="90000"/>
              </a:lnSpc>
              <a:defRP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9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93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934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4934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493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34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cstate="print"/>
          <a:srcRect/>
          <a:stretch>
            <a:fillRect/>
          </a:stretch>
        </p:blipFill>
        <p:spPr bwMode="auto">
          <a:xfrm>
            <a:off x="158750" y="5168900"/>
            <a:ext cx="8826500" cy="1689100"/>
          </a:xfrm>
          <a:prstGeom prst="rect">
            <a:avLst/>
          </a:prstGeom>
          <a:noFill/>
          <a:ln w="9525" algn="ctr">
            <a:noFill/>
            <a:miter lim="800000"/>
            <a:headEnd/>
            <a:tailEnd/>
          </a:ln>
        </p:spPr>
      </p:pic>
      <p:sp>
        <p:nvSpPr>
          <p:cNvPr id="31747" name="Title 1"/>
          <p:cNvSpPr>
            <a:spLocks noGrp="1"/>
          </p:cNvSpPr>
          <p:nvPr>
            <p:ph type="title"/>
          </p:nvPr>
        </p:nvSpPr>
        <p:spPr>
          <a:xfrm>
            <a:off x="228600" y="1276350"/>
            <a:ext cx="8686800" cy="647700"/>
          </a:xfrm>
        </p:spPr>
        <p:txBody>
          <a:bodyPr/>
          <a:lstStyle/>
          <a:p>
            <a:pPr eaLnBrk="1" hangingPunct="1"/>
            <a:r>
              <a:rPr lang="en-US" dirty="0" smtClean="0"/>
              <a:t>An alternative: Ontological Realism</a:t>
            </a:r>
          </a:p>
        </p:txBody>
      </p:sp>
      <p:pic>
        <p:nvPicPr>
          <p:cNvPr id="31748" name="Picture 2"/>
          <p:cNvPicPr>
            <a:picLocks noChangeAspect="1" noChangeArrowheads="1"/>
          </p:cNvPicPr>
          <p:nvPr/>
        </p:nvPicPr>
        <p:blipFill>
          <a:blip r:embed="rId3" cstate="print"/>
          <a:srcRect/>
          <a:stretch>
            <a:fillRect/>
          </a:stretch>
        </p:blipFill>
        <p:spPr bwMode="auto">
          <a:xfrm>
            <a:off x="158750" y="1968500"/>
            <a:ext cx="8826500" cy="32099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8600" y="1276350"/>
            <a:ext cx="8686800" cy="647700"/>
          </a:xfrm>
        </p:spPr>
        <p:txBody>
          <a:bodyPr/>
          <a:lstStyle/>
          <a:p>
            <a:r>
              <a:rPr lang="en-US" dirty="0" smtClean="0"/>
              <a:t>Conceptualism versus Ontological Realism</a:t>
            </a:r>
          </a:p>
        </p:txBody>
      </p:sp>
      <p:grpSp>
        <p:nvGrpSpPr>
          <p:cNvPr id="2" name="Group 7"/>
          <p:cNvGrpSpPr>
            <a:grpSpLocks/>
          </p:cNvGrpSpPr>
          <p:nvPr/>
        </p:nvGrpSpPr>
        <p:grpSpPr bwMode="auto">
          <a:xfrm>
            <a:off x="203200" y="3025775"/>
            <a:ext cx="4125913" cy="2590800"/>
            <a:chOff x="2092504" y="3276600"/>
            <a:chExt cx="5334000" cy="2590800"/>
          </a:xfrm>
        </p:grpSpPr>
        <p:sp>
          <p:nvSpPr>
            <p:cNvPr id="32783"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sz="1600"/>
            </a:p>
          </p:txBody>
        </p:sp>
        <p:sp>
          <p:nvSpPr>
            <p:cNvPr id="32784" name="TextBox 4"/>
            <p:cNvSpPr txBox="1">
              <a:spLocks noChangeArrowheads="1"/>
            </p:cNvSpPr>
            <p:nvPr/>
          </p:nvSpPr>
          <p:spPr bwMode="auto">
            <a:xfrm>
              <a:off x="2475531" y="5410200"/>
              <a:ext cx="785886" cy="338515"/>
            </a:xfrm>
            <a:prstGeom prst="rect">
              <a:avLst/>
            </a:prstGeom>
            <a:noFill/>
            <a:ln w="9525">
              <a:noFill/>
              <a:miter lim="800000"/>
              <a:headEnd/>
              <a:tailEnd/>
            </a:ln>
          </p:spPr>
          <p:txBody>
            <a:bodyPr wrap="none">
              <a:spAutoFit/>
            </a:bodyPr>
            <a:lstStyle/>
            <a:p>
              <a:r>
                <a:rPr lang="en-US" sz="1600">
                  <a:solidFill>
                    <a:srgbClr val="FFFF00"/>
                  </a:solidFill>
                </a:rPr>
                <a:t>term</a:t>
              </a:r>
            </a:p>
          </p:txBody>
        </p:sp>
        <p:sp>
          <p:nvSpPr>
            <p:cNvPr id="32785" name="TextBox 5"/>
            <p:cNvSpPr txBox="1">
              <a:spLocks noChangeArrowheads="1"/>
            </p:cNvSpPr>
            <p:nvPr/>
          </p:nvSpPr>
          <p:spPr bwMode="auto">
            <a:xfrm>
              <a:off x="4196927" y="3729335"/>
              <a:ext cx="1109193" cy="338515"/>
            </a:xfrm>
            <a:prstGeom prst="rect">
              <a:avLst/>
            </a:prstGeom>
            <a:noFill/>
            <a:ln w="9525">
              <a:noFill/>
              <a:miter lim="800000"/>
              <a:headEnd/>
              <a:tailEnd/>
            </a:ln>
          </p:spPr>
          <p:txBody>
            <a:bodyPr wrap="none">
              <a:spAutoFit/>
            </a:bodyPr>
            <a:lstStyle/>
            <a:p>
              <a:r>
                <a:rPr lang="en-US" sz="1600">
                  <a:solidFill>
                    <a:srgbClr val="FFFF00"/>
                  </a:solidFill>
                </a:rPr>
                <a:t>concept</a:t>
              </a:r>
            </a:p>
          </p:txBody>
        </p:sp>
        <p:sp>
          <p:nvSpPr>
            <p:cNvPr id="32786" name="TextBox 6"/>
            <p:cNvSpPr txBox="1">
              <a:spLocks noChangeArrowheads="1"/>
            </p:cNvSpPr>
            <p:nvPr/>
          </p:nvSpPr>
          <p:spPr bwMode="auto">
            <a:xfrm>
              <a:off x="5910560" y="5410200"/>
              <a:ext cx="1145171" cy="338515"/>
            </a:xfrm>
            <a:prstGeom prst="rect">
              <a:avLst/>
            </a:prstGeom>
            <a:noFill/>
            <a:ln w="9525">
              <a:noFill/>
              <a:miter lim="800000"/>
              <a:headEnd/>
              <a:tailEnd/>
            </a:ln>
          </p:spPr>
          <p:txBody>
            <a:bodyPr wrap="none">
              <a:spAutoFit/>
            </a:bodyPr>
            <a:lstStyle/>
            <a:p>
              <a:r>
                <a:rPr lang="en-US" sz="1600">
                  <a:solidFill>
                    <a:srgbClr val="FFFF00"/>
                  </a:solidFill>
                </a:rPr>
                <a:t>referent</a:t>
              </a:r>
            </a:p>
          </p:txBody>
        </p:sp>
      </p:grpSp>
      <p:grpSp>
        <p:nvGrpSpPr>
          <p:cNvPr id="3" name="Group 7"/>
          <p:cNvGrpSpPr>
            <a:grpSpLocks/>
          </p:cNvGrpSpPr>
          <p:nvPr/>
        </p:nvGrpSpPr>
        <p:grpSpPr bwMode="auto">
          <a:xfrm>
            <a:off x="4579938" y="3001963"/>
            <a:ext cx="4333875" cy="2717800"/>
            <a:chOff x="1823372" y="3276600"/>
            <a:chExt cx="5603132" cy="2718308"/>
          </a:xfrm>
        </p:grpSpPr>
        <p:sp>
          <p:nvSpPr>
            <p:cNvPr id="32779"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sz="1600"/>
            </a:p>
          </p:txBody>
        </p:sp>
        <p:sp>
          <p:nvSpPr>
            <p:cNvPr id="32780" name="TextBox 4"/>
            <p:cNvSpPr txBox="1">
              <a:spLocks noChangeArrowheads="1"/>
            </p:cNvSpPr>
            <p:nvPr/>
          </p:nvSpPr>
          <p:spPr bwMode="auto">
            <a:xfrm>
              <a:off x="1823372" y="5410200"/>
              <a:ext cx="2090224" cy="584708"/>
            </a:xfrm>
            <a:prstGeom prst="rect">
              <a:avLst/>
            </a:prstGeom>
            <a:noFill/>
            <a:ln w="9525">
              <a:noFill/>
              <a:miter lim="800000"/>
              <a:headEnd/>
              <a:tailEnd/>
            </a:ln>
          </p:spPr>
          <p:txBody>
            <a:bodyPr wrap="none">
              <a:spAutoFit/>
            </a:bodyPr>
            <a:lstStyle/>
            <a:p>
              <a:r>
                <a:rPr lang="en-US" sz="1600">
                  <a:solidFill>
                    <a:srgbClr val="FFFF00"/>
                  </a:solidFill>
                </a:rPr>
                <a:t>representational</a:t>
              </a:r>
            </a:p>
            <a:p>
              <a:r>
                <a:rPr lang="en-US" sz="1600">
                  <a:solidFill>
                    <a:srgbClr val="FFFF00"/>
                  </a:solidFill>
                </a:rPr>
                <a:t>unit</a:t>
              </a:r>
            </a:p>
          </p:txBody>
        </p:sp>
        <p:sp>
          <p:nvSpPr>
            <p:cNvPr id="32781" name="TextBox 5"/>
            <p:cNvSpPr txBox="1">
              <a:spLocks noChangeArrowheads="1"/>
            </p:cNvSpPr>
            <p:nvPr/>
          </p:nvSpPr>
          <p:spPr bwMode="auto">
            <a:xfrm>
              <a:off x="4107813" y="3729335"/>
              <a:ext cx="1287426" cy="338515"/>
            </a:xfrm>
            <a:prstGeom prst="rect">
              <a:avLst/>
            </a:prstGeom>
            <a:noFill/>
            <a:ln w="9525">
              <a:noFill/>
              <a:miter lim="800000"/>
              <a:headEnd/>
              <a:tailEnd/>
            </a:ln>
          </p:spPr>
          <p:txBody>
            <a:bodyPr wrap="none">
              <a:spAutoFit/>
            </a:bodyPr>
            <a:lstStyle/>
            <a:p>
              <a:r>
                <a:rPr lang="en-US" sz="1600">
                  <a:solidFill>
                    <a:srgbClr val="FFFF00"/>
                  </a:solidFill>
                </a:rPr>
                <a:t>universal</a:t>
              </a:r>
            </a:p>
          </p:txBody>
        </p:sp>
        <p:sp>
          <p:nvSpPr>
            <p:cNvPr id="32782" name="TextBox 6"/>
            <p:cNvSpPr txBox="1">
              <a:spLocks noChangeArrowheads="1"/>
            </p:cNvSpPr>
            <p:nvPr/>
          </p:nvSpPr>
          <p:spPr bwMode="auto">
            <a:xfrm>
              <a:off x="5787621" y="5410200"/>
              <a:ext cx="1391051" cy="338515"/>
            </a:xfrm>
            <a:prstGeom prst="rect">
              <a:avLst/>
            </a:prstGeom>
            <a:noFill/>
            <a:ln w="9525">
              <a:noFill/>
              <a:miter lim="800000"/>
              <a:headEnd/>
              <a:tailEnd/>
            </a:ln>
          </p:spPr>
          <p:txBody>
            <a:bodyPr wrap="none">
              <a:spAutoFit/>
            </a:bodyPr>
            <a:lstStyle/>
            <a:p>
              <a:r>
                <a:rPr lang="en-US" sz="1600">
                  <a:solidFill>
                    <a:srgbClr val="FFFF00"/>
                  </a:solidFill>
                </a:rPr>
                <a:t>particular</a:t>
              </a:r>
            </a:p>
          </p:txBody>
        </p:sp>
      </p:grpSp>
      <p:cxnSp>
        <p:nvCxnSpPr>
          <p:cNvPr id="32773" name="Straight Connector 15"/>
          <p:cNvCxnSpPr>
            <a:cxnSpLocks noChangeShapeType="1"/>
          </p:cNvCxnSpPr>
          <p:nvPr/>
        </p:nvCxnSpPr>
        <p:spPr bwMode="auto">
          <a:xfrm>
            <a:off x="4478338" y="3219450"/>
            <a:ext cx="47625" cy="3349625"/>
          </a:xfrm>
          <a:prstGeom prst="line">
            <a:avLst/>
          </a:prstGeom>
          <a:noFill/>
          <a:ln w="9525" algn="ctr">
            <a:solidFill>
              <a:schemeClr val="bg1"/>
            </a:solidFill>
            <a:round/>
            <a:headEnd/>
            <a:tailEnd/>
          </a:ln>
        </p:spPr>
      </p:cxnSp>
      <p:sp>
        <p:nvSpPr>
          <p:cNvPr id="32774" name="TextBox 17"/>
          <p:cNvSpPr txBox="1">
            <a:spLocks noChangeArrowheads="1"/>
          </p:cNvSpPr>
          <p:nvPr/>
        </p:nvSpPr>
        <p:spPr bwMode="auto">
          <a:xfrm>
            <a:off x="769706" y="5991225"/>
            <a:ext cx="2805576" cy="584775"/>
          </a:xfrm>
          <a:prstGeom prst="rect">
            <a:avLst/>
          </a:prstGeom>
          <a:noFill/>
          <a:ln w="9525">
            <a:noFill/>
            <a:miter lim="800000"/>
            <a:headEnd/>
            <a:tailEnd/>
          </a:ln>
        </p:spPr>
        <p:txBody>
          <a:bodyPr wrap="none">
            <a:spAutoFit/>
          </a:bodyPr>
          <a:lstStyle/>
          <a:p>
            <a:r>
              <a:rPr lang="en-US" dirty="0" smtClean="0">
                <a:solidFill>
                  <a:schemeClr val="bg1"/>
                </a:solidFill>
              </a:rPr>
              <a:t>Conceptualism</a:t>
            </a:r>
            <a:endParaRPr lang="en-US" dirty="0">
              <a:solidFill>
                <a:schemeClr val="bg1"/>
              </a:solidFill>
            </a:endParaRPr>
          </a:p>
        </p:txBody>
      </p:sp>
      <p:sp>
        <p:nvSpPr>
          <p:cNvPr id="32775" name="TextBox 18"/>
          <p:cNvSpPr txBox="1">
            <a:spLocks noChangeArrowheads="1"/>
          </p:cNvSpPr>
          <p:nvPr/>
        </p:nvSpPr>
        <p:spPr bwMode="auto">
          <a:xfrm>
            <a:off x="4986406" y="5991225"/>
            <a:ext cx="3728906" cy="584775"/>
          </a:xfrm>
          <a:prstGeom prst="rect">
            <a:avLst/>
          </a:prstGeom>
          <a:noFill/>
          <a:ln w="9525">
            <a:noFill/>
            <a:miter lim="800000"/>
            <a:headEnd/>
            <a:tailEnd/>
          </a:ln>
        </p:spPr>
        <p:txBody>
          <a:bodyPr wrap="none">
            <a:spAutoFit/>
          </a:bodyPr>
          <a:lstStyle/>
          <a:p>
            <a:r>
              <a:rPr lang="en-US" dirty="0" smtClean="0">
                <a:solidFill>
                  <a:schemeClr val="bg1"/>
                </a:solidFill>
              </a:rPr>
              <a:t>Ontological Realism</a:t>
            </a:r>
            <a:endParaRPr lang="en-US" dirty="0">
              <a:solidFill>
                <a:schemeClr val="bg1"/>
              </a:solidFill>
            </a:endParaRPr>
          </a:p>
        </p:txBody>
      </p:sp>
      <p:sp>
        <p:nvSpPr>
          <p:cNvPr id="20" name="Oval 19"/>
          <p:cNvSpPr>
            <a:spLocks noChangeArrowheads="1"/>
          </p:cNvSpPr>
          <p:nvPr/>
        </p:nvSpPr>
        <p:spPr bwMode="auto">
          <a:xfrm>
            <a:off x="3116263" y="4805363"/>
            <a:ext cx="1296987" cy="1231900"/>
          </a:xfrm>
          <a:prstGeom prst="ellipse">
            <a:avLst/>
          </a:prstGeom>
          <a:solidFill>
            <a:srgbClr val="00B050">
              <a:alpha val="50195"/>
            </a:srgbClr>
          </a:solidFill>
          <a:ln w="9525" algn="ctr">
            <a:noFill/>
            <a:round/>
            <a:headEnd/>
            <a:tailEnd/>
          </a:ln>
        </p:spPr>
        <p:txBody>
          <a:bodyPr wrap="none" anchor="ctr"/>
          <a:lstStyle/>
          <a:p>
            <a:endParaRPr lang="en-US"/>
          </a:p>
        </p:txBody>
      </p:sp>
      <p:sp>
        <p:nvSpPr>
          <p:cNvPr id="22" name="Oval 21"/>
          <p:cNvSpPr>
            <a:spLocks noChangeArrowheads="1"/>
          </p:cNvSpPr>
          <p:nvPr/>
        </p:nvSpPr>
        <p:spPr bwMode="auto">
          <a:xfrm rot="2860830">
            <a:off x="5565775" y="3713163"/>
            <a:ext cx="3962400" cy="1231900"/>
          </a:xfrm>
          <a:prstGeom prst="ellipse">
            <a:avLst/>
          </a:prstGeom>
          <a:solidFill>
            <a:srgbClr val="00B050">
              <a:alpha val="50195"/>
            </a:srgbClr>
          </a:solidFill>
          <a:ln w="9525" algn="ctr">
            <a:noFill/>
            <a:round/>
            <a:headEnd/>
            <a:tailEnd/>
          </a:ln>
        </p:spPr>
        <p:txBody>
          <a:bodyPr wrap="none" anchor="ctr"/>
          <a:lstStyle/>
          <a:p>
            <a:endParaRPr lang="en-US"/>
          </a:p>
        </p:txBody>
      </p:sp>
      <p:sp>
        <p:nvSpPr>
          <p:cNvPr id="23" name="TextBox 22"/>
          <p:cNvSpPr txBox="1">
            <a:spLocks noChangeArrowheads="1"/>
          </p:cNvSpPr>
          <p:nvPr/>
        </p:nvSpPr>
        <p:spPr bwMode="auto">
          <a:xfrm>
            <a:off x="3160713" y="2484438"/>
            <a:ext cx="2546350" cy="461962"/>
          </a:xfrm>
          <a:prstGeom prst="rect">
            <a:avLst/>
          </a:prstGeom>
          <a:noFill/>
          <a:ln w="9525">
            <a:noFill/>
            <a:miter lim="800000"/>
            <a:headEnd/>
            <a:tailEnd/>
          </a:ln>
        </p:spPr>
        <p:txBody>
          <a:bodyPr wrap="none">
            <a:spAutoFit/>
          </a:bodyPr>
          <a:lstStyle/>
          <a:p>
            <a:r>
              <a:rPr lang="en-US">
                <a:solidFill>
                  <a:srgbClr val="33CC33"/>
                </a:solidFill>
              </a:rPr>
              <a:t>First order reality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Grp="1" noChangeArrowheads="1"/>
          </p:cNvSpPr>
          <p:nvPr>
            <p:ph type="title"/>
          </p:nvPr>
        </p:nvSpPr>
        <p:spPr>
          <a:xfrm>
            <a:off x="255588" y="1276350"/>
            <a:ext cx="8632825" cy="647700"/>
          </a:xfrm>
        </p:spPr>
        <p:txBody>
          <a:bodyPr/>
          <a:lstStyle/>
          <a:p>
            <a:pPr eaLnBrk="1" hangingPunct="1"/>
            <a:r>
              <a:rPr lang="en-US" smtClean="0"/>
              <a:t>A useful parallel: Alberti’s grid</a:t>
            </a:r>
          </a:p>
        </p:txBody>
      </p:sp>
      <p:pic>
        <p:nvPicPr>
          <p:cNvPr id="57347" name="Picture 3" descr="durer_reverse"/>
          <p:cNvPicPr>
            <a:picLocks noChangeAspect="1" noChangeArrowheads="1"/>
          </p:cNvPicPr>
          <p:nvPr/>
        </p:nvPicPr>
        <p:blipFill>
          <a:blip r:embed="rId3" cstate="print"/>
          <a:srcRect/>
          <a:stretch>
            <a:fillRect/>
          </a:stretch>
        </p:blipFill>
        <p:spPr bwMode="auto">
          <a:xfrm>
            <a:off x="0" y="3505200"/>
            <a:ext cx="7162800" cy="2865438"/>
          </a:xfrm>
          <a:prstGeom prst="rect">
            <a:avLst/>
          </a:prstGeom>
          <a:noFill/>
          <a:ln w="9525">
            <a:noFill/>
            <a:miter lim="800000"/>
            <a:headEnd/>
            <a:tailEnd/>
          </a:ln>
        </p:spPr>
      </p:pic>
      <p:pic>
        <p:nvPicPr>
          <p:cNvPr id="57348" name="Picture 4" descr="alberti_grid"/>
          <p:cNvPicPr>
            <a:picLocks noChangeAspect="1" noChangeArrowheads="1"/>
          </p:cNvPicPr>
          <p:nvPr/>
        </p:nvPicPr>
        <p:blipFill>
          <a:blip r:embed="rId4" cstate="print"/>
          <a:srcRect/>
          <a:stretch>
            <a:fillRect/>
          </a:stretch>
        </p:blipFill>
        <p:spPr bwMode="auto">
          <a:xfrm>
            <a:off x="5634038" y="2163763"/>
            <a:ext cx="3509962" cy="4694237"/>
          </a:xfrm>
          <a:prstGeom prst="rect">
            <a:avLst/>
          </a:prstGeom>
          <a:noFill/>
          <a:ln w="9525">
            <a:noFill/>
            <a:miter lim="800000"/>
            <a:headEnd/>
            <a:tailEnd/>
          </a:ln>
        </p:spPr>
      </p:pic>
      <p:sp>
        <p:nvSpPr>
          <p:cNvPr id="57349" name="AutoShape 5"/>
          <p:cNvSpPr>
            <a:spLocks noChangeArrowheads="1"/>
          </p:cNvSpPr>
          <p:nvPr/>
        </p:nvSpPr>
        <p:spPr bwMode="auto">
          <a:xfrm rot="5400000">
            <a:off x="2139157" y="4325144"/>
            <a:ext cx="2243137" cy="581025"/>
          </a:xfrm>
          <a:custGeom>
            <a:avLst/>
            <a:gdLst>
              <a:gd name="T0" fmla="*/ 203828956 w 21600"/>
              <a:gd name="T1" fmla="*/ 7814598 h 21600"/>
              <a:gd name="T2" fmla="*/ 116473756 w 21600"/>
              <a:gd name="T3" fmla="*/ 15629170 h 21600"/>
              <a:gd name="T4" fmla="*/ 29118413 w 21600"/>
              <a:gd name="T5" fmla="*/ 7814598 h 21600"/>
              <a:gd name="T6" fmla="*/ 11647375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76200">
            <a:solidFill>
              <a:srgbClr val="FF3300"/>
            </a:solidFill>
            <a:miter lim="800000"/>
            <a:headEnd/>
            <a:tailEnd/>
          </a:ln>
        </p:spPr>
        <p:txBody>
          <a:bodyPr wrap="none" anchor="ctr"/>
          <a:lstStyle/>
          <a:p>
            <a:endParaRPr lang="en-US"/>
          </a:p>
        </p:txBody>
      </p:sp>
      <p:sp>
        <p:nvSpPr>
          <p:cNvPr id="57350" name="Rectangle 6"/>
          <p:cNvSpPr>
            <a:spLocks noChangeArrowheads="1"/>
          </p:cNvSpPr>
          <p:nvPr/>
        </p:nvSpPr>
        <p:spPr bwMode="auto">
          <a:xfrm>
            <a:off x="6983413" y="4911725"/>
            <a:ext cx="914400" cy="512763"/>
          </a:xfrm>
          <a:prstGeom prst="rect">
            <a:avLst/>
          </a:prstGeom>
          <a:noFill/>
          <a:ln w="76200">
            <a:solidFill>
              <a:srgbClr val="FF3300"/>
            </a:solidFill>
            <a:miter lim="800000"/>
            <a:headEnd/>
            <a:tailEnd/>
          </a:ln>
        </p:spPr>
        <p:txBody>
          <a:bodyPr wrap="none" anchor="ctr"/>
          <a:lstStyle/>
          <a:p>
            <a:endParaRPr lang="en-US"/>
          </a:p>
        </p:txBody>
      </p:sp>
      <p:sp>
        <p:nvSpPr>
          <p:cNvPr id="57351" name="Text Box 7"/>
          <p:cNvSpPr txBox="1">
            <a:spLocks noChangeArrowheads="1"/>
          </p:cNvSpPr>
          <p:nvPr/>
        </p:nvSpPr>
        <p:spPr bwMode="auto">
          <a:xfrm>
            <a:off x="3511550" y="2212975"/>
            <a:ext cx="1028700" cy="457200"/>
          </a:xfrm>
          <a:prstGeom prst="rect">
            <a:avLst/>
          </a:prstGeom>
          <a:noFill/>
          <a:ln w="9525" algn="ctr">
            <a:noFill/>
            <a:miter lim="800000"/>
            <a:headEnd/>
            <a:tailEnd/>
          </a:ln>
        </p:spPr>
        <p:txBody>
          <a:bodyPr wrap="none">
            <a:spAutoFit/>
          </a:bodyPr>
          <a:lstStyle/>
          <a:p>
            <a:r>
              <a:rPr lang="en-US">
                <a:solidFill>
                  <a:schemeClr val="accent1"/>
                </a:solidFill>
              </a:rPr>
              <a:t>reality</a:t>
            </a:r>
          </a:p>
        </p:txBody>
      </p:sp>
      <p:sp>
        <p:nvSpPr>
          <p:cNvPr id="57352" name="Line 8"/>
          <p:cNvSpPr>
            <a:spLocks noChangeShapeType="1"/>
          </p:cNvSpPr>
          <p:nvPr/>
        </p:nvSpPr>
        <p:spPr bwMode="auto">
          <a:xfrm>
            <a:off x="4729163" y="2463800"/>
            <a:ext cx="1951037" cy="401638"/>
          </a:xfrm>
          <a:prstGeom prst="line">
            <a:avLst/>
          </a:prstGeom>
          <a:noFill/>
          <a:ln w="38100">
            <a:solidFill>
              <a:schemeClr val="accent1"/>
            </a:solidFill>
            <a:round/>
            <a:headEnd/>
            <a:tailEnd type="triangle" w="med" len="med"/>
          </a:ln>
        </p:spPr>
        <p:txBody>
          <a:bodyPr wrap="none" anchor="ctr"/>
          <a:lstStyle/>
          <a:p>
            <a:endParaRPr lang="en-US"/>
          </a:p>
        </p:txBody>
      </p:sp>
      <p:sp>
        <p:nvSpPr>
          <p:cNvPr id="57353" name="Line 9"/>
          <p:cNvSpPr>
            <a:spLocks noChangeShapeType="1"/>
          </p:cNvSpPr>
          <p:nvPr/>
        </p:nvSpPr>
        <p:spPr bwMode="auto">
          <a:xfrm>
            <a:off x="4003675" y="2687638"/>
            <a:ext cx="1116013" cy="1193800"/>
          </a:xfrm>
          <a:prstGeom prst="line">
            <a:avLst/>
          </a:prstGeom>
          <a:noFill/>
          <a:ln w="38100">
            <a:solidFill>
              <a:schemeClr val="accent1"/>
            </a:solidFill>
            <a:round/>
            <a:headEnd/>
            <a:tailEnd type="triangle" w="med" len="med"/>
          </a:ln>
        </p:spPr>
        <p:txBody>
          <a:bodyPr wrap="none" anchor="ctr"/>
          <a:lstStyle/>
          <a:p>
            <a:endParaRPr lang="en-US"/>
          </a:p>
        </p:txBody>
      </p:sp>
      <p:sp>
        <p:nvSpPr>
          <p:cNvPr id="57354" name="Text Box 10"/>
          <p:cNvSpPr txBox="1">
            <a:spLocks noChangeArrowheads="1"/>
          </p:cNvSpPr>
          <p:nvPr/>
        </p:nvSpPr>
        <p:spPr bwMode="auto">
          <a:xfrm>
            <a:off x="1346200" y="6400800"/>
            <a:ext cx="2079625" cy="457200"/>
          </a:xfrm>
          <a:prstGeom prst="rect">
            <a:avLst/>
          </a:prstGeom>
          <a:noFill/>
          <a:ln w="9525" algn="ctr">
            <a:noFill/>
            <a:miter lim="800000"/>
            <a:headEnd/>
            <a:tailEnd/>
          </a:ln>
        </p:spPr>
        <p:txBody>
          <a:bodyPr wrap="none">
            <a:spAutoFit/>
          </a:bodyPr>
          <a:lstStyle/>
          <a:p>
            <a:r>
              <a:rPr lang="en-US" sz="2400" dirty="0">
                <a:solidFill>
                  <a:srgbClr val="FFFF00"/>
                </a:solidFill>
              </a:rPr>
              <a:t>representation</a:t>
            </a:r>
          </a:p>
        </p:txBody>
      </p:sp>
      <p:sp>
        <p:nvSpPr>
          <p:cNvPr id="57355" name="Line 11"/>
          <p:cNvSpPr>
            <a:spLocks noChangeShapeType="1"/>
          </p:cNvSpPr>
          <p:nvPr/>
        </p:nvSpPr>
        <p:spPr bwMode="auto">
          <a:xfrm flipV="1">
            <a:off x="3560763" y="5808663"/>
            <a:ext cx="4564062" cy="889000"/>
          </a:xfrm>
          <a:prstGeom prst="line">
            <a:avLst/>
          </a:prstGeom>
          <a:noFill/>
          <a:ln w="38100">
            <a:solidFill>
              <a:srgbClr val="FFFF00"/>
            </a:solidFill>
            <a:round/>
            <a:headEnd/>
            <a:tailEnd type="triangle" w="med" len="med"/>
          </a:ln>
        </p:spPr>
        <p:txBody>
          <a:bodyPr wrap="none" anchor="ctr"/>
          <a:lstStyle/>
          <a:p>
            <a:endParaRPr lang="en-US"/>
          </a:p>
        </p:txBody>
      </p:sp>
      <p:sp>
        <p:nvSpPr>
          <p:cNvPr id="57356" name="Line 12"/>
          <p:cNvSpPr>
            <a:spLocks noChangeShapeType="1"/>
          </p:cNvSpPr>
          <p:nvPr/>
        </p:nvSpPr>
        <p:spPr bwMode="auto">
          <a:xfrm flipH="1" flipV="1">
            <a:off x="2008188" y="5605463"/>
            <a:ext cx="173037" cy="876300"/>
          </a:xfrm>
          <a:prstGeom prst="line">
            <a:avLst/>
          </a:prstGeom>
          <a:noFill/>
          <a:ln w="38100">
            <a:solidFill>
              <a:srgbClr val="FFFF00"/>
            </a:solidFill>
            <a:round/>
            <a:headEnd/>
            <a:tailEnd type="triangle" w="med" len="med"/>
          </a:ln>
        </p:spPr>
        <p:txBody>
          <a:bodyPr wrap="none" anchor="ctr"/>
          <a:lstStyle/>
          <a:p>
            <a:endParaRPr lang="en-US"/>
          </a:p>
        </p:txBody>
      </p:sp>
      <p:sp>
        <p:nvSpPr>
          <p:cNvPr id="57357" name="Text Box 13"/>
          <p:cNvSpPr txBox="1">
            <a:spLocks noChangeArrowheads="1"/>
          </p:cNvSpPr>
          <p:nvPr/>
        </p:nvSpPr>
        <p:spPr bwMode="auto">
          <a:xfrm>
            <a:off x="1128713" y="2376488"/>
            <a:ext cx="1689100" cy="822325"/>
          </a:xfrm>
          <a:prstGeom prst="rect">
            <a:avLst/>
          </a:prstGeom>
          <a:noFill/>
          <a:ln w="9525" algn="ctr">
            <a:noFill/>
            <a:miter lim="800000"/>
            <a:headEnd/>
            <a:tailEnd/>
          </a:ln>
        </p:spPr>
        <p:txBody>
          <a:bodyPr wrap="none">
            <a:spAutoFit/>
          </a:bodyPr>
          <a:lstStyle/>
          <a:p>
            <a:r>
              <a:rPr lang="en-US">
                <a:solidFill>
                  <a:srgbClr val="FF3300"/>
                </a:solidFill>
              </a:rPr>
              <a:t>Ontological</a:t>
            </a:r>
          </a:p>
          <a:p>
            <a:r>
              <a:rPr lang="en-US">
                <a:solidFill>
                  <a:srgbClr val="FF3300"/>
                </a:solidFill>
              </a:rPr>
              <a:t>theory</a:t>
            </a:r>
          </a:p>
        </p:txBody>
      </p:sp>
      <p:sp>
        <p:nvSpPr>
          <p:cNvPr id="57358" name="Line 14"/>
          <p:cNvSpPr>
            <a:spLocks noChangeShapeType="1"/>
          </p:cNvSpPr>
          <p:nvPr/>
        </p:nvSpPr>
        <p:spPr bwMode="auto">
          <a:xfrm>
            <a:off x="2520950" y="3155950"/>
            <a:ext cx="871538" cy="287338"/>
          </a:xfrm>
          <a:prstGeom prst="line">
            <a:avLst/>
          </a:prstGeom>
          <a:noFill/>
          <a:ln w="38100">
            <a:solidFill>
              <a:srgbClr val="FF3300"/>
            </a:solidFill>
            <a:round/>
            <a:headEnd/>
            <a:tailEnd type="triangle" w="med" len="me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Universal versus particular</a:t>
            </a:r>
            <a:endParaRPr lang="en-US" dirty="0"/>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4" name="Picture 2" descr="https://encrypted-tbn3.gstatic.com/images?q=tbn:ANd9GcTM-GIh25fYhqb2R2H0pZamjtqZC32MYyKcK9hPdMORwzrD7ATcvCXhhD62">
            <a:hlinkClick r:id="rId3"/>
          </p:cNvPr>
          <p:cNvPicPr>
            <a:picLocks noChangeAspect="1" noChangeArrowheads="1"/>
          </p:cNvPicPr>
          <p:nvPr/>
        </p:nvPicPr>
        <p:blipFill>
          <a:blip r:embed="rId4" cstate="print"/>
          <a:srcRect/>
          <a:stretch>
            <a:fillRect/>
          </a:stretch>
        </p:blipFill>
        <p:spPr bwMode="auto">
          <a:xfrm>
            <a:off x="381000" y="4619625"/>
            <a:ext cx="1152525" cy="1533525"/>
          </a:xfrm>
          <a:prstGeom prst="rect">
            <a:avLst/>
          </a:prstGeom>
          <a:noFill/>
        </p:spPr>
      </p:pic>
      <p:pic>
        <p:nvPicPr>
          <p:cNvPr id="269316" name="Picture 4" descr="https://encrypted-tbn1.gstatic.com/images?q=tbn:ANd9GcREsxmdyg7ikvB64eCQMTaZfXmFYQ45ue49r6dHMn72KqdM0E9vrH_O-Gg">
            <a:hlinkClick r:id="rId5"/>
          </p:cNvPr>
          <p:cNvPicPr>
            <a:picLocks noChangeAspect="1" noChangeArrowheads="1"/>
          </p:cNvPicPr>
          <p:nvPr/>
        </p:nvPicPr>
        <p:blipFill>
          <a:blip r:embed="rId6" cstate="print"/>
          <a:srcRect/>
          <a:stretch>
            <a:fillRect/>
          </a:stretch>
        </p:blipFill>
        <p:spPr bwMode="auto">
          <a:xfrm>
            <a:off x="2195512" y="4595812"/>
            <a:ext cx="1114425" cy="1581150"/>
          </a:xfrm>
          <a:prstGeom prst="rect">
            <a:avLst/>
          </a:prstGeom>
          <a:noFill/>
        </p:spPr>
      </p:pic>
      <p:pic>
        <p:nvPicPr>
          <p:cNvPr id="269318" name="Picture 6" descr="https://encrypted-tbn3.gstatic.com/images?q=tbn:ANd9GcREGJl3rKpefAnc50aGAh0v4K95nJIZrFDWotLNoKlGhj3GcV7U2HlACQXE">
            <a:hlinkClick r:id="rId7"/>
          </p:cNvPr>
          <p:cNvPicPr>
            <a:picLocks noChangeAspect="1" noChangeArrowheads="1"/>
          </p:cNvPicPr>
          <p:nvPr/>
        </p:nvPicPr>
        <p:blipFill>
          <a:blip r:embed="rId8" cstate="print"/>
          <a:srcRect/>
          <a:stretch>
            <a:fillRect/>
          </a:stretch>
        </p:blipFill>
        <p:spPr bwMode="auto">
          <a:xfrm>
            <a:off x="3971924" y="4572000"/>
            <a:ext cx="1085850" cy="1628775"/>
          </a:xfrm>
          <a:prstGeom prst="rect">
            <a:avLst/>
          </a:prstGeom>
          <a:noFill/>
        </p:spPr>
      </p:pic>
      <p:pic>
        <p:nvPicPr>
          <p:cNvPr id="269320" name="Picture 8" descr="https://encrypted-tbn2.gstatic.com/images?q=tbn:ANd9GcR2RsdemFj41FjhNR6d2koWQJoQHCSjFDadDc2ZY0fYAZ-NEIiaxbAkTas">
            <a:hlinkClick r:id="rId9"/>
          </p:cNvPr>
          <p:cNvPicPr>
            <a:picLocks noChangeAspect="1" noChangeArrowheads="1"/>
          </p:cNvPicPr>
          <p:nvPr/>
        </p:nvPicPr>
        <p:blipFill>
          <a:blip r:embed="rId10" cstate="print"/>
          <a:srcRect/>
          <a:stretch>
            <a:fillRect/>
          </a:stretch>
        </p:blipFill>
        <p:spPr bwMode="auto">
          <a:xfrm>
            <a:off x="5719762" y="4629150"/>
            <a:ext cx="1162050" cy="1514475"/>
          </a:xfrm>
          <a:prstGeom prst="rect">
            <a:avLst/>
          </a:prstGeom>
          <a:noFill/>
        </p:spPr>
      </p:pic>
      <p:pic>
        <p:nvPicPr>
          <p:cNvPr id="269322" name="Picture 10" descr="https://encrypted-tbn2.gstatic.com/images?q=tbn:ANd9GcR25xibVdlSSSW8NwWFWbLRPKZicAuGjcrQPZ1H0Hlc0OJUw_-4fuCxEyw">
            <a:hlinkClick r:id="rId11"/>
          </p:cNvPr>
          <p:cNvPicPr>
            <a:picLocks noChangeAspect="1" noChangeArrowheads="1"/>
          </p:cNvPicPr>
          <p:nvPr/>
        </p:nvPicPr>
        <p:blipFill>
          <a:blip r:embed="rId12" cstate="print"/>
          <a:srcRect/>
          <a:stretch>
            <a:fillRect/>
          </a:stretch>
        </p:blipFill>
        <p:spPr bwMode="auto">
          <a:xfrm>
            <a:off x="7543800" y="4600575"/>
            <a:ext cx="1123950" cy="1571625"/>
          </a:xfrm>
          <a:prstGeom prst="rect">
            <a:avLst/>
          </a:prstGeom>
          <a:noFill/>
        </p:spPr>
      </p:pic>
      <p:cxnSp>
        <p:nvCxnSpPr>
          <p:cNvPr id="12" name="Straight Arrow Connector 11"/>
          <p:cNvCxnSpPr>
            <a:stCxn id="269314" idx="0"/>
            <a:endCxn id="17" idx="2"/>
          </p:cNvCxnSpPr>
          <p:nvPr/>
        </p:nvCxnSpPr>
        <p:spPr bwMode="auto">
          <a:xfrm flipV="1">
            <a:off x="957263" y="2718375"/>
            <a:ext cx="3614381" cy="1901250"/>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stCxn id="269316" idx="0"/>
            <a:endCxn id="17" idx="2"/>
          </p:cNvCxnSpPr>
          <p:nvPr/>
        </p:nvCxnSpPr>
        <p:spPr bwMode="auto">
          <a:xfrm flipV="1">
            <a:off x="2752725" y="2718375"/>
            <a:ext cx="1818919" cy="1877437"/>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7" idx="2"/>
          </p:cNvCxnSpPr>
          <p:nvPr/>
        </p:nvCxnSpPr>
        <p:spPr bwMode="auto">
          <a:xfrm flipV="1">
            <a:off x="4514849" y="2718375"/>
            <a:ext cx="56795" cy="1853625"/>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20" idx="0"/>
            <a:endCxn id="17" idx="2"/>
          </p:cNvCxnSpPr>
          <p:nvPr/>
        </p:nvCxnSpPr>
        <p:spPr bwMode="auto">
          <a:xfrm flipH="1" flipV="1">
            <a:off x="4571644" y="2718375"/>
            <a:ext cx="1729143" cy="1910775"/>
          </a:xfrm>
          <a:prstGeom prst="straightConnector1">
            <a:avLst/>
          </a:prstGeom>
          <a:noFill/>
          <a:ln w="38100" cap="flat" cmpd="sng" algn="ctr">
            <a:solidFill>
              <a:schemeClr val="bg1"/>
            </a:solidFill>
            <a:prstDash val="solid"/>
            <a:round/>
            <a:headEnd type="none" w="med" len="med"/>
            <a:tailEnd type="arrow"/>
          </a:ln>
          <a:effectLst/>
        </p:spPr>
      </p:cxnSp>
      <p:cxnSp>
        <p:nvCxnSpPr>
          <p:cNvPr id="16" name="Straight Arrow Connector 15"/>
          <p:cNvCxnSpPr>
            <a:stCxn id="269322" idx="0"/>
            <a:endCxn id="17" idx="2"/>
          </p:cNvCxnSpPr>
          <p:nvPr/>
        </p:nvCxnSpPr>
        <p:spPr bwMode="auto">
          <a:xfrm flipH="1" flipV="1">
            <a:off x="4571644" y="2718375"/>
            <a:ext cx="3534131" cy="1882200"/>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3886200" y="2133600"/>
            <a:ext cx="1370888" cy="584775"/>
          </a:xfrm>
          <a:prstGeom prst="rect">
            <a:avLst/>
          </a:prstGeom>
          <a:noFill/>
        </p:spPr>
        <p:txBody>
          <a:bodyPr wrap="none" rtlCol="0">
            <a:spAutoFit/>
          </a:bodyPr>
          <a:lstStyle/>
          <a:p>
            <a:r>
              <a:rPr lang="en-US" dirty="0" smtClean="0">
                <a:solidFill>
                  <a:schemeClr val="bg1"/>
                </a:solidFill>
              </a:rPr>
              <a:t>person</a:t>
            </a:r>
            <a:endParaRPr lang="en-US" dirty="0">
              <a:solidFill>
                <a:schemeClr val="bg1"/>
              </a:solidFill>
            </a:endParaRPr>
          </a:p>
        </p:txBody>
      </p:sp>
      <p:sp>
        <p:nvSpPr>
          <p:cNvPr id="28" name="TextBox 27"/>
          <p:cNvSpPr txBox="1"/>
          <p:nvPr/>
        </p:nvSpPr>
        <p:spPr>
          <a:xfrm>
            <a:off x="211941" y="3276600"/>
            <a:ext cx="2555508" cy="584775"/>
          </a:xfrm>
          <a:prstGeom prst="rect">
            <a:avLst/>
          </a:prstGeom>
          <a:noFill/>
        </p:spPr>
        <p:txBody>
          <a:bodyPr wrap="none" rtlCol="0">
            <a:spAutoFit/>
          </a:bodyPr>
          <a:lstStyle/>
          <a:p>
            <a:r>
              <a:rPr lang="en-US" i="1" dirty="0" smtClean="0">
                <a:solidFill>
                  <a:schemeClr val="bg1"/>
                </a:solidFill>
              </a:rPr>
              <a:t>instance of …</a:t>
            </a:r>
            <a:endParaRPr lang="en-US" i="1" dirty="0">
              <a:solidFill>
                <a:schemeClr val="bg1"/>
              </a:solidFill>
            </a:endParaRP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triangl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smtClean="0">
                <a:solidFill>
                  <a:schemeClr val="bg1"/>
                </a:solidFill>
              </a:rPr>
              <a:t>particulars</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Universal versus particular</a:t>
            </a:r>
            <a:endParaRPr lang="en-US" dirty="0"/>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4" name="Picture 2" descr="https://encrypted-tbn3.gstatic.com/images?q=tbn:ANd9GcTM-GIh25fYhqb2R2H0pZamjtqZC32MYyKcK9hPdMORwzrD7ATcvCXhhD62">
            <a:hlinkClick r:id="rId3"/>
          </p:cNvPr>
          <p:cNvPicPr>
            <a:picLocks noChangeAspect="1" noChangeArrowheads="1"/>
          </p:cNvPicPr>
          <p:nvPr/>
        </p:nvPicPr>
        <p:blipFill>
          <a:blip r:embed="rId4" cstate="print"/>
          <a:srcRect/>
          <a:stretch>
            <a:fillRect/>
          </a:stretch>
        </p:blipFill>
        <p:spPr bwMode="auto">
          <a:xfrm>
            <a:off x="381000" y="4619625"/>
            <a:ext cx="1152525" cy="1533525"/>
          </a:xfrm>
          <a:prstGeom prst="rect">
            <a:avLst/>
          </a:prstGeom>
          <a:noFill/>
        </p:spPr>
      </p:pic>
      <p:pic>
        <p:nvPicPr>
          <p:cNvPr id="269316" name="Picture 4" descr="https://encrypted-tbn1.gstatic.com/images?q=tbn:ANd9GcREsxmdyg7ikvB64eCQMTaZfXmFYQ45ue49r6dHMn72KqdM0E9vrH_O-Gg">
            <a:hlinkClick r:id="rId5"/>
          </p:cNvPr>
          <p:cNvPicPr>
            <a:picLocks noChangeAspect="1" noChangeArrowheads="1"/>
          </p:cNvPicPr>
          <p:nvPr/>
        </p:nvPicPr>
        <p:blipFill>
          <a:blip r:embed="rId6" cstate="print"/>
          <a:srcRect/>
          <a:stretch>
            <a:fillRect/>
          </a:stretch>
        </p:blipFill>
        <p:spPr bwMode="auto">
          <a:xfrm>
            <a:off x="2195512" y="4595812"/>
            <a:ext cx="1114425" cy="1581150"/>
          </a:xfrm>
          <a:prstGeom prst="rect">
            <a:avLst/>
          </a:prstGeom>
          <a:noFill/>
        </p:spPr>
      </p:pic>
      <p:pic>
        <p:nvPicPr>
          <p:cNvPr id="269318" name="Picture 6" descr="https://encrypted-tbn3.gstatic.com/images?q=tbn:ANd9GcREGJl3rKpefAnc50aGAh0v4K95nJIZrFDWotLNoKlGhj3GcV7U2HlACQXE">
            <a:hlinkClick r:id="rId7"/>
          </p:cNvPr>
          <p:cNvPicPr>
            <a:picLocks noChangeAspect="1" noChangeArrowheads="1"/>
          </p:cNvPicPr>
          <p:nvPr/>
        </p:nvPicPr>
        <p:blipFill>
          <a:blip r:embed="rId8" cstate="print"/>
          <a:srcRect/>
          <a:stretch>
            <a:fillRect/>
          </a:stretch>
        </p:blipFill>
        <p:spPr bwMode="auto">
          <a:xfrm>
            <a:off x="3971924" y="4572000"/>
            <a:ext cx="1085850" cy="1628775"/>
          </a:xfrm>
          <a:prstGeom prst="rect">
            <a:avLst/>
          </a:prstGeom>
          <a:noFill/>
        </p:spPr>
      </p:pic>
      <p:pic>
        <p:nvPicPr>
          <p:cNvPr id="269320" name="Picture 8" descr="https://encrypted-tbn2.gstatic.com/images?q=tbn:ANd9GcR2RsdemFj41FjhNR6d2koWQJoQHCSjFDadDc2ZY0fYAZ-NEIiaxbAkTas">
            <a:hlinkClick r:id="rId9"/>
          </p:cNvPr>
          <p:cNvPicPr>
            <a:picLocks noChangeAspect="1" noChangeArrowheads="1"/>
          </p:cNvPicPr>
          <p:nvPr/>
        </p:nvPicPr>
        <p:blipFill>
          <a:blip r:embed="rId10" cstate="print"/>
          <a:srcRect/>
          <a:stretch>
            <a:fillRect/>
          </a:stretch>
        </p:blipFill>
        <p:spPr bwMode="auto">
          <a:xfrm>
            <a:off x="5719762" y="4629150"/>
            <a:ext cx="1162050" cy="1514475"/>
          </a:xfrm>
          <a:prstGeom prst="rect">
            <a:avLst/>
          </a:prstGeom>
          <a:noFill/>
        </p:spPr>
      </p:pic>
      <p:pic>
        <p:nvPicPr>
          <p:cNvPr id="269322" name="Picture 10" descr="https://encrypted-tbn2.gstatic.com/images?q=tbn:ANd9GcR25xibVdlSSSW8NwWFWbLRPKZicAuGjcrQPZ1H0Hlc0OJUw_-4fuCxEyw">
            <a:hlinkClick r:id="rId11"/>
          </p:cNvPr>
          <p:cNvPicPr>
            <a:picLocks noChangeAspect="1" noChangeArrowheads="1"/>
          </p:cNvPicPr>
          <p:nvPr/>
        </p:nvPicPr>
        <p:blipFill>
          <a:blip r:embed="rId12" cstate="print"/>
          <a:srcRect/>
          <a:stretch>
            <a:fillRect/>
          </a:stretch>
        </p:blipFill>
        <p:spPr bwMode="auto">
          <a:xfrm>
            <a:off x="7543800" y="4600575"/>
            <a:ext cx="1123950" cy="1571625"/>
          </a:xfrm>
          <a:prstGeom prst="rect">
            <a:avLst/>
          </a:prstGeom>
          <a:noFill/>
        </p:spPr>
      </p:pic>
      <p:cxnSp>
        <p:nvCxnSpPr>
          <p:cNvPr id="12" name="Straight Arrow Connector 11"/>
          <p:cNvCxnSpPr>
            <a:stCxn id="269314" idx="0"/>
            <a:endCxn id="17" idx="2"/>
          </p:cNvCxnSpPr>
          <p:nvPr/>
        </p:nvCxnSpPr>
        <p:spPr bwMode="auto">
          <a:xfrm flipV="1">
            <a:off x="957263" y="2718375"/>
            <a:ext cx="3614381" cy="1901250"/>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stCxn id="269316" idx="0"/>
            <a:endCxn id="17" idx="2"/>
          </p:cNvCxnSpPr>
          <p:nvPr/>
        </p:nvCxnSpPr>
        <p:spPr bwMode="auto">
          <a:xfrm flipV="1">
            <a:off x="2752725" y="2718375"/>
            <a:ext cx="1818919" cy="1877437"/>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7" idx="2"/>
          </p:cNvCxnSpPr>
          <p:nvPr/>
        </p:nvCxnSpPr>
        <p:spPr bwMode="auto">
          <a:xfrm flipV="1">
            <a:off x="4514849" y="2718375"/>
            <a:ext cx="56795" cy="1853625"/>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20" idx="0"/>
            <a:endCxn id="17" idx="2"/>
          </p:cNvCxnSpPr>
          <p:nvPr/>
        </p:nvCxnSpPr>
        <p:spPr bwMode="auto">
          <a:xfrm flipH="1" flipV="1">
            <a:off x="4571644" y="2718375"/>
            <a:ext cx="1729143" cy="1910775"/>
          </a:xfrm>
          <a:prstGeom prst="straightConnector1">
            <a:avLst/>
          </a:prstGeom>
          <a:noFill/>
          <a:ln w="38100" cap="flat" cmpd="sng" algn="ctr">
            <a:solidFill>
              <a:schemeClr val="bg1"/>
            </a:solidFill>
            <a:prstDash val="solid"/>
            <a:round/>
            <a:headEnd type="none" w="med" len="med"/>
            <a:tailEnd type="arrow"/>
          </a:ln>
          <a:effectLst/>
        </p:spPr>
      </p:cxnSp>
      <p:cxnSp>
        <p:nvCxnSpPr>
          <p:cNvPr id="16" name="Straight Arrow Connector 15"/>
          <p:cNvCxnSpPr>
            <a:stCxn id="269322" idx="0"/>
            <a:endCxn id="17" idx="2"/>
          </p:cNvCxnSpPr>
          <p:nvPr/>
        </p:nvCxnSpPr>
        <p:spPr bwMode="auto">
          <a:xfrm flipH="1" flipV="1">
            <a:off x="4571644" y="2718375"/>
            <a:ext cx="3534131" cy="1882200"/>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3886200" y="2133600"/>
            <a:ext cx="1370888" cy="584775"/>
          </a:xfrm>
          <a:prstGeom prst="rect">
            <a:avLst/>
          </a:prstGeom>
          <a:noFill/>
        </p:spPr>
        <p:txBody>
          <a:bodyPr wrap="none" rtlCol="0">
            <a:spAutoFit/>
          </a:bodyPr>
          <a:lstStyle/>
          <a:p>
            <a:r>
              <a:rPr lang="en-US" dirty="0" smtClean="0">
                <a:solidFill>
                  <a:schemeClr val="bg1"/>
                </a:solidFill>
              </a:rPr>
              <a:t>person</a:t>
            </a:r>
            <a:endParaRPr lang="en-US" dirty="0">
              <a:solidFill>
                <a:schemeClr val="bg1"/>
              </a:solidFill>
            </a:endParaRPr>
          </a:p>
        </p:txBody>
      </p:sp>
      <p:sp>
        <p:nvSpPr>
          <p:cNvPr id="28" name="TextBox 27"/>
          <p:cNvSpPr txBox="1"/>
          <p:nvPr/>
        </p:nvSpPr>
        <p:spPr>
          <a:xfrm>
            <a:off x="211941" y="3276600"/>
            <a:ext cx="2555508" cy="584775"/>
          </a:xfrm>
          <a:prstGeom prst="rect">
            <a:avLst/>
          </a:prstGeom>
          <a:noFill/>
        </p:spPr>
        <p:txBody>
          <a:bodyPr wrap="none" rtlCol="0">
            <a:spAutoFit/>
          </a:bodyPr>
          <a:lstStyle/>
          <a:p>
            <a:r>
              <a:rPr lang="en-US" i="1" dirty="0" smtClean="0">
                <a:solidFill>
                  <a:schemeClr val="bg1"/>
                </a:solidFill>
              </a:rPr>
              <a:t>instance of …</a:t>
            </a:r>
            <a:endParaRPr lang="en-US" i="1" dirty="0">
              <a:solidFill>
                <a:schemeClr val="bg1"/>
              </a:solidFill>
            </a:endParaRP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triangl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smtClean="0">
                <a:solidFill>
                  <a:schemeClr val="bg1"/>
                </a:solidFill>
              </a:rPr>
              <a:t>particulars</a:t>
            </a:r>
            <a:endParaRPr lang="en-US" sz="2000" dirty="0">
              <a:solidFill>
                <a:schemeClr val="bg1"/>
              </a:solidFill>
            </a:endParaRPr>
          </a:p>
        </p:txBody>
      </p:sp>
      <p:cxnSp>
        <p:nvCxnSpPr>
          <p:cNvPr id="19" name="Straight Connector 18"/>
          <p:cNvCxnSpPr/>
          <p:nvPr/>
        </p:nvCxnSpPr>
        <p:spPr bwMode="auto">
          <a:xfrm>
            <a:off x="3810000" y="2057400"/>
            <a:ext cx="1447800" cy="762000"/>
          </a:xfrm>
          <a:prstGeom prst="line">
            <a:avLst/>
          </a:prstGeom>
          <a:noFill/>
          <a:ln w="38100" cap="flat" cmpd="sng" algn="ctr">
            <a:solidFill>
              <a:srgbClr val="FF0000"/>
            </a:solidFill>
            <a:prstDash val="solid"/>
            <a:round/>
            <a:headEnd type="none" w="med" len="med"/>
            <a:tailEnd type="none" w="med" len="med"/>
          </a:ln>
          <a:effectLst/>
        </p:spPr>
      </p:cxnSp>
      <p:cxnSp>
        <p:nvCxnSpPr>
          <p:cNvPr id="21" name="Straight Connector 20"/>
          <p:cNvCxnSpPr/>
          <p:nvPr/>
        </p:nvCxnSpPr>
        <p:spPr bwMode="auto">
          <a:xfrm flipV="1">
            <a:off x="3886200" y="2057400"/>
            <a:ext cx="1447800" cy="762000"/>
          </a:xfrm>
          <a:prstGeom prst="line">
            <a:avLst/>
          </a:prstGeom>
          <a:noFill/>
          <a:ln w="38100" cap="flat" cmpd="sng" algn="ctr">
            <a:solidFill>
              <a:srgbClr val="FF0000"/>
            </a:solidFill>
            <a:prstDash val="solid"/>
            <a:round/>
            <a:headEnd type="none" w="med" len="med"/>
            <a:tailEnd type="none" w="med" len="med"/>
          </a:ln>
          <a:effectLst/>
        </p:spPr>
      </p:cxnSp>
      <p:sp>
        <p:nvSpPr>
          <p:cNvPr id="22" name="TextBox 21"/>
          <p:cNvSpPr txBox="1"/>
          <p:nvPr/>
        </p:nvSpPr>
        <p:spPr>
          <a:xfrm>
            <a:off x="5562600" y="2133600"/>
            <a:ext cx="1233030" cy="584775"/>
          </a:xfrm>
          <a:prstGeom prst="rect">
            <a:avLst/>
          </a:prstGeom>
          <a:noFill/>
        </p:spPr>
        <p:txBody>
          <a:bodyPr wrap="none" rtlCol="0">
            <a:spAutoFit/>
          </a:bodyPr>
          <a:lstStyle/>
          <a:p>
            <a:r>
              <a:rPr lang="en-US" dirty="0" smtClean="0">
                <a:solidFill>
                  <a:schemeClr val="accent1">
                    <a:lumMod val="40000"/>
                    <a:lumOff val="60000"/>
                  </a:schemeClr>
                </a:solidFill>
              </a:rPr>
              <a:t>image</a:t>
            </a:r>
            <a:endParaRPr lang="en-US" dirty="0">
              <a:solidFill>
                <a:schemeClr val="accent1">
                  <a:lumMod val="40000"/>
                  <a:lumOff val="60000"/>
                </a:schemeClr>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a:xfrm>
            <a:off x="228600" y="1276350"/>
            <a:ext cx="8686800" cy="647700"/>
          </a:xfrm>
        </p:spPr>
        <p:txBody>
          <a:bodyPr/>
          <a:lstStyle/>
          <a:p>
            <a:pPr eaLnBrk="1" hangingPunct="1"/>
            <a:r>
              <a:rPr lang="en-US" smtClean="0"/>
              <a:t>Ontological Realism in OBO Foundry ontologies</a:t>
            </a:r>
          </a:p>
        </p:txBody>
      </p:sp>
      <p:sp>
        <p:nvSpPr>
          <p:cNvPr id="31747" name="Rectangle 3"/>
          <p:cNvSpPr>
            <a:spLocks noChangeArrowheads="1"/>
          </p:cNvSpPr>
          <p:nvPr/>
        </p:nvSpPr>
        <p:spPr bwMode="auto">
          <a:xfrm>
            <a:off x="1270000" y="2133600"/>
            <a:ext cx="2743200" cy="609600"/>
          </a:xfrm>
          <a:prstGeom prst="rect">
            <a:avLst/>
          </a:prstGeom>
          <a:noFill/>
          <a:ln w="9525">
            <a:solidFill>
              <a:schemeClr val="bg1"/>
            </a:solidFill>
            <a:miter lim="800000"/>
            <a:headEnd/>
            <a:tailEnd/>
          </a:ln>
        </p:spPr>
        <p:txBody>
          <a:bodyPr wrap="none" anchor="ctr"/>
          <a:lstStyle/>
          <a:p>
            <a:pPr eaLnBrk="0" hangingPunct="0"/>
            <a:r>
              <a:rPr lang="en-US" sz="2400" b="0">
                <a:solidFill>
                  <a:schemeClr val="bg1"/>
                </a:solidFill>
                <a:latin typeface="Tahoma" pitchFamily="34" charset="0"/>
                <a:ea typeface="ＭＳ Ｐゴシック" pitchFamily="34" charset="-128"/>
                <a:cs typeface="Times New Roman" pitchFamily="18" charset="0"/>
              </a:rPr>
              <a:t>Continuant</a:t>
            </a:r>
          </a:p>
        </p:txBody>
      </p:sp>
      <p:sp>
        <p:nvSpPr>
          <p:cNvPr id="31748" name="Rectangle 4"/>
          <p:cNvSpPr>
            <a:spLocks noChangeArrowheads="1"/>
          </p:cNvSpPr>
          <p:nvPr/>
        </p:nvSpPr>
        <p:spPr bwMode="auto">
          <a:xfrm>
            <a:off x="5765800" y="2133600"/>
            <a:ext cx="2692400" cy="2736850"/>
          </a:xfrm>
          <a:prstGeom prst="rect">
            <a:avLst/>
          </a:prstGeom>
          <a:noFill/>
          <a:ln w="9525">
            <a:solidFill>
              <a:schemeClr val="bg1"/>
            </a:solidFill>
            <a:miter lim="800000"/>
            <a:headEnd/>
            <a:tailEnd/>
          </a:ln>
        </p:spPr>
        <p:txBody>
          <a:bodyPr wrap="none" anchor="ctr"/>
          <a:lstStyle/>
          <a:p>
            <a:pPr eaLnBrk="0" hangingPunct="0"/>
            <a:r>
              <a:rPr lang="en-US" sz="2400" b="0">
                <a:solidFill>
                  <a:schemeClr val="bg1"/>
                </a:solidFill>
                <a:latin typeface="Tahoma" pitchFamily="34" charset="0"/>
                <a:ea typeface="ＭＳ Ｐゴシック" pitchFamily="34" charset="-128"/>
                <a:cs typeface="Times New Roman" pitchFamily="18" charset="0"/>
              </a:rPr>
              <a:t>Occurrent</a:t>
            </a:r>
          </a:p>
          <a:p>
            <a:pPr eaLnBrk="0" hangingPunct="0"/>
            <a:endParaRPr lang="en-US" sz="2400" b="0">
              <a:solidFill>
                <a:schemeClr val="bg1"/>
              </a:solidFill>
              <a:latin typeface="Tahoma" pitchFamily="34" charset="0"/>
              <a:ea typeface="ＭＳ Ｐゴシック" pitchFamily="34" charset="-128"/>
              <a:cs typeface="Times New Roman" pitchFamily="18" charset="0"/>
            </a:endParaRPr>
          </a:p>
          <a:p>
            <a:pPr eaLnBrk="0" hangingPunct="0"/>
            <a:endParaRPr lang="en-US" sz="2400" b="0">
              <a:solidFill>
                <a:schemeClr val="bg1"/>
              </a:solidFill>
              <a:latin typeface="Tahoma" pitchFamily="34" charset="0"/>
              <a:ea typeface="ＭＳ Ｐゴシック" pitchFamily="34" charset="-128"/>
              <a:cs typeface="Times New Roman" pitchFamily="18" charset="0"/>
            </a:endParaRPr>
          </a:p>
          <a:p>
            <a:pPr eaLnBrk="0" hangingPunct="0"/>
            <a:endParaRPr lang="en-US" sz="4800" b="0">
              <a:solidFill>
                <a:schemeClr val="bg1"/>
              </a:solidFill>
              <a:latin typeface="Tahoma" pitchFamily="34" charset="0"/>
              <a:ea typeface="ＭＳ Ｐゴシック" pitchFamily="34" charset="-128"/>
              <a:cs typeface="Times New Roman" pitchFamily="18" charset="0"/>
            </a:endParaRPr>
          </a:p>
          <a:p>
            <a:pPr eaLnBrk="0" hangingPunct="0"/>
            <a:r>
              <a:rPr lang="en-US" sz="2000" b="0">
                <a:solidFill>
                  <a:srgbClr val="FFC000"/>
                </a:solidFill>
                <a:latin typeface="Tahoma" pitchFamily="34" charset="0"/>
                <a:ea typeface="ＭＳ Ｐゴシック" pitchFamily="34" charset="-128"/>
                <a:cs typeface="Times New Roman" pitchFamily="18" charset="0"/>
              </a:rPr>
              <a:t>e.g. pathological </a:t>
            </a:r>
          </a:p>
          <a:p>
            <a:pPr eaLnBrk="0" hangingPunct="0"/>
            <a:r>
              <a:rPr lang="en-US" sz="2000" b="0">
                <a:solidFill>
                  <a:srgbClr val="FFC000"/>
                </a:solidFill>
                <a:latin typeface="Tahoma" pitchFamily="34" charset="0"/>
                <a:ea typeface="ＭＳ Ｐゴシック" pitchFamily="34" charset="-128"/>
                <a:cs typeface="Times New Roman" pitchFamily="18" charset="0"/>
              </a:rPr>
              <a:t>process</a:t>
            </a:r>
          </a:p>
        </p:txBody>
      </p:sp>
      <p:sp>
        <p:nvSpPr>
          <p:cNvPr id="31749" name="Rectangle 5"/>
          <p:cNvSpPr>
            <a:spLocks noChangeArrowheads="1"/>
          </p:cNvSpPr>
          <p:nvPr/>
        </p:nvSpPr>
        <p:spPr bwMode="auto">
          <a:xfrm>
            <a:off x="660400" y="3276600"/>
            <a:ext cx="1905000" cy="1828800"/>
          </a:xfrm>
          <a:prstGeom prst="rect">
            <a:avLst/>
          </a:prstGeom>
          <a:noFill/>
          <a:ln w="9525">
            <a:solidFill>
              <a:schemeClr val="bg1"/>
            </a:solidFill>
            <a:miter lim="800000"/>
            <a:headEnd/>
            <a:tailEnd/>
          </a:ln>
        </p:spPr>
        <p:txBody>
          <a:bodyPr wrap="none" anchor="ctr"/>
          <a:lstStyle/>
          <a:p>
            <a:pPr eaLnBrk="0" hangingPunct="0"/>
            <a:r>
              <a:rPr lang="en-US" sz="2400" b="0">
                <a:solidFill>
                  <a:schemeClr val="bg1"/>
                </a:solidFill>
                <a:latin typeface="Tahoma" pitchFamily="34" charset="0"/>
                <a:ea typeface="ＭＳ Ｐゴシック" pitchFamily="34" charset="-128"/>
                <a:cs typeface="Times New Roman" pitchFamily="18" charset="0"/>
              </a:rPr>
              <a:t>Independent</a:t>
            </a:r>
          </a:p>
          <a:p>
            <a:pPr eaLnBrk="0" hangingPunct="0"/>
            <a:r>
              <a:rPr lang="en-US" sz="2400" b="0">
                <a:solidFill>
                  <a:schemeClr val="bg1"/>
                </a:solidFill>
                <a:latin typeface="Tahoma" pitchFamily="34" charset="0"/>
                <a:ea typeface="ＭＳ Ｐゴシック" pitchFamily="34" charset="-128"/>
                <a:cs typeface="Times New Roman" pitchFamily="18" charset="0"/>
              </a:rPr>
              <a:t>Continuant</a:t>
            </a:r>
          </a:p>
          <a:p>
            <a:pPr eaLnBrk="0" hangingPunct="0"/>
            <a:endParaRPr lang="en-US" sz="4000" b="0">
              <a:solidFill>
                <a:schemeClr val="bg1"/>
              </a:solidFill>
              <a:latin typeface="Tahoma" pitchFamily="34" charset="0"/>
              <a:ea typeface="ＭＳ Ｐゴシック" pitchFamily="34" charset="-128"/>
              <a:cs typeface="Times New Roman" pitchFamily="18" charset="0"/>
            </a:endParaRPr>
          </a:p>
          <a:p>
            <a:pPr eaLnBrk="0" hangingPunct="0"/>
            <a:r>
              <a:rPr lang="en-US" sz="2000" b="0">
                <a:solidFill>
                  <a:srgbClr val="FFC000"/>
                </a:solidFill>
                <a:latin typeface="Tahoma" pitchFamily="34" charset="0"/>
                <a:ea typeface="ＭＳ Ｐゴシック" pitchFamily="34" charset="-128"/>
                <a:cs typeface="Times New Roman" pitchFamily="18" charset="0"/>
              </a:rPr>
              <a:t>e.g. organism</a:t>
            </a:r>
          </a:p>
        </p:txBody>
      </p:sp>
      <p:sp>
        <p:nvSpPr>
          <p:cNvPr id="31750" name="Rectangle 6"/>
          <p:cNvSpPr>
            <a:spLocks noChangeArrowheads="1"/>
          </p:cNvSpPr>
          <p:nvPr/>
        </p:nvSpPr>
        <p:spPr bwMode="auto">
          <a:xfrm>
            <a:off x="2794000" y="3276600"/>
            <a:ext cx="1752600" cy="1828800"/>
          </a:xfrm>
          <a:prstGeom prst="rect">
            <a:avLst/>
          </a:prstGeom>
          <a:noFill/>
          <a:ln w="9525">
            <a:solidFill>
              <a:schemeClr val="bg1"/>
            </a:solidFill>
            <a:miter lim="800000"/>
            <a:headEnd/>
            <a:tailEnd/>
          </a:ln>
        </p:spPr>
        <p:txBody>
          <a:bodyPr wrap="none" anchor="ctr"/>
          <a:lstStyle/>
          <a:p>
            <a:pPr eaLnBrk="0" hangingPunct="0"/>
            <a:r>
              <a:rPr lang="en-US" sz="2400" b="0">
                <a:solidFill>
                  <a:schemeClr val="bg1"/>
                </a:solidFill>
                <a:latin typeface="Tahoma" pitchFamily="34" charset="0"/>
                <a:ea typeface="ＭＳ Ｐゴシック" pitchFamily="34" charset="-128"/>
                <a:cs typeface="Times New Roman" pitchFamily="18" charset="0"/>
              </a:rPr>
              <a:t>Dependent</a:t>
            </a:r>
          </a:p>
          <a:p>
            <a:pPr eaLnBrk="0" hangingPunct="0"/>
            <a:r>
              <a:rPr lang="en-US" sz="2400" b="0">
                <a:solidFill>
                  <a:schemeClr val="bg1"/>
                </a:solidFill>
                <a:latin typeface="Tahoma" pitchFamily="34" charset="0"/>
                <a:ea typeface="ＭＳ Ｐゴシック" pitchFamily="34" charset="-128"/>
                <a:cs typeface="Times New Roman" pitchFamily="18" charset="0"/>
              </a:rPr>
              <a:t>Continuant</a:t>
            </a:r>
          </a:p>
          <a:p>
            <a:pPr eaLnBrk="0" hangingPunct="0"/>
            <a:endParaRPr lang="en-US" sz="2400" b="0">
              <a:solidFill>
                <a:schemeClr val="bg1"/>
              </a:solidFill>
              <a:latin typeface="Tahoma" pitchFamily="34" charset="0"/>
              <a:ea typeface="ＭＳ Ｐゴシック" pitchFamily="34" charset="-128"/>
              <a:cs typeface="Times New Roman" pitchFamily="18" charset="0"/>
            </a:endParaRPr>
          </a:p>
          <a:p>
            <a:pPr eaLnBrk="0" hangingPunct="0"/>
            <a:r>
              <a:rPr lang="en-US" sz="2000" b="0">
                <a:solidFill>
                  <a:srgbClr val="FFC000"/>
                </a:solidFill>
                <a:latin typeface="Tahoma" pitchFamily="34" charset="0"/>
                <a:ea typeface="ＭＳ Ｐゴシック" pitchFamily="34" charset="-128"/>
                <a:cs typeface="Times New Roman" pitchFamily="18" charset="0"/>
              </a:rPr>
              <a:t>e.g. patient</a:t>
            </a:r>
          </a:p>
          <a:p>
            <a:pPr eaLnBrk="0" hangingPunct="0"/>
            <a:r>
              <a:rPr lang="en-US" sz="2000" b="0">
                <a:solidFill>
                  <a:srgbClr val="FFC000"/>
                </a:solidFill>
                <a:latin typeface="Tahoma" pitchFamily="34" charset="0"/>
                <a:ea typeface="ＭＳ Ｐゴシック" pitchFamily="34" charset="-128"/>
                <a:cs typeface="Times New Roman" pitchFamily="18" charset="0"/>
              </a:rPr>
              <a:t>role</a:t>
            </a:r>
          </a:p>
        </p:txBody>
      </p:sp>
      <p:cxnSp>
        <p:nvCxnSpPr>
          <p:cNvPr id="31751" name="AutoShape 7"/>
          <p:cNvCxnSpPr>
            <a:cxnSpLocks noChangeShapeType="1"/>
            <a:stCxn id="31747" idx="2"/>
            <a:endCxn id="31749" idx="0"/>
          </p:cNvCxnSpPr>
          <p:nvPr/>
        </p:nvCxnSpPr>
        <p:spPr bwMode="auto">
          <a:xfrm flipH="1">
            <a:off x="1612900" y="2743200"/>
            <a:ext cx="1028700" cy="533400"/>
          </a:xfrm>
          <a:prstGeom prst="straightConnector1">
            <a:avLst/>
          </a:prstGeom>
          <a:noFill/>
          <a:ln w="28575">
            <a:solidFill>
              <a:srgbClr val="FFFF00"/>
            </a:solidFill>
            <a:round/>
            <a:headEnd type="triangle" w="med" len="med"/>
            <a:tailEnd/>
          </a:ln>
        </p:spPr>
      </p:cxnSp>
      <p:cxnSp>
        <p:nvCxnSpPr>
          <p:cNvPr id="31752" name="AutoShape 8"/>
          <p:cNvCxnSpPr>
            <a:cxnSpLocks noChangeShapeType="1"/>
            <a:stCxn id="31747" idx="2"/>
            <a:endCxn id="31750" idx="0"/>
          </p:cNvCxnSpPr>
          <p:nvPr/>
        </p:nvCxnSpPr>
        <p:spPr bwMode="auto">
          <a:xfrm>
            <a:off x="2641600" y="2743200"/>
            <a:ext cx="1028700" cy="533400"/>
          </a:xfrm>
          <a:prstGeom prst="straightConnector1">
            <a:avLst/>
          </a:prstGeom>
          <a:noFill/>
          <a:ln w="28575">
            <a:solidFill>
              <a:srgbClr val="FFFF00"/>
            </a:solidFill>
            <a:round/>
            <a:headEnd type="triangle" w="med" len="med"/>
            <a:tailEnd/>
          </a:ln>
        </p:spPr>
      </p:cxnSp>
      <p:sp>
        <p:nvSpPr>
          <p:cNvPr id="31753" name="Line 9"/>
          <p:cNvSpPr>
            <a:spLocks noChangeShapeType="1"/>
          </p:cNvSpPr>
          <p:nvPr/>
        </p:nvSpPr>
        <p:spPr bwMode="auto">
          <a:xfrm>
            <a:off x="0" y="5943600"/>
            <a:ext cx="9144000" cy="0"/>
          </a:xfrm>
          <a:prstGeom prst="line">
            <a:avLst/>
          </a:prstGeom>
          <a:noFill/>
          <a:ln w="9525">
            <a:solidFill>
              <a:schemeClr val="bg1"/>
            </a:solidFill>
            <a:round/>
            <a:headEnd/>
            <a:tailEnd/>
          </a:ln>
        </p:spPr>
        <p:txBody>
          <a:bodyPr/>
          <a:lstStyle/>
          <a:p>
            <a:endParaRPr lang="en-US"/>
          </a:p>
        </p:txBody>
      </p:sp>
      <p:sp>
        <p:nvSpPr>
          <p:cNvPr id="31754" name="Text Box 10"/>
          <p:cNvSpPr txBox="1">
            <a:spLocks noChangeArrowheads="1"/>
          </p:cNvSpPr>
          <p:nvPr/>
        </p:nvSpPr>
        <p:spPr bwMode="auto">
          <a:xfrm>
            <a:off x="76200" y="5562600"/>
            <a:ext cx="9067800" cy="1014413"/>
          </a:xfrm>
          <a:prstGeom prst="rect">
            <a:avLst/>
          </a:prstGeom>
          <a:noFill/>
          <a:ln w="9525">
            <a:noFill/>
            <a:miter lim="800000"/>
            <a:headEnd/>
            <a:tailEnd/>
          </a:ln>
        </p:spPr>
        <p:txBody>
          <a:bodyPr>
            <a:spAutoFit/>
          </a:bodyPr>
          <a:lstStyle/>
          <a:p>
            <a:pPr algn="l" eaLnBrk="0" hangingPunct="0">
              <a:lnSpc>
                <a:spcPct val="55000"/>
              </a:lnSpc>
              <a:spcBef>
                <a:spcPct val="50000"/>
              </a:spcBef>
              <a:buClr>
                <a:srgbClr val="000000"/>
              </a:buClr>
              <a:buSzPct val="100000"/>
              <a:buFont typeface="Times New Roman" pitchFamily="18" charset="0"/>
              <a:buNone/>
            </a:pPr>
            <a:r>
              <a:rPr lang="en-US" sz="11000" b="0">
                <a:solidFill>
                  <a:schemeClr val="bg1"/>
                </a:solidFill>
                <a:cs typeface="Arial" charset="0"/>
              </a:rPr>
              <a:t> ....  .....    .......</a:t>
            </a:r>
          </a:p>
        </p:txBody>
      </p:sp>
      <p:sp>
        <p:nvSpPr>
          <p:cNvPr id="31755" name="TextBox 10"/>
          <p:cNvSpPr txBox="1">
            <a:spLocks noChangeArrowheads="1"/>
          </p:cNvSpPr>
          <p:nvPr/>
        </p:nvSpPr>
        <p:spPr bwMode="auto">
          <a:xfrm>
            <a:off x="7315200" y="5257800"/>
            <a:ext cx="1676400" cy="519113"/>
          </a:xfrm>
          <a:prstGeom prst="rect">
            <a:avLst/>
          </a:prstGeom>
          <a:noFill/>
          <a:ln w="9525">
            <a:noFill/>
            <a:miter lim="800000"/>
            <a:headEnd/>
            <a:tailEnd/>
          </a:ln>
        </p:spPr>
        <p:txBody>
          <a:bodyPr>
            <a:spAutoFit/>
          </a:bodyPr>
          <a:lstStyle/>
          <a:p>
            <a:pPr algn="l" eaLnBrk="0" hangingPunct="0"/>
            <a:r>
              <a:rPr lang="en-US" sz="2800">
                <a:solidFill>
                  <a:schemeClr val="bg1"/>
                </a:solidFill>
                <a:latin typeface="Calibri" pitchFamily="34" charset="0"/>
                <a:cs typeface="Arial" charset="0"/>
              </a:rPr>
              <a:t>universals</a:t>
            </a:r>
            <a:endParaRPr lang="en-US" sz="2000">
              <a:solidFill>
                <a:schemeClr val="bg1"/>
              </a:solidFill>
              <a:latin typeface="Calibri" pitchFamily="34" charset="0"/>
              <a:cs typeface="Arial" charset="0"/>
            </a:endParaRPr>
          </a:p>
        </p:txBody>
      </p:sp>
      <p:sp>
        <p:nvSpPr>
          <p:cNvPr id="31756" name="TextBox 11"/>
          <p:cNvSpPr txBox="1">
            <a:spLocks noChangeArrowheads="1"/>
          </p:cNvSpPr>
          <p:nvPr/>
        </p:nvSpPr>
        <p:spPr bwMode="auto">
          <a:xfrm>
            <a:off x="0" y="6338888"/>
            <a:ext cx="2362200" cy="519112"/>
          </a:xfrm>
          <a:prstGeom prst="rect">
            <a:avLst/>
          </a:prstGeom>
          <a:noFill/>
          <a:ln w="9525">
            <a:noFill/>
            <a:miter lim="800000"/>
            <a:headEnd/>
            <a:tailEnd/>
          </a:ln>
        </p:spPr>
        <p:txBody>
          <a:bodyPr>
            <a:spAutoFit/>
          </a:bodyPr>
          <a:lstStyle/>
          <a:p>
            <a:pPr algn="l" eaLnBrk="0" hangingPunct="0"/>
            <a:r>
              <a:rPr lang="en-US" sz="2800">
                <a:solidFill>
                  <a:schemeClr val="bg1"/>
                </a:solidFill>
                <a:latin typeface="Calibri" pitchFamily="34" charset="0"/>
                <a:cs typeface="Arial" charset="0"/>
              </a:rPr>
              <a:t>particulars</a:t>
            </a:r>
            <a:endParaRPr lang="en-US" sz="2000">
              <a:solidFill>
                <a:schemeClr val="bg1"/>
              </a:solidFill>
              <a:latin typeface="Calibri" pitchFamily="34" charset="0"/>
              <a:cs typeface="Arial" charset="0"/>
            </a:endParaRPr>
          </a:p>
        </p:txBody>
      </p:sp>
      <p:sp>
        <p:nvSpPr>
          <p:cNvPr id="31757" name="Line 13"/>
          <p:cNvSpPr>
            <a:spLocks noChangeShapeType="1"/>
          </p:cNvSpPr>
          <p:nvPr/>
        </p:nvSpPr>
        <p:spPr bwMode="auto">
          <a:xfrm flipH="1">
            <a:off x="4010025" y="2438400"/>
            <a:ext cx="1752600" cy="0"/>
          </a:xfrm>
          <a:prstGeom prst="line">
            <a:avLst/>
          </a:prstGeom>
          <a:noFill/>
          <a:ln w="38100">
            <a:solidFill>
              <a:schemeClr val="accent1"/>
            </a:solidFill>
            <a:round/>
            <a:headEnd/>
            <a:tailEnd type="triangle" w="med" len="med"/>
          </a:ln>
        </p:spPr>
        <p:txBody>
          <a:bodyPr anchor="ctr"/>
          <a:lstStyle/>
          <a:p>
            <a:endParaRPr lang="en-US"/>
          </a:p>
        </p:txBody>
      </p:sp>
      <p:sp>
        <p:nvSpPr>
          <p:cNvPr id="31758" name="Text Box 14"/>
          <p:cNvSpPr txBox="1">
            <a:spLocks noChangeArrowheads="1"/>
          </p:cNvSpPr>
          <p:nvPr/>
        </p:nvSpPr>
        <p:spPr bwMode="auto">
          <a:xfrm>
            <a:off x="3933825" y="2024063"/>
            <a:ext cx="1889125" cy="396875"/>
          </a:xfrm>
          <a:prstGeom prst="rect">
            <a:avLst/>
          </a:prstGeom>
          <a:noFill/>
          <a:ln w="9525">
            <a:noFill/>
            <a:miter lim="800000"/>
            <a:headEnd/>
            <a:tailEnd/>
          </a:ln>
        </p:spPr>
        <p:txBody>
          <a:bodyPr wrap="none">
            <a:spAutoFit/>
          </a:bodyPr>
          <a:lstStyle/>
          <a:p>
            <a:r>
              <a:rPr lang="en-US" sz="2000">
                <a:solidFill>
                  <a:schemeClr val="accent1"/>
                </a:solidFill>
              </a:rPr>
              <a:t>has_participant</a:t>
            </a:r>
          </a:p>
        </p:txBody>
      </p:sp>
      <p:sp>
        <p:nvSpPr>
          <p:cNvPr id="31759" name="Text Box 15"/>
          <p:cNvSpPr txBox="1">
            <a:spLocks noChangeArrowheads="1"/>
          </p:cNvSpPr>
          <p:nvPr/>
        </p:nvSpPr>
        <p:spPr bwMode="auto">
          <a:xfrm>
            <a:off x="1970088" y="5124450"/>
            <a:ext cx="1311275" cy="396875"/>
          </a:xfrm>
          <a:prstGeom prst="rect">
            <a:avLst/>
          </a:prstGeom>
          <a:noFill/>
          <a:ln w="9525">
            <a:noFill/>
            <a:miter lim="800000"/>
            <a:headEnd/>
            <a:tailEnd/>
          </a:ln>
        </p:spPr>
        <p:txBody>
          <a:bodyPr wrap="none">
            <a:spAutoFit/>
          </a:bodyPr>
          <a:lstStyle/>
          <a:p>
            <a:r>
              <a:rPr lang="en-US" sz="2000">
                <a:solidFill>
                  <a:schemeClr val="accent1"/>
                </a:solidFill>
              </a:rPr>
              <a:t>inheres_in</a:t>
            </a:r>
          </a:p>
        </p:txBody>
      </p:sp>
      <p:sp>
        <p:nvSpPr>
          <p:cNvPr id="31760" name="Line 16"/>
          <p:cNvSpPr>
            <a:spLocks noChangeShapeType="1"/>
          </p:cNvSpPr>
          <p:nvPr/>
        </p:nvSpPr>
        <p:spPr bwMode="auto">
          <a:xfrm flipH="1" flipV="1">
            <a:off x="1371600" y="5105400"/>
            <a:ext cx="0" cy="457200"/>
          </a:xfrm>
          <a:prstGeom prst="line">
            <a:avLst/>
          </a:prstGeom>
          <a:noFill/>
          <a:ln w="38100">
            <a:solidFill>
              <a:schemeClr val="accent1"/>
            </a:solidFill>
            <a:round/>
            <a:headEnd/>
            <a:tailEnd type="triangle" w="med" len="med"/>
          </a:ln>
        </p:spPr>
        <p:txBody>
          <a:bodyPr anchor="ctr"/>
          <a:lstStyle/>
          <a:p>
            <a:endParaRPr lang="en-US"/>
          </a:p>
        </p:txBody>
      </p:sp>
      <p:sp>
        <p:nvSpPr>
          <p:cNvPr id="31761" name="Line 17"/>
          <p:cNvSpPr>
            <a:spLocks noChangeShapeType="1"/>
          </p:cNvSpPr>
          <p:nvPr/>
        </p:nvSpPr>
        <p:spPr bwMode="auto">
          <a:xfrm flipH="1" flipV="1">
            <a:off x="3733800" y="5105400"/>
            <a:ext cx="0" cy="457200"/>
          </a:xfrm>
          <a:prstGeom prst="line">
            <a:avLst/>
          </a:prstGeom>
          <a:noFill/>
          <a:ln w="38100">
            <a:solidFill>
              <a:schemeClr val="accent1"/>
            </a:solidFill>
            <a:round/>
            <a:headEnd/>
            <a:tailEnd/>
          </a:ln>
        </p:spPr>
        <p:txBody>
          <a:bodyPr anchor="ctr"/>
          <a:lstStyle/>
          <a:p>
            <a:endParaRPr lang="en-US"/>
          </a:p>
        </p:txBody>
      </p:sp>
      <p:sp>
        <p:nvSpPr>
          <p:cNvPr id="31762" name="Line 18"/>
          <p:cNvSpPr>
            <a:spLocks noChangeShapeType="1"/>
          </p:cNvSpPr>
          <p:nvPr/>
        </p:nvSpPr>
        <p:spPr bwMode="auto">
          <a:xfrm flipH="1" flipV="1">
            <a:off x="1362075" y="5543550"/>
            <a:ext cx="2362200" cy="0"/>
          </a:xfrm>
          <a:prstGeom prst="line">
            <a:avLst/>
          </a:prstGeom>
          <a:noFill/>
          <a:ln w="38100">
            <a:solidFill>
              <a:schemeClr val="accent1"/>
            </a:solidFill>
            <a:round/>
            <a:headEnd/>
            <a:tailEnd/>
          </a:ln>
        </p:spPr>
        <p:txBody>
          <a:bodyPr anchor="ctr"/>
          <a:lstStyle/>
          <a:p>
            <a:endParaRPr lang="en-US"/>
          </a:p>
        </p:txBody>
      </p:sp>
      <p:sp>
        <p:nvSpPr>
          <p:cNvPr id="31763" name="Line 19"/>
          <p:cNvSpPr>
            <a:spLocks noChangeShapeType="1"/>
          </p:cNvSpPr>
          <p:nvPr/>
        </p:nvSpPr>
        <p:spPr bwMode="auto">
          <a:xfrm flipH="1" flipV="1">
            <a:off x="5029200" y="5105400"/>
            <a:ext cx="0" cy="1066800"/>
          </a:xfrm>
          <a:prstGeom prst="line">
            <a:avLst/>
          </a:prstGeom>
          <a:noFill/>
          <a:ln w="38100">
            <a:solidFill>
              <a:srgbClr val="FF3300"/>
            </a:solidFill>
            <a:round/>
            <a:headEnd/>
            <a:tailEnd type="triangle" w="med" len="med"/>
          </a:ln>
        </p:spPr>
        <p:txBody>
          <a:bodyPr anchor="ctr"/>
          <a:lstStyle/>
          <a:p>
            <a:endParaRPr lang="en-US"/>
          </a:p>
        </p:txBody>
      </p:sp>
      <p:sp>
        <p:nvSpPr>
          <p:cNvPr id="31764" name="Text Box 20"/>
          <p:cNvSpPr txBox="1">
            <a:spLocks noChangeArrowheads="1"/>
          </p:cNvSpPr>
          <p:nvPr/>
        </p:nvSpPr>
        <p:spPr bwMode="auto">
          <a:xfrm>
            <a:off x="5029200" y="5181600"/>
            <a:ext cx="1422400" cy="400050"/>
          </a:xfrm>
          <a:prstGeom prst="rect">
            <a:avLst/>
          </a:prstGeom>
          <a:noFill/>
          <a:ln w="9525">
            <a:noFill/>
            <a:miter lim="800000"/>
            <a:headEnd/>
            <a:tailEnd/>
          </a:ln>
        </p:spPr>
        <p:txBody>
          <a:bodyPr wrap="none">
            <a:spAutoFit/>
          </a:bodyPr>
          <a:lstStyle/>
          <a:p>
            <a:r>
              <a:rPr lang="en-US" sz="2000">
                <a:solidFill>
                  <a:srgbClr val="FF3300"/>
                </a:solidFill>
              </a:rPr>
              <a:t>instance_of</a:t>
            </a:r>
          </a:p>
        </p:txBody>
      </p:sp>
      <p:sp>
        <p:nvSpPr>
          <p:cNvPr id="31765" name="Text Box 21"/>
          <p:cNvSpPr txBox="1">
            <a:spLocks noChangeArrowheads="1"/>
          </p:cNvSpPr>
          <p:nvPr/>
        </p:nvSpPr>
        <p:spPr bwMode="auto">
          <a:xfrm>
            <a:off x="1295400" y="2819400"/>
            <a:ext cx="609600" cy="400050"/>
          </a:xfrm>
          <a:prstGeom prst="rect">
            <a:avLst/>
          </a:prstGeom>
          <a:noFill/>
          <a:ln w="9525">
            <a:noFill/>
            <a:miter lim="800000"/>
            <a:headEnd/>
            <a:tailEnd/>
          </a:ln>
        </p:spPr>
        <p:txBody>
          <a:bodyPr wrap="none">
            <a:spAutoFit/>
          </a:bodyPr>
          <a:lstStyle/>
          <a:p>
            <a:r>
              <a:rPr lang="en-US" sz="2000">
                <a:solidFill>
                  <a:srgbClr val="FFFF00"/>
                </a:solidFill>
              </a:rPr>
              <a:t>is_a</a:t>
            </a:r>
          </a:p>
        </p:txBody>
      </p:sp>
      <p:sp>
        <p:nvSpPr>
          <p:cNvPr id="31766" name="Text Box 22"/>
          <p:cNvSpPr txBox="1">
            <a:spLocks noChangeArrowheads="1"/>
          </p:cNvSpPr>
          <p:nvPr/>
        </p:nvSpPr>
        <p:spPr bwMode="auto">
          <a:xfrm>
            <a:off x="3287713" y="2819400"/>
            <a:ext cx="609600" cy="400050"/>
          </a:xfrm>
          <a:prstGeom prst="rect">
            <a:avLst/>
          </a:prstGeom>
          <a:noFill/>
          <a:ln w="9525">
            <a:noFill/>
            <a:miter lim="800000"/>
            <a:headEnd/>
            <a:tailEnd/>
          </a:ln>
        </p:spPr>
        <p:txBody>
          <a:bodyPr wrap="none">
            <a:spAutoFit/>
          </a:bodyPr>
          <a:lstStyle/>
          <a:p>
            <a:r>
              <a:rPr lang="en-US" sz="2000">
                <a:solidFill>
                  <a:srgbClr val="FFFF00"/>
                </a:solidFill>
              </a:rPr>
              <a:t>is_a</a:t>
            </a:r>
          </a:p>
        </p:txBody>
      </p:sp>
    </p:spTree>
    <p:extLst>
      <p:ext uri="{BB962C8B-B14F-4D97-AF65-F5344CB8AC3E}">
        <p14:creationId xmlns:p14="http://schemas.microsoft.com/office/powerpoint/2010/main" val="30368379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Change</a:t>
            </a:r>
            <a:endParaRPr lang="en-US" dirty="0"/>
          </a:p>
        </p:txBody>
      </p:sp>
      <p:sp>
        <p:nvSpPr>
          <p:cNvPr id="353289" name="Rectangle 9">
            <a:hlinkClick r:id="rId2"/>
          </p:cNvPr>
          <p:cNvSpPr>
            <a:spLocks noChangeArrowheads="1"/>
          </p:cNvSpPr>
          <p:nvPr/>
        </p:nvSpPr>
        <p:spPr bwMode="auto">
          <a:xfrm>
            <a:off x="0" y="0"/>
            <a:ext cx="9144000" cy="0"/>
          </a:xfrm>
          <a:prstGeom prst="rect">
            <a:avLst/>
          </a:prstGeom>
          <a:noFill/>
          <a:ln w="9525">
            <a:noFill/>
            <a:miter lim="800000"/>
            <a:headEnd/>
            <a:tailEnd/>
          </a:ln>
          <a:effectLst/>
        </p:spPr>
        <p:txBody>
          <a:bodyPr vert="horz" wrap="square" lIns="11109" tIns="12696" rIns="11109" bIns="12696" numCol="1" anchor="ctr" anchorCtr="0" compatLnSpc="1">
            <a:prstTxWarp prst="textNoShape">
              <a:avLst/>
            </a:prstTxWarp>
            <a:spAutoFit/>
          </a:bodyPr>
          <a:lstStyle/>
          <a:p>
            <a:endParaRPr lang="en-US"/>
          </a:p>
        </p:txBody>
      </p:sp>
      <p:pic>
        <p:nvPicPr>
          <p:cNvPr id="353282" name="Picture 2" descr="https://encrypted-tbn0.gstatic.com/images?q=tbn:ANd9GcRPgok1iiy7a790_w8RK08eK4pqnl6GqLRDJS3j_jz-8bFpf5GD">
            <a:hlinkClick r:id="rId3"/>
          </p:cNvPr>
          <p:cNvPicPr>
            <a:picLocks noChangeAspect="1" noChangeArrowheads="1"/>
          </p:cNvPicPr>
          <p:nvPr/>
        </p:nvPicPr>
        <p:blipFill>
          <a:blip r:embed="rId4" cstate="print"/>
          <a:srcRect/>
          <a:stretch>
            <a:fillRect/>
          </a:stretch>
        </p:blipFill>
        <p:spPr bwMode="auto">
          <a:xfrm>
            <a:off x="685800" y="4476751"/>
            <a:ext cx="1828799" cy="1828799"/>
          </a:xfrm>
          <a:prstGeom prst="rect">
            <a:avLst/>
          </a:prstGeom>
          <a:noFill/>
        </p:spPr>
      </p:pic>
      <p:pic>
        <p:nvPicPr>
          <p:cNvPr id="353284" name="Picture 4" descr="https://encrypted-tbn2.gstatic.com/images?q=tbn:ANd9GcRaHdGrGfFs05dyX4IbTbBV0ecXshgvqz8Lmo5cLmtEKuvTPDLWUydM7cfQ">
            <a:hlinkClick r:id="rId5"/>
          </p:cNvPr>
          <p:cNvPicPr>
            <a:picLocks noChangeAspect="1" noChangeArrowheads="1"/>
          </p:cNvPicPr>
          <p:nvPr/>
        </p:nvPicPr>
        <p:blipFill>
          <a:blip r:embed="rId6" cstate="print"/>
          <a:srcRect/>
          <a:stretch>
            <a:fillRect/>
          </a:stretch>
        </p:blipFill>
        <p:spPr bwMode="auto">
          <a:xfrm>
            <a:off x="2657475" y="4476749"/>
            <a:ext cx="1504950" cy="1839383"/>
          </a:xfrm>
          <a:prstGeom prst="rect">
            <a:avLst/>
          </a:prstGeom>
          <a:noFill/>
        </p:spPr>
      </p:pic>
      <p:pic>
        <p:nvPicPr>
          <p:cNvPr id="353286" name="Picture 6" descr="https://encrypted-tbn1.gstatic.com/images?q=tbn:ANd9GcQzN-1UL78gfm-GbCHo126ImZNmJbuHg9BqfL2jb82NEa6i06i1ihDnpkYD">
            <a:hlinkClick r:id="rId7"/>
          </p:cNvPr>
          <p:cNvPicPr>
            <a:picLocks noChangeAspect="1" noChangeArrowheads="1"/>
          </p:cNvPicPr>
          <p:nvPr/>
        </p:nvPicPr>
        <p:blipFill>
          <a:blip r:embed="rId8" cstate="print"/>
          <a:srcRect/>
          <a:stretch>
            <a:fillRect/>
          </a:stretch>
        </p:blipFill>
        <p:spPr bwMode="auto">
          <a:xfrm>
            <a:off x="4287715" y="4476750"/>
            <a:ext cx="1465385" cy="1828800"/>
          </a:xfrm>
          <a:prstGeom prst="rect">
            <a:avLst/>
          </a:prstGeom>
          <a:noFill/>
        </p:spPr>
      </p:pic>
      <p:pic>
        <p:nvPicPr>
          <p:cNvPr id="353288" name="Picture 8" descr="https://encrypted-tbn1.gstatic.com/images?q=tbn:ANd9GcRnapKa-Xs_82NSLWBECoJpNjI10_mg2IDUSTtlMY9w0SyntW5ayQ">
            <a:hlinkClick r:id="rId2"/>
          </p:cNvPr>
          <p:cNvPicPr>
            <a:picLocks noChangeAspect="1" noChangeArrowheads="1"/>
          </p:cNvPicPr>
          <p:nvPr/>
        </p:nvPicPr>
        <p:blipFill>
          <a:blip r:embed="rId9" cstate="print"/>
          <a:srcRect/>
          <a:stretch>
            <a:fillRect/>
          </a:stretch>
        </p:blipFill>
        <p:spPr bwMode="auto">
          <a:xfrm>
            <a:off x="5934075" y="4476750"/>
            <a:ext cx="2466975" cy="1847850"/>
          </a:xfrm>
          <a:prstGeom prst="rect">
            <a:avLst/>
          </a:prstGeom>
          <a:noFill/>
        </p:spPr>
      </p:pic>
      <p:cxnSp>
        <p:nvCxnSpPr>
          <p:cNvPr id="9" name="Straight Arrow Connector 8"/>
          <p:cNvCxnSpPr>
            <a:stCxn id="353282" idx="0"/>
            <a:endCxn id="14" idx="2"/>
          </p:cNvCxnSpPr>
          <p:nvPr/>
        </p:nvCxnSpPr>
        <p:spPr bwMode="auto">
          <a:xfrm flipV="1">
            <a:off x="1600200" y="2718375"/>
            <a:ext cx="2971445" cy="1758376"/>
          </a:xfrm>
          <a:prstGeom prst="straightConnector1">
            <a:avLst/>
          </a:prstGeom>
          <a:noFill/>
          <a:ln w="38100" cap="flat" cmpd="sng" algn="ctr">
            <a:solidFill>
              <a:schemeClr val="bg1"/>
            </a:solidFill>
            <a:prstDash val="solid"/>
            <a:round/>
            <a:headEnd type="none" w="med" len="med"/>
            <a:tailEnd type="arrow"/>
          </a:ln>
          <a:effectLst/>
        </p:spPr>
      </p:cxnSp>
      <p:cxnSp>
        <p:nvCxnSpPr>
          <p:cNvPr id="10" name="Straight Arrow Connector 9"/>
          <p:cNvCxnSpPr>
            <a:stCxn id="353284" idx="0"/>
            <a:endCxn id="14" idx="2"/>
          </p:cNvCxnSpPr>
          <p:nvPr/>
        </p:nvCxnSpPr>
        <p:spPr bwMode="auto">
          <a:xfrm flipV="1">
            <a:off x="3409950" y="2718375"/>
            <a:ext cx="1161695" cy="1758374"/>
          </a:xfrm>
          <a:prstGeom prst="straightConnector1">
            <a:avLst/>
          </a:prstGeom>
          <a:noFill/>
          <a:ln w="38100" cap="flat" cmpd="sng" algn="ctr">
            <a:solidFill>
              <a:schemeClr val="bg1"/>
            </a:solidFill>
            <a:prstDash val="solid"/>
            <a:round/>
            <a:headEnd type="none" w="med" len="med"/>
            <a:tailEnd type="arrow"/>
          </a:ln>
          <a:effectLst/>
        </p:spPr>
      </p:cxnSp>
      <p:cxnSp>
        <p:nvCxnSpPr>
          <p:cNvPr id="11" name="Straight Arrow Connector 10"/>
          <p:cNvCxnSpPr>
            <a:stCxn id="353286" idx="0"/>
            <a:endCxn id="14" idx="2"/>
          </p:cNvCxnSpPr>
          <p:nvPr/>
        </p:nvCxnSpPr>
        <p:spPr bwMode="auto">
          <a:xfrm flipH="1" flipV="1">
            <a:off x="4571645" y="2718375"/>
            <a:ext cx="448763" cy="1758375"/>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stCxn id="353288" idx="0"/>
            <a:endCxn id="14" idx="2"/>
          </p:cNvCxnSpPr>
          <p:nvPr/>
        </p:nvCxnSpPr>
        <p:spPr bwMode="auto">
          <a:xfrm flipH="1" flipV="1">
            <a:off x="4571645" y="2718375"/>
            <a:ext cx="2595918" cy="1758375"/>
          </a:xfrm>
          <a:prstGeom prst="straightConnector1">
            <a:avLst/>
          </a:prstGeom>
          <a:noFill/>
          <a:ln w="38100" cap="flat" cmpd="sng" algn="ctr">
            <a:solidFill>
              <a:schemeClr val="bg1"/>
            </a:solidFill>
            <a:prstDash val="solid"/>
            <a:round/>
            <a:headEnd type="none" w="med" len="med"/>
            <a:tailEnd type="arrow"/>
          </a:ln>
          <a:effectLst/>
        </p:spPr>
      </p:cxnSp>
      <p:sp>
        <p:nvSpPr>
          <p:cNvPr id="14" name="TextBox 13"/>
          <p:cNvSpPr txBox="1"/>
          <p:nvPr/>
        </p:nvSpPr>
        <p:spPr>
          <a:xfrm>
            <a:off x="4046501" y="2133600"/>
            <a:ext cx="1050288" cy="584775"/>
          </a:xfrm>
          <a:prstGeom prst="rect">
            <a:avLst/>
          </a:prstGeom>
          <a:noFill/>
        </p:spPr>
        <p:txBody>
          <a:bodyPr wrap="none" rtlCol="0">
            <a:spAutoFit/>
          </a:bodyPr>
          <a:lstStyle/>
          <a:p>
            <a:r>
              <a:rPr lang="en-US" dirty="0" smtClean="0">
                <a:solidFill>
                  <a:schemeClr val="bg1"/>
                </a:solidFill>
              </a:rPr>
              <a:t>child</a:t>
            </a:r>
            <a:endParaRPr lang="en-US" dirty="0">
              <a:solidFill>
                <a:schemeClr val="bg1"/>
              </a:solidFill>
            </a:endParaRPr>
          </a:p>
        </p:txBody>
      </p:sp>
      <p:sp>
        <p:nvSpPr>
          <p:cNvPr id="15" name="TextBox 14"/>
          <p:cNvSpPr txBox="1"/>
          <p:nvPr/>
        </p:nvSpPr>
        <p:spPr>
          <a:xfrm>
            <a:off x="211941" y="3276600"/>
            <a:ext cx="2555508" cy="584775"/>
          </a:xfrm>
          <a:prstGeom prst="rect">
            <a:avLst/>
          </a:prstGeom>
          <a:noFill/>
        </p:spPr>
        <p:txBody>
          <a:bodyPr wrap="none" rtlCol="0">
            <a:spAutoFit/>
          </a:bodyPr>
          <a:lstStyle/>
          <a:p>
            <a:r>
              <a:rPr lang="en-US" i="1" dirty="0" smtClean="0">
                <a:solidFill>
                  <a:schemeClr val="bg1"/>
                </a:solidFill>
              </a:rPr>
              <a:t>instance of …</a:t>
            </a:r>
            <a:endParaRPr lang="en-US" i="1" dirty="0">
              <a:solidFill>
                <a:schemeClr val="bg1"/>
              </a:solidFill>
            </a:endParaRPr>
          </a:p>
        </p:txBody>
      </p:sp>
      <p:cxnSp>
        <p:nvCxnSpPr>
          <p:cNvPr id="16" name="Straight Connector 15"/>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triangle" w="med" len="med"/>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AutoShape 2"/>
          <p:cNvSpPr>
            <a:spLocks noGrp="1" noChangeArrowheads="1"/>
          </p:cNvSpPr>
          <p:nvPr>
            <p:ph type="title"/>
          </p:nvPr>
        </p:nvSpPr>
        <p:spPr>
          <a:xfrm>
            <a:off x="255588" y="1291789"/>
            <a:ext cx="8632825" cy="646986"/>
          </a:xfrm>
        </p:spPr>
        <p:txBody>
          <a:bodyPr/>
          <a:lstStyle/>
          <a:p>
            <a:pPr eaLnBrk="1" hangingPunct="1"/>
            <a:r>
              <a:rPr lang="en-US" dirty="0" smtClean="0"/>
              <a:t>Standard approach in data analysis (2)</a:t>
            </a:r>
          </a:p>
        </p:txBody>
      </p:sp>
      <p:graphicFrame>
        <p:nvGraphicFramePr>
          <p:cNvPr id="910340" name="Group 4"/>
          <p:cNvGraphicFramePr>
            <a:graphicFrameLocks noGrp="1"/>
          </p:cNvGraphicFramePr>
          <p:nvPr>
            <p:ph idx="1"/>
          </p:nvPr>
        </p:nvGraphicFramePr>
        <p:xfrm>
          <a:off x="762000" y="2209800"/>
          <a:ext cx="7772400" cy="3657600"/>
        </p:xfrm>
        <a:graphic>
          <a:graphicData uri="http://schemas.openxmlformats.org/drawingml/2006/table">
            <a:tbl>
              <a:tblPr/>
              <a:tblGrid>
                <a:gridCol w="971550"/>
                <a:gridCol w="1009650"/>
                <a:gridCol w="1014413"/>
                <a:gridCol w="1014412"/>
                <a:gridCol w="1012825"/>
                <a:gridCol w="1011238"/>
                <a:gridCol w="1009650"/>
                <a:gridCol w="728662"/>
              </a:tblGrid>
              <a:tr h="406400">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bg1"/>
                        </a:solidFill>
                        <a:effectLst/>
                        <a:latin typeface="Arial"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charset="0"/>
                          <a:cs typeface="Arial" charset="0"/>
                        </a:rPr>
                        <a:t>Cases</a:t>
                      </a:r>
                      <a:endParaRPr kumimoji="0" lang="en-US" sz="2000" b="0"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charset="0"/>
                          <a:cs typeface="Arial" charset="0"/>
                        </a:rPr>
                        <a:t>Characteristics</a:t>
                      </a:r>
                      <a:endParaRPr kumimoji="0" lang="en-US" sz="2000" b="0"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6400">
                <a:tc vMerge="1">
                  <a:txBody>
                    <a:bodyPr/>
                    <a:lstStyle/>
                    <a:p>
                      <a:endParaRPr 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ch1</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ch2</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ch3</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ch4</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ch5</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ch6</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case1</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case2</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case3</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case4</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case5</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case6</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170072" name="Text Box 90"/>
          <p:cNvSpPr txBox="1">
            <a:spLocks noChangeArrowheads="1"/>
          </p:cNvSpPr>
          <p:nvPr/>
        </p:nvSpPr>
        <p:spPr bwMode="auto">
          <a:xfrm>
            <a:off x="1905000" y="6172200"/>
            <a:ext cx="1638590" cy="461665"/>
          </a:xfrm>
          <a:prstGeom prst="rect">
            <a:avLst/>
          </a:prstGeom>
          <a:noFill/>
          <a:ln w="9525">
            <a:noFill/>
            <a:miter lim="800000"/>
            <a:headEnd/>
            <a:tailEnd/>
          </a:ln>
        </p:spPr>
        <p:txBody>
          <a:bodyPr wrap="none">
            <a:spAutoFit/>
          </a:bodyPr>
          <a:lstStyle/>
          <a:p>
            <a:r>
              <a:rPr lang="en-US" sz="2400" dirty="0">
                <a:solidFill>
                  <a:schemeClr val="bg1"/>
                </a:solidFill>
              </a:rPr>
              <a:t>phenotypic</a:t>
            </a:r>
          </a:p>
        </p:txBody>
      </p:sp>
      <p:sp>
        <p:nvSpPr>
          <p:cNvPr id="170073" name="Text Box 91"/>
          <p:cNvSpPr txBox="1">
            <a:spLocks noChangeArrowheads="1"/>
          </p:cNvSpPr>
          <p:nvPr/>
        </p:nvSpPr>
        <p:spPr bwMode="auto">
          <a:xfrm>
            <a:off x="3886200" y="6172200"/>
            <a:ext cx="1449435" cy="461665"/>
          </a:xfrm>
          <a:prstGeom prst="rect">
            <a:avLst/>
          </a:prstGeom>
          <a:noFill/>
          <a:ln w="9525">
            <a:noFill/>
            <a:miter lim="800000"/>
            <a:headEnd/>
            <a:tailEnd/>
          </a:ln>
        </p:spPr>
        <p:txBody>
          <a:bodyPr wrap="none">
            <a:spAutoFit/>
          </a:bodyPr>
          <a:lstStyle/>
          <a:p>
            <a:r>
              <a:rPr lang="en-US" sz="2400" dirty="0">
                <a:solidFill>
                  <a:schemeClr val="bg1"/>
                </a:solidFill>
              </a:rPr>
              <a:t>genotypic</a:t>
            </a:r>
          </a:p>
        </p:txBody>
      </p:sp>
      <p:sp>
        <p:nvSpPr>
          <p:cNvPr id="170074" name="AutoShape 93"/>
          <p:cNvSpPr>
            <a:spLocks/>
          </p:cNvSpPr>
          <p:nvPr/>
        </p:nvSpPr>
        <p:spPr bwMode="auto">
          <a:xfrm rot="5400000" flipV="1">
            <a:off x="2705100" y="5295900"/>
            <a:ext cx="152400" cy="1752600"/>
          </a:xfrm>
          <a:prstGeom prst="rightBrace">
            <a:avLst>
              <a:gd name="adj1" fmla="val 150000"/>
              <a:gd name="adj2" fmla="val 50000"/>
            </a:avLst>
          </a:prstGeom>
          <a:noFill/>
          <a:ln w="9525">
            <a:solidFill>
              <a:schemeClr val="bg1"/>
            </a:solidFill>
            <a:round/>
            <a:headEnd/>
            <a:tailEnd/>
          </a:ln>
        </p:spPr>
        <p:txBody>
          <a:bodyPr wrap="none" anchor="ctr"/>
          <a:lstStyle/>
          <a:p>
            <a:endParaRPr lang="en-US"/>
          </a:p>
        </p:txBody>
      </p:sp>
      <p:sp>
        <p:nvSpPr>
          <p:cNvPr id="170075" name="AutoShape 94"/>
          <p:cNvSpPr>
            <a:spLocks/>
          </p:cNvSpPr>
          <p:nvPr/>
        </p:nvSpPr>
        <p:spPr bwMode="auto">
          <a:xfrm rot="5400000" flipV="1">
            <a:off x="4800600" y="5181600"/>
            <a:ext cx="152400" cy="1981200"/>
          </a:xfrm>
          <a:prstGeom prst="rightBrace">
            <a:avLst>
              <a:gd name="adj1" fmla="val 200000"/>
              <a:gd name="adj2" fmla="val 50000"/>
            </a:avLst>
          </a:prstGeom>
          <a:noFill/>
          <a:ln w="9525">
            <a:solidFill>
              <a:schemeClr val="bg1"/>
            </a:solidFill>
            <a:round/>
            <a:headEnd/>
            <a:tailEnd/>
          </a:ln>
        </p:spPr>
        <p:txBody>
          <a:bodyPr wrap="none" anchor="ctr"/>
          <a:lstStyle/>
          <a:p>
            <a:endParaRPr lang="en-US"/>
          </a:p>
        </p:txBody>
      </p:sp>
      <p:grpSp>
        <p:nvGrpSpPr>
          <p:cNvPr id="2" name="Group 356"/>
          <p:cNvGrpSpPr>
            <a:grpSpLocks/>
          </p:cNvGrpSpPr>
          <p:nvPr/>
        </p:nvGrpSpPr>
        <p:grpSpPr bwMode="auto">
          <a:xfrm>
            <a:off x="3200400" y="3200400"/>
            <a:ext cx="4267200" cy="381000"/>
            <a:chOff x="2016" y="2736"/>
            <a:chExt cx="2688" cy="240"/>
          </a:xfrm>
        </p:grpSpPr>
        <p:sp>
          <p:nvSpPr>
            <p:cNvPr id="170083"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170084"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sp>
        <p:nvSpPr>
          <p:cNvPr id="170078" name="Slide Number Placeholder 15"/>
          <p:cNvSpPr>
            <a:spLocks noGrp="1"/>
          </p:cNvSpPr>
          <p:nvPr>
            <p:ph type="sldNum" sz="quarter" idx="10"/>
          </p:nvPr>
        </p:nvSpPr>
        <p:spPr>
          <a:noFill/>
        </p:spPr>
        <p:txBody>
          <a:bodyPr/>
          <a:lstStyle/>
          <a:p>
            <a:fld id="{A38973EB-D3CB-4C3D-8F29-0BF926F04BE0}" type="slidenum">
              <a:rPr lang="en-US" smtClean="0"/>
              <a:pPr/>
              <a:t>6</a:t>
            </a:fld>
            <a:endParaRPr lang="en-US" smtClean="0"/>
          </a:p>
        </p:txBody>
      </p:sp>
      <p:sp>
        <p:nvSpPr>
          <p:cNvPr id="17" name="AutoShape 94"/>
          <p:cNvSpPr>
            <a:spLocks/>
          </p:cNvSpPr>
          <p:nvPr/>
        </p:nvSpPr>
        <p:spPr bwMode="auto">
          <a:xfrm rot="5400000" flipV="1">
            <a:off x="6858000" y="5181600"/>
            <a:ext cx="152400" cy="1981200"/>
          </a:xfrm>
          <a:prstGeom prst="rightBrace">
            <a:avLst>
              <a:gd name="adj1" fmla="val 200000"/>
              <a:gd name="adj2" fmla="val 50000"/>
            </a:avLst>
          </a:prstGeom>
          <a:noFill/>
          <a:ln w="9525">
            <a:solidFill>
              <a:schemeClr val="bg1"/>
            </a:solidFill>
            <a:round/>
            <a:headEnd/>
            <a:tailEnd/>
          </a:ln>
        </p:spPr>
        <p:txBody>
          <a:bodyPr wrap="none" anchor="ctr"/>
          <a:lstStyle/>
          <a:p>
            <a:endParaRPr lang="en-US"/>
          </a:p>
        </p:txBody>
      </p:sp>
      <p:sp>
        <p:nvSpPr>
          <p:cNvPr id="18" name="Text Box 91"/>
          <p:cNvSpPr txBox="1">
            <a:spLocks noChangeArrowheads="1"/>
          </p:cNvSpPr>
          <p:nvPr/>
        </p:nvSpPr>
        <p:spPr bwMode="auto">
          <a:xfrm>
            <a:off x="7311332" y="6172200"/>
            <a:ext cx="1680268" cy="461665"/>
          </a:xfrm>
          <a:prstGeom prst="rect">
            <a:avLst/>
          </a:prstGeom>
          <a:noFill/>
          <a:ln w="9525">
            <a:noFill/>
            <a:miter lim="800000"/>
            <a:headEnd/>
            <a:tailEnd/>
          </a:ln>
        </p:spPr>
        <p:txBody>
          <a:bodyPr wrap="none">
            <a:spAutoFit/>
          </a:bodyPr>
          <a:lstStyle/>
          <a:p>
            <a:r>
              <a:rPr lang="en-US" sz="2400" dirty="0" smtClean="0">
                <a:solidFill>
                  <a:schemeClr val="bg1"/>
                </a:solidFill>
              </a:rPr>
              <a:t>outcome …</a:t>
            </a:r>
            <a:endParaRPr lang="en-US" sz="2400" dirty="0">
              <a:solidFill>
                <a:schemeClr val="bg1"/>
              </a:solidFill>
            </a:endParaRPr>
          </a:p>
        </p:txBody>
      </p:sp>
      <p:sp>
        <p:nvSpPr>
          <p:cNvPr id="19" name="Text Box 91"/>
          <p:cNvSpPr txBox="1">
            <a:spLocks noChangeArrowheads="1"/>
          </p:cNvSpPr>
          <p:nvPr/>
        </p:nvSpPr>
        <p:spPr bwMode="auto">
          <a:xfrm>
            <a:off x="5548559" y="6172200"/>
            <a:ext cx="1477520" cy="461665"/>
          </a:xfrm>
          <a:prstGeom prst="rect">
            <a:avLst/>
          </a:prstGeom>
          <a:noFill/>
          <a:ln w="9525">
            <a:noFill/>
            <a:miter lim="800000"/>
            <a:headEnd/>
            <a:tailEnd/>
          </a:ln>
        </p:spPr>
        <p:txBody>
          <a:bodyPr wrap="none">
            <a:spAutoFit/>
          </a:bodyPr>
          <a:lstStyle/>
          <a:p>
            <a:r>
              <a:rPr lang="en-US" sz="2400" dirty="0" smtClean="0">
                <a:solidFill>
                  <a:schemeClr val="bg1"/>
                </a:solidFill>
              </a:rPr>
              <a:t>treatment</a:t>
            </a:r>
            <a:endParaRPr lang="en-US" sz="2400" dirty="0">
              <a:solidFill>
                <a:schemeClr val="bg1"/>
              </a:solidFill>
            </a:endParaRPr>
          </a:p>
        </p:txBody>
      </p:sp>
      <p:sp>
        <p:nvSpPr>
          <p:cNvPr id="20" name="TextBox 19"/>
          <p:cNvSpPr txBox="1"/>
          <p:nvPr/>
        </p:nvSpPr>
        <p:spPr>
          <a:xfrm>
            <a:off x="3352800" y="5029200"/>
            <a:ext cx="3630096" cy="584775"/>
          </a:xfrm>
          <a:prstGeom prst="rect">
            <a:avLst/>
          </a:prstGeom>
          <a:noFill/>
        </p:spPr>
        <p:txBody>
          <a:bodyPr wrap="none" rtlCol="0">
            <a:spAutoFit/>
          </a:bodyPr>
          <a:lstStyle/>
          <a:p>
            <a:r>
              <a:rPr lang="en-US" dirty="0" smtClean="0">
                <a:solidFill>
                  <a:schemeClr val="accent5">
                    <a:lumMod val="75000"/>
                  </a:schemeClr>
                </a:solidFill>
              </a:rPr>
              <a:t>finding correlations</a:t>
            </a:r>
            <a:endParaRPr lang="en-US" dirty="0">
              <a:solidFill>
                <a:schemeClr val="accent5">
                  <a:lumMod val="75000"/>
                </a:schemeClr>
              </a:solidFill>
            </a:endParaRPr>
          </a:p>
        </p:txBody>
      </p:sp>
      <p:grpSp>
        <p:nvGrpSpPr>
          <p:cNvPr id="4" name="Group 356"/>
          <p:cNvGrpSpPr>
            <a:grpSpLocks/>
          </p:cNvGrpSpPr>
          <p:nvPr/>
        </p:nvGrpSpPr>
        <p:grpSpPr bwMode="auto">
          <a:xfrm>
            <a:off x="3200400" y="3657600"/>
            <a:ext cx="4267200" cy="381000"/>
            <a:chOff x="2016" y="2736"/>
            <a:chExt cx="2688" cy="240"/>
          </a:xfrm>
        </p:grpSpPr>
        <p:sp>
          <p:nvSpPr>
            <p:cNvPr id="22"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23"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grpSp>
        <p:nvGrpSpPr>
          <p:cNvPr id="5" name="Group 356"/>
          <p:cNvGrpSpPr>
            <a:grpSpLocks/>
          </p:cNvGrpSpPr>
          <p:nvPr/>
        </p:nvGrpSpPr>
        <p:grpSpPr bwMode="auto">
          <a:xfrm>
            <a:off x="3200400" y="4114800"/>
            <a:ext cx="4267200" cy="381000"/>
            <a:chOff x="2016" y="2736"/>
            <a:chExt cx="2688" cy="240"/>
          </a:xfrm>
        </p:grpSpPr>
        <p:sp>
          <p:nvSpPr>
            <p:cNvPr id="25"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26"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grpSp>
        <p:nvGrpSpPr>
          <p:cNvPr id="6" name="Group 356"/>
          <p:cNvGrpSpPr>
            <a:grpSpLocks/>
          </p:cNvGrpSpPr>
          <p:nvPr/>
        </p:nvGrpSpPr>
        <p:grpSpPr bwMode="auto">
          <a:xfrm>
            <a:off x="3200400" y="4572000"/>
            <a:ext cx="4267200" cy="381000"/>
            <a:chOff x="2016" y="2736"/>
            <a:chExt cx="2688" cy="240"/>
          </a:xfrm>
        </p:grpSpPr>
        <p:sp>
          <p:nvSpPr>
            <p:cNvPr id="28"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29"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grpSp>
        <p:nvGrpSpPr>
          <p:cNvPr id="30" name="Group 356"/>
          <p:cNvGrpSpPr>
            <a:grpSpLocks/>
          </p:cNvGrpSpPr>
          <p:nvPr/>
        </p:nvGrpSpPr>
        <p:grpSpPr bwMode="auto">
          <a:xfrm>
            <a:off x="3200400" y="5638800"/>
            <a:ext cx="4267200" cy="381000"/>
            <a:chOff x="2016" y="2736"/>
            <a:chExt cx="2688" cy="240"/>
          </a:xfrm>
          <a:solidFill>
            <a:srgbClr val="FFC000"/>
          </a:solidFill>
        </p:grpSpPr>
        <p:sp>
          <p:nvSpPr>
            <p:cNvPr id="31" name="AutoShape 354"/>
            <p:cNvSpPr>
              <a:spLocks noChangeArrowheads="1"/>
            </p:cNvSpPr>
            <p:nvPr/>
          </p:nvSpPr>
          <p:spPr bwMode="auto">
            <a:xfrm>
              <a:off x="2016" y="2736"/>
              <a:ext cx="1344" cy="240"/>
            </a:xfrm>
            <a:prstGeom prst="curvedUpArrow">
              <a:avLst>
                <a:gd name="adj1" fmla="val 80915"/>
                <a:gd name="adj2" fmla="val 192915"/>
                <a:gd name="adj3" fmla="val 33333"/>
              </a:avLst>
            </a:prstGeom>
            <a:grpFill/>
            <a:ln w="9525">
              <a:solidFill>
                <a:schemeClr val="bg1"/>
              </a:solidFill>
              <a:miter lim="800000"/>
              <a:headEnd/>
              <a:tailEnd/>
            </a:ln>
          </p:spPr>
          <p:txBody>
            <a:bodyPr wrap="none" anchor="ctr"/>
            <a:lstStyle/>
            <a:p>
              <a:endParaRPr lang="en-US"/>
            </a:p>
          </p:txBody>
        </p:sp>
        <p:sp>
          <p:nvSpPr>
            <p:cNvPr id="32" name="AutoShape 355"/>
            <p:cNvSpPr>
              <a:spLocks noChangeArrowheads="1"/>
            </p:cNvSpPr>
            <p:nvPr/>
          </p:nvSpPr>
          <p:spPr bwMode="auto">
            <a:xfrm>
              <a:off x="2016" y="2736"/>
              <a:ext cx="2688" cy="240"/>
            </a:xfrm>
            <a:prstGeom prst="curvedUpArrow">
              <a:avLst>
                <a:gd name="adj1" fmla="val 79956"/>
                <a:gd name="adj2" fmla="val 196622"/>
                <a:gd name="adj3" fmla="val 33333"/>
              </a:avLst>
            </a:prstGeom>
            <a:grpFill/>
            <a:ln w="9525">
              <a:solidFill>
                <a:schemeClr val="bg1"/>
              </a:solidFill>
              <a:miter lim="800000"/>
              <a:headEnd/>
              <a:tailEnd/>
            </a:ln>
          </p:spPr>
          <p:txBody>
            <a:bodyPr wrap="none" anchor="ctr"/>
            <a:lstStyle/>
            <a:p>
              <a:endParaRPr lang="en-US"/>
            </a:p>
          </p:txBody>
        </p:sp>
      </p:grpSp>
      <p:sp>
        <p:nvSpPr>
          <p:cNvPr id="34" name="TextBox 33"/>
          <p:cNvSpPr txBox="1"/>
          <p:nvPr/>
        </p:nvSpPr>
        <p:spPr>
          <a:xfrm>
            <a:off x="1946793" y="2362200"/>
            <a:ext cx="1415773" cy="3170099"/>
          </a:xfrm>
          <a:prstGeom prst="rect">
            <a:avLst/>
          </a:prstGeom>
          <a:noFill/>
        </p:spPr>
        <p:txBody>
          <a:bodyPr wrap="none" rtlCol="0">
            <a:spAutoFit/>
          </a:bodyPr>
          <a:lstStyle/>
          <a:p>
            <a:r>
              <a:rPr lang="en-US" sz="20000" b="0" dirty="0" smtClean="0">
                <a:solidFill>
                  <a:srgbClr val="FFC000"/>
                </a:solidFill>
              </a:rPr>
              <a:t>{</a:t>
            </a:r>
            <a:endParaRPr lang="en-US" sz="20000" b="0" dirty="0">
              <a:solidFill>
                <a:srgbClr val="FFC000"/>
              </a:solidFill>
            </a:endParaRPr>
          </a:p>
        </p:txBody>
      </p:sp>
      <p:sp>
        <p:nvSpPr>
          <p:cNvPr id="35" name="TextBox 34"/>
          <p:cNvSpPr txBox="1"/>
          <p:nvPr/>
        </p:nvSpPr>
        <p:spPr>
          <a:xfrm>
            <a:off x="1524000" y="5638800"/>
            <a:ext cx="1479893" cy="523220"/>
          </a:xfrm>
          <a:prstGeom prst="rect">
            <a:avLst/>
          </a:prstGeom>
          <a:noFill/>
        </p:spPr>
        <p:txBody>
          <a:bodyPr wrap="none" rtlCol="0">
            <a:spAutoFit/>
          </a:bodyPr>
          <a:lstStyle/>
          <a:p>
            <a:r>
              <a:rPr lang="en-US" sz="2800" b="0" dirty="0" smtClean="0">
                <a:solidFill>
                  <a:srgbClr val="FFC000"/>
                </a:solidFill>
              </a:rPr>
              <a:t>therefore</a:t>
            </a:r>
            <a:endParaRPr lang="en-US" sz="2800" b="0" dirty="0">
              <a:solidFill>
                <a:srgbClr val="FFC000"/>
              </a:solidFill>
            </a:endParaRPr>
          </a:p>
        </p:txBody>
      </p:sp>
      <p:cxnSp>
        <p:nvCxnSpPr>
          <p:cNvPr id="39" name="Straight Connector 38"/>
          <p:cNvCxnSpPr/>
          <p:nvPr/>
        </p:nvCxnSpPr>
        <p:spPr bwMode="auto">
          <a:xfrm>
            <a:off x="1981200" y="4267200"/>
            <a:ext cx="20782" cy="1392382"/>
          </a:xfrm>
          <a:prstGeom prst="line">
            <a:avLst/>
          </a:prstGeom>
          <a:noFill/>
          <a:ln w="57150" cap="flat" cmpd="sng" algn="ctr">
            <a:solidFill>
              <a:srgbClr val="FFC000"/>
            </a:solidFill>
            <a:prstDash val="solid"/>
            <a:round/>
            <a:headEnd type="none" w="med" len="med"/>
            <a:tailEnd type="none" w="med" len="med"/>
          </a:ln>
          <a:effectLst/>
        </p:spPr>
      </p:cxnSp>
      <p:cxnSp>
        <p:nvCxnSpPr>
          <p:cNvPr id="40" name="Straight Connector 39"/>
          <p:cNvCxnSpPr/>
          <p:nvPr/>
        </p:nvCxnSpPr>
        <p:spPr bwMode="auto">
          <a:xfrm>
            <a:off x="1981200" y="5638800"/>
            <a:ext cx="1143000" cy="0"/>
          </a:xfrm>
          <a:prstGeom prst="line">
            <a:avLst/>
          </a:prstGeom>
          <a:noFill/>
          <a:ln w="57150" cap="flat" cmpd="sng" algn="ctr">
            <a:solidFill>
              <a:srgbClr val="FFC000"/>
            </a:solidFill>
            <a:prstDash val="solid"/>
            <a:round/>
            <a:headEnd type="none" w="med" len="med"/>
            <a:tailEnd type="triangle" w="med" len="med"/>
          </a:ln>
          <a:effectLst/>
        </p:spPr>
      </p:cxnSp>
      <p:cxnSp>
        <p:nvCxnSpPr>
          <p:cNvPr id="43" name="Straight Connector 42"/>
          <p:cNvCxnSpPr/>
          <p:nvPr/>
        </p:nvCxnSpPr>
        <p:spPr bwMode="auto">
          <a:xfrm>
            <a:off x="1981200" y="4298373"/>
            <a:ext cx="304800" cy="0"/>
          </a:xfrm>
          <a:prstGeom prst="line">
            <a:avLst/>
          </a:prstGeom>
          <a:noFill/>
          <a:ln w="57150" cap="flat" cmpd="sng" algn="ctr">
            <a:solidFill>
              <a:srgbClr val="FFC000"/>
            </a:solidFill>
            <a:prstDash val="solid"/>
            <a:round/>
            <a:headEnd type="none" w="med" len="med"/>
            <a:tailEnd type="none" w="med" len="med"/>
          </a:ln>
          <a:effectLst/>
        </p:spPr>
      </p:cxnSp>
      <p:sp>
        <p:nvSpPr>
          <p:cNvPr id="52" name="TextBox 51"/>
          <p:cNvSpPr txBox="1"/>
          <p:nvPr/>
        </p:nvSpPr>
        <p:spPr>
          <a:xfrm>
            <a:off x="7010400" y="5715000"/>
            <a:ext cx="1835760" cy="523220"/>
          </a:xfrm>
          <a:prstGeom prst="rect">
            <a:avLst/>
          </a:prstGeom>
          <a:noFill/>
        </p:spPr>
        <p:txBody>
          <a:bodyPr wrap="none" rtlCol="0">
            <a:spAutoFit/>
          </a:bodyPr>
          <a:lstStyle/>
          <a:p>
            <a:r>
              <a:rPr lang="en-US" sz="2800" b="0" dirty="0" smtClean="0">
                <a:solidFill>
                  <a:srgbClr val="FFC000"/>
                </a:solidFill>
              </a:rPr>
              <a:t>expectation</a:t>
            </a:r>
            <a:endParaRPr lang="en-US" sz="2800" b="0" dirty="0">
              <a:solidFill>
                <a:srgbClr val="FFC0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Change</a:t>
            </a:r>
            <a:endParaRPr lang="en-US" dirty="0"/>
          </a:p>
        </p:txBody>
      </p:sp>
      <p:sp>
        <p:nvSpPr>
          <p:cNvPr id="353289" name="Rectangle 9">
            <a:hlinkClick r:id="rId2"/>
          </p:cNvPr>
          <p:cNvSpPr>
            <a:spLocks noChangeArrowheads="1"/>
          </p:cNvSpPr>
          <p:nvPr/>
        </p:nvSpPr>
        <p:spPr bwMode="auto">
          <a:xfrm>
            <a:off x="0" y="0"/>
            <a:ext cx="9144000" cy="0"/>
          </a:xfrm>
          <a:prstGeom prst="rect">
            <a:avLst/>
          </a:prstGeom>
          <a:noFill/>
          <a:ln w="9525">
            <a:noFill/>
            <a:miter lim="800000"/>
            <a:headEnd/>
            <a:tailEnd/>
          </a:ln>
          <a:effectLst/>
        </p:spPr>
        <p:txBody>
          <a:bodyPr vert="horz" wrap="square" lIns="11109" tIns="12696" rIns="11109" bIns="12696" numCol="1" anchor="ctr" anchorCtr="0" compatLnSpc="1">
            <a:prstTxWarp prst="textNoShape">
              <a:avLst/>
            </a:prstTxWarp>
            <a:spAutoFit/>
          </a:bodyPr>
          <a:lstStyle/>
          <a:p>
            <a:endParaRPr lang="en-US"/>
          </a:p>
        </p:txBody>
      </p:sp>
      <p:pic>
        <p:nvPicPr>
          <p:cNvPr id="353282" name="Picture 2" descr="https://encrypted-tbn0.gstatic.com/images?q=tbn:ANd9GcRPgok1iiy7a790_w8RK08eK4pqnl6GqLRDJS3j_jz-8bFpf5GD">
            <a:hlinkClick r:id="rId3"/>
          </p:cNvPr>
          <p:cNvPicPr>
            <a:picLocks noChangeAspect="1" noChangeArrowheads="1"/>
          </p:cNvPicPr>
          <p:nvPr/>
        </p:nvPicPr>
        <p:blipFill>
          <a:blip r:embed="rId4" cstate="print"/>
          <a:srcRect/>
          <a:stretch>
            <a:fillRect/>
          </a:stretch>
        </p:blipFill>
        <p:spPr bwMode="auto">
          <a:xfrm>
            <a:off x="685800" y="4476751"/>
            <a:ext cx="1828799" cy="1828799"/>
          </a:xfrm>
          <a:prstGeom prst="rect">
            <a:avLst/>
          </a:prstGeom>
          <a:noFill/>
        </p:spPr>
      </p:pic>
      <p:pic>
        <p:nvPicPr>
          <p:cNvPr id="353284" name="Picture 4" descr="https://encrypted-tbn2.gstatic.com/images?q=tbn:ANd9GcRaHdGrGfFs05dyX4IbTbBV0ecXshgvqz8Lmo5cLmtEKuvTPDLWUydM7cfQ">
            <a:hlinkClick r:id="rId5"/>
          </p:cNvPr>
          <p:cNvPicPr>
            <a:picLocks noChangeAspect="1" noChangeArrowheads="1"/>
          </p:cNvPicPr>
          <p:nvPr/>
        </p:nvPicPr>
        <p:blipFill>
          <a:blip r:embed="rId6" cstate="print"/>
          <a:srcRect/>
          <a:stretch>
            <a:fillRect/>
          </a:stretch>
        </p:blipFill>
        <p:spPr bwMode="auto">
          <a:xfrm>
            <a:off x="2657475" y="4476749"/>
            <a:ext cx="1504950" cy="1839383"/>
          </a:xfrm>
          <a:prstGeom prst="rect">
            <a:avLst/>
          </a:prstGeom>
          <a:noFill/>
        </p:spPr>
      </p:pic>
      <p:pic>
        <p:nvPicPr>
          <p:cNvPr id="353286" name="Picture 6" descr="https://encrypted-tbn1.gstatic.com/images?q=tbn:ANd9GcQzN-1UL78gfm-GbCHo126ImZNmJbuHg9BqfL2jb82NEa6i06i1ihDnpkYD">
            <a:hlinkClick r:id="rId7"/>
          </p:cNvPr>
          <p:cNvPicPr>
            <a:picLocks noChangeAspect="1" noChangeArrowheads="1"/>
          </p:cNvPicPr>
          <p:nvPr/>
        </p:nvPicPr>
        <p:blipFill>
          <a:blip r:embed="rId8" cstate="print"/>
          <a:srcRect/>
          <a:stretch>
            <a:fillRect/>
          </a:stretch>
        </p:blipFill>
        <p:spPr bwMode="auto">
          <a:xfrm>
            <a:off x="4287715" y="4476750"/>
            <a:ext cx="1465385" cy="1828800"/>
          </a:xfrm>
          <a:prstGeom prst="rect">
            <a:avLst/>
          </a:prstGeom>
          <a:noFill/>
        </p:spPr>
      </p:pic>
      <p:pic>
        <p:nvPicPr>
          <p:cNvPr id="353288" name="Picture 8" descr="https://encrypted-tbn1.gstatic.com/images?q=tbn:ANd9GcRnapKa-Xs_82NSLWBECoJpNjI10_mg2IDUSTtlMY9w0SyntW5ayQ">
            <a:hlinkClick r:id="rId2"/>
          </p:cNvPr>
          <p:cNvPicPr>
            <a:picLocks noChangeAspect="1" noChangeArrowheads="1"/>
          </p:cNvPicPr>
          <p:nvPr/>
        </p:nvPicPr>
        <p:blipFill>
          <a:blip r:embed="rId9" cstate="print"/>
          <a:srcRect/>
          <a:stretch>
            <a:fillRect/>
          </a:stretch>
        </p:blipFill>
        <p:spPr bwMode="auto">
          <a:xfrm>
            <a:off x="5934075" y="4476750"/>
            <a:ext cx="2466975" cy="1847850"/>
          </a:xfrm>
          <a:prstGeom prst="rect">
            <a:avLst/>
          </a:prstGeom>
          <a:noFill/>
        </p:spPr>
      </p:pic>
      <p:cxnSp>
        <p:nvCxnSpPr>
          <p:cNvPr id="9" name="Straight Arrow Connector 8"/>
          <p:cNvCxnSpPr>
            <a:stCxn id="353282" idx="0"/>
            <a:endCxn id="14" idx="2"/>
          </p:cNvCxnSpPr>
          <p:nvPr/>
        </p:nvCxnSpPr>
        <p:spPr bwMode="auto">
          <a:xfrm flipV="1">
            <a:off x="1600200" y="2718375"/>
            <a:ext cx="2971445" cy="1758376"/>
          </a:xfrm>
          <a:prstGeom prst="straightConnector1">
            <a:avLst/>
          </a:prstGeom>
          <a:noFill/>
          <a:ln w="38100" cap="flat" cmpd="sng" algn="ctr">
            <a:solidFill>
              <a:schemeClr val="bg1"/>
            </a:solidFill>
            <a:prstDash val="solid"/>
            <a:round/>
            <a:headEnd type="none" w="med" len="med"/>
            <a:tailEnd type="arrow"/>
          </a:ln>
          <a:effectLst/>
        </p:spPr>
      </p:cxnSp>
      <p:cxnSp>
        <p:nvCxnSpPr>
          <p:cNvPr id="10" name="Straight Arrow Connector 9"/>
          <p:cNvCxnSpPr>
            <a:stCxn id="353284" idx="0"/>
            <a:endCxn id="14" idx="2"/>
          </p:cNvCxnSpPr>
          <p:nvPr/>
        </p:nvCxnSpPr>
        <p:spPr bwMode="auto">
          <a:xfrm flipV="1">
            <a:off x="3409950" y="2718375"/>
            <a:ext cx="1161695" cy="1758374"/>
          </a:xfrm>
          <a:prstGeom prst="straightConnector1">
            <a:avLst/>
          </a:prstGeom>
          <a:noFill/>
          <a:ln w="38100" cap="flat" cmpd="sng" algn="ctr">
            <a:solidFill>
              <a:schemeClr val="bg1"/>
            </a:solidFill>
            <a:prstDash val="solid"/>
            <a:round/>
            <a:headEnd type="none" w="med" len="med"/>
            <a:tailEnd type="arrow"/>
          </a:ln>
          <a:effectLst/>
        </p:spPr>
      </p:cxnSp>
      <p:cxnSp>
        <p:nvCxnSpPr>
          <p:cNvPr id="11" name="Straight Arrow Connector 10"/>
          <p:cNvCxnSpPr>
            <a:stCxn id="353286" idx="0"/>
            <a:endCxn id="14" idx="2"/>
          </p:cNvCxnSpPr>
          <p:nvPr/>
        </p:nvCxnSpPr>
        <p:spPr bwMode="auto">
          <a:xfrm flipH="1" flipV="1">
            <a:off x="4571645" y="2718375"/>
            <a:ext cx="448763" cy="1758375"/>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stCxn id="353288" idx="0"/>
            <a:endCxn id="14" idx="2"/>
          </p:cNvCxnSpPr>
          <p:nvPr/>
        </p:nvCxnSpPr>
        <p:spPr bwMode="auto">
          <a:xfrm flipH="1" flipV="1">
            <a:off x="4571645" y="2718375"/>
            <a:ext cx="2595918" cy="1758375"/>
          </a:xfrm>
          <a:prstGeom prst="straightConnector1">
            <a:avLst/>
          </a:prstGeom>
          <a:noFill/>
          <a:ln w="38100" cap="flat" cmpd="sng" algn="ctr">
            <a:solidFill>
              <a:schemeClr val="bg1"/>
            </a:solidFill>
            <a:prstDash val="solid"/>
            <a:round/>
            <a:headEnd type="none" w="med" len="med"/>
            <a:tailEnd type="arrow"/>
          </a:ln>
          <a:effectLst/>
        </p:spPr>
      </p:cxnSp>
      <p:sp>
        <p:nvSpPr>
          <p:cNvPr id="14" name="TextBox 13"/>
          <p:cNvSpPr txBox="1"/>
          <p:nvPr/>
        </p:nvSpPr>
        <p:spPr>
          <a:xfrm>
            <a:off x="4046501" y="2133600"/>
            <a:ext cx="1050288" cy="584775"/>
          </a:xfrm>
          <a:prstGeom prst="rect">
            <a:avLst/>
          </a:prstGeom>
          <a:noFill/>
        </p:spPr>
        <p:txBody>
          <a:bodyPr wrap="none" rtlCol="0">
            <a:spAutoFit/>
          </a:bodyPr>
          <a:lstStyle/>
          <a:p>
            <a:r>
              <a:rPr lang="en-US" dirty="0" smtClean="0">
                <a:solidFill>
                  <a:schemeClr val="bg1"/>
                </a:solidFill>
              </a:rPr>
              <a:t>child</a:t>
            </a:r>
            <a:endParaRPr lang="en-US" dirty="0">
              <a:solidFill>
                <a:schemeClr val="bg1"/>
              </a:solidFill>
            </a:endParaRPr>
          </a:p>
        </p:txBody>
      </p:sp>
      <p:sp>
        <p:nvSpPr>
          <p:cNvPr id="15" name="TextBox 14"/>
          <p:cNvSpPr txBox="1"/>
          <p:nvPr/>
        </p:nvSpPr>
        <p:spPr>
          <a:xfrm>
            <a:off x="149424" y="3276600"/>
            <a:ext cx="2680542" cy="584775"/>
          </a:xfrm>
          <a:prstGeom prst="rect">
            <a:avLst/>
          </a:prstGeom>
          <a:noFill/>
        </p:spPr>
        <p:txBody>
          <a:bodyPr wrap="none" rtlCol="0">
            <a:spAutoFit/>
          </a:bodyPr>
          <a:lstStyle/>
          <a:p>
            <a:r>
              <a:rPr lang="en-US" i="1" dirty="0" smtClean="0">
                <a:solidFill>
                  <a:schemeClr val="bg1"/>
                </a:solidFill>
              </a:rPr>
              <a:t>instance of </a:t>
            </a:r>
            <a:r>
              <a:rPr lang="en-US" i="1" dirty="0" smtClean="0">
                <a:solidFill>
                  <a:schemeClr val="accent1">
                    <a:lumMod val="40000"/>
                    <a:lumOff val="60000"/>
                  </a:schemeClr>
                </a:solidFill>
              </a:rPr>
              <a:t>at t</a:t>
            </a:r>
            <a:endParaRPr lang="en-US" i="1" dirty="0">
              <a:solidFill>
                <a:schemeClr val="accent1">
                  <a:lumMod val="40000"/>
                  <a:lumOff val="60000"/>
                </a:schemeClr>
              </a:solidFill>
            </a:endParaRPr>
          </a:p>
        </p:txBody>
      </p:sp>
      <p:cxnSp>
        <p:nvCxnSpPr>
          <p:cNvPr id="16" name="Straight Connector 15"/>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triangle" w="med" len="med"/>
          </a:ln>
          <a:effectLst/>
        </p:spPr>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Slide Number Placeholder 2"/>
          <p:cNvSpPr>
            <a:spLocks noGrp="1"/>
          </p:cNvSpPr>
          <p:nvPr>
            <p:ph type="sldNum" sz="quarter" idx="10"/>
          </p:nvPr>
        </p:nvSpPr>
        <p:spPr>
          <a:noFill/>
        </p:spPr>
        <p:txBody>
          <a:bodyPr/>
          <a:lstStyle/>
          <a:p>
            <a:fld id="{97EE4AE9-96B9-4E86-BE8E-2F2AA782A614}" type="slidenum">
              <a:rPr lang="en-US" smtClean="0"/>
              <a:pPr/>
              <a:t>61</a:t>
            </a:fld>
            <a:endParaRPr lang="en-US" smtClean="0"/>
          </a:p>
        </p:txBody>
      </p:sp>
      <p:grpSp>
        <p:nvGrpSpPr>
          <p:cNvPr id="2" name="Group 2"/>
          <p:cNvGrpSpPr>
            <a:grpSpLocks/>
          </p:cNvGrpSpPr>
          <p:nvPr/>
        </p:nvGrpSpPr>
        <p:grpSpPr bwMode="auto">
          <a:xfrm>
            <a:off x="5943600" y="1219200"/>
            <a:ext cx="2362200" cy="2209800"/>
            <a:chOff x="3744" y="768"/>
            <a:chExt cx="1488" cy="1392"/>
          </a:xfrm>
        </p:grpSpPr>
        <p:sp>
          <p:nvSpPr>
            <p:cNvPr id="5154" name="Rectangle 3"/>
            <p:cNvSpPr>
              <a:spLocks noChangeArrowheads="1"/>
            </p:cNvSpPr>
            <p:nvPr/>
          </p:nvSpPr>
          <p:spPr bwMode="auto">
            <a:xfrm>
              <a:off x="3744" y="768"/>
              <a:ext cx="1488" cy="1392"/>
            </a:xfrm>
            <a:prstGeom prst="rect">
              <a:avLst/>
            </a:prstGeom>
            <a:solidFill>
              <a:schemeClr val="accent1"/>
            </a:solidFill>
            <a:ln w="9525">
              <a:noFill/>
              <a:miter lim="800000"/>
              <a:headEnd/>
              <a:tailEnd/>
            </a:ln>
          </p:spPr>
          <p:txBody>
            <a:bodyPr wrap="none" anchor="ctr"/>
            <a:lstStyle/>
            <a:p>
              <a:endParaRPr lang="en-US"/>
            </a:p>
          </p:txBody>
        </p:sp>
        <p:graphicFrame>
          <p:nvGraphicFramePr>
            <p:cNvPr id="5125" name="Object 4"/>
            <p:cNvGraphicFramePr>
              <a:graphicFrameLocks noChangeAspect="1"/>
            </p:cNvGraphicFramePr>
            <p:nvPr/>
          </p:nvGraphicFramePr>
          <p:xfrm>
            <a:off x="3936" y="864"/>
            <a:ext cx="1140" cy="1110"/>
          </p:xfrm>
          <a:graphic>
            <a:graphicData uri="http://schemas.openxmlformats.org/presentationml/2006/ole">
              <mc:AlternateContent xmlns:mc="http://schemas.openxmlformats.org/markup-compatibility/2006">
                <mc:Choice xmlns:v="urn:schemas-microsoft-com:vml" Requires="v">
                  <p:oleObj spid="_x0000_s355378" name="Photo Editor-foto" r:id="rId4" imgW="5447619" imgH="5304762" progId="MSPhotoEd.3">
                    <p:embed/>
                  </p:oleObj>
                </mc:Choice>
                <mc:Fallback>
                  <p:oleObj name="Photo Editor-foto" r:id="rId4" imgW="5447619" imgH="5304762"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864"/>
                          <a:ext cx="1140" cy="111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5"/>
          <p:cNvGrpSpPr>
            <a:grpSpLocks/>
          </p:cNvGrpSpPr>
          <p:nvPr/>
        </p:nvGrpSpPr>
        <p:grpSpPr bwMode="auto">
          <a:xfrm>
            <a:off x="3276600" y="1219200"/>
            <a:ext cx="2362200" cy="2209800"/>
            <a:chOff x="2064" y="768"/>
            <a:chExt cx="1488" cy="1392"/>
          </a:xfrm>
        </p:grpSpPr>
        <p:sp>
          <p:nvSpPr>
            <p:cNvPr id="5153" name="Rectangle 6"/>
            <p:cNvSpPr>
              <a:spLocks noChangeArrowheads="1"/>
            </p:cNvSpPr>
            <p:nvPr/>
          </p:nvSpPr>
          <p:spPr bwMode="auto">
            <a:xfrm>
              <a:off x="2064" y="768"/>
              <a:ext cx="1488" cy="1392"/>
            </a:xfrm>
            <a:prstGeom prst="rect">
              <a:avLst/>
            </a:prstGeom>
            <a:solidFill>
              <a:schemeClr val="accent1"/>
            </a:solidFill>
            <a:ln w="9525">
              <a:noFill/>
              <a:miter lim="800000"/>
              <a:headEnd/>
              <a:tailEnd/>
            </a:ln>
          </p:spPr>
          <p:txBody>
            <a:bodyPr wrap="none" anchor="ctr"/>
            <a:lstStyle/>
            <a:p>
              <a:endParaRPr lang="en-US" sz="3200">
                <a:solidFill>
                  <a:srgbClr val="000066"/>
                </a:solidFill>
              </a:endParaRPr>
            </a:p>
          </p:txBody>
        </p:sp>
        <p:graphicFrame>
          <p:nvGraphicFramePr>
            <p:cNvPr id="5124" name="Object 7"/>
            <p:cNvGraphicFramePr>
              <a:graphicFrameLocks noChangeAspect="1"/>
            </p:cNvGraphicFramePr>
            <p:nvPr/>
          </p:nvGraphicFramePr>
          <p:xfrm>
            <a:off x="2208" y="864"/>
            <a:ext cx="1200" cy="1146"/>
          </p:xfrm>
          <a:graphic>
            <a:graphicData uri="http://schemas.openxmlformats.org/presentationml/2006/ole">
              <mc:AlternateContent xmlns:mc="http://schemas.openxmlformats.org/markup-compatibility/2006">
                <mc:Choice xmlns:v="urn:schemas-microsoft-com:vml" Requires="v">
                  <p:oleObj spid="_x0000_s355379" name="Photo Editor-foto" r:id="rId6" imgW="6428571" imgH="6133333" progId="MSPhotoEd.3">
                    <p:embed/>
                  </p:oleObj>
                </mc:Choice>
                <mc:Fallback>
                  <p:oleObj name="Photo Editor-foto" r:id="rId6" imgW="6428571" imgH="6133333" progId="MSPhotoEd.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864"/>
                          <a:ext cx="1200" cy="114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129" name="AutoShape 8"/>
          <p:cNvSpPr>
            <a:spLocks noGrp="1" noChangeArrowheads="1"/>
          </p:cNvSpPr>
          <p:nvPr>
            <p:ph type="title"/>
          </p:nvPr>
        </p:nvSpPr>
        <p:spPr>
          <a:xfrm>
            <a:off x="309563" y="461963"/>
            <a:ext cx="8434387" cy="631825"/>
          </a:xfrm>
        </p:spPr>
        <p:txBody>
          <a:bodyPr/>
          <a:lstStyle/>
          <a:p>
            <a:pPr eaLnBrk="1" hangingPunct="1"/>
            <a:r>
              <a:rPr lang="nl-BE" smtClean="0"/>
              <a:t>Continuants preserve identity while changing</a:t>
            </a:r>
            <a:endParaRPr lang="nl-NL" smtClean="0"/>
          </a:p>
        </p:txBody>
      </p:sp>
      <p:grpSp>
        <p:nvGrpSpPr>
          <p:cNvPr id="4" name="Group 9"/>
          <p:cNvGrpSpPr>
            <a:grpSpLocks/>
          </p:cNvGrpSpPr>
          <p:nvPr/>
        </p:nvGrpSpPr>
        <p:grpSpPr bwMode="auto">
          <a:xfrm>
            <a:off x="1981200" y="4114800"/>
            <a:ext cx="6324600" cy="2524125"/>
            <a:chOff x="1248" y="2592"/>
            <a:chExt cx="3984" cy="1590"/>
          </a:xfrm>
        </p:grpSpPr>
        <p:grpSp>
          <p:nvGrpSpPr>
            <p:cNvPr id="5" name="Group 10"/>
            <p:cNvGrpSpPr>
              <a:grpSpLocks/>
            </p:cNvGrpSpPr>
            <p:nvPr/>
          </p:nvGrpSpPr>
          <p:grpSpPr bwMode="auto">
            <a:xfrm>
              <a:off x="2064" y="2592"/>
              <a:ext cx="1488" cy="1392"/>
              <a:chOff x="2064" y="2592"/>
              <a:chExt cx="1488" cy="1392"/>
            </a:xfrm>
          </p:grpSpPr>
          <p:sp>
            <p:nvSpPr>
              <p:cNvPr id="5152" name="Rectangle 11"/>
              <p:cNvSpPr>
                <a:spLocks noChangeArrowheads="1"/>
              </p:cNvSpPr>
              <p:nvPr/>
            </p:nvSpPr>
            <p:spPr bwMode="auto">
              <a:xfrm>
                <a:off x="2064" y="2592"/>
                <a:ext cx="1488" cy="1392"/>
              </a:xfrm>
              <a:prstGeom prst="rect">
                <a:avLst/>
              </a:prstGeom>
              <a:solidFill>
                <a:schemeClr val="accent1"/>
              </a:solidFill>
              <a:ln w="9525">
                <a:noFill/>
                <a:miter lim="800000"/>
                <a:headEnd/>
                <a:tailEnd/>
              </a:ln>
            </p:spPr>
            <p:txBody>
              <a:bodyPr wrap="none" anchor="ctr"/>
              <a:lstStyle/>
              <a:p>
                <a:endParaRPr lang="en-US"/>
              </a:p>
            </p:txBody>
          </p:sp>
          <p:graphicFrame>
            <p:nvGraphicFramePr>
              <p:cNvPr id="5123" name="Object 12"/>
              <p:cNvGraphicFramePr>
                <a:graphicFrameLocks noChangeAspect="1"/>
              </p:cNvGraphicFramePr>
              <p:nvPr/>
            </p:nvGraphicFramePr>
            <p:xfrm>
              <a:off x="2208" y="2688"/>
              <a:ext cx="1200" cy="1124"/>
            </p:xfrm>
            <a:graphic>
              <a:graphicData uri="http://schemas.openxmlformats.org/presentationml/2006/ole">
                <mc:AlternateContent xmlns:mc="http://schemas.openxmlformats.org/markup-compatibility/2006">
                  <mc:Choice xmlns:v="urn:schemas-microsoft-com:vml" Requires="v">
                    <p:oleObj spid="_x0000_s355380" name="Photo Editor-foto" r:id="rId8" imgW="1352381" imgH="1267002" progId="MSPhotoEd.3">
                      <p:embed/>
                    </p:oleObj>
                  </mc:Choice>
                  <mc:Fallback>
                    <p:oleObj name="Photo Editor-foto" r:id="rId8" imgW="1352381" imgH="1267002" progId="MSPhotoEd.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8" y="2688"/>
                            <a:ext cx="1200" cy="112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6" name="Group 13"/>
            <p:cNvGrpSpPr>
              <a:grpSpLocks/>
            </p:cNvGrpSpPr>
            <p:nvPr/>
          </p:nvGrpSpPr>
          <p:grpSpPr bwMode="auto">
            <a:xfrm>
              <a:off x="3744" y="2592"/>
              <a:ext cx="1488" cy="1392"/>
              <a:chOff x="3744" y="2592"/>
              <a:chExt cx="1488" cy="1392"/>
            </a:xfrm>
          </p:grpSpPr>
          <p:sp>
            <p:nvSpPr>
              <p:cNvPr id="5151" name="Rectangle 14"/>
              <p:cNvSpPr>
                <a:spLocks noChangeArrowheads="1"/>
              </p:cNvSpPr>
              <p:nvPr/>
            </p:nvSpPr>
            <p:spPr bwMode="auto">
              <a:xfrm>
                <a:off x="3744" y="2592"/>
                <a:ext cx="1488" cy="1392"/>
              </a:xfrm>
              <a:prstGeom prst="rect">
                <a:avLst/>
              </a:prstGeom>
              <a:solidFill>
                <a:schemeClr val="accent1"/>
              </a:solidFill>
              <a:ln w="9525">
                <a:noFill/>
                <a:miter lim="800000"/>
                <a:headEnd/>
                <a:tailEnd/>
              </a:ln>
            </p:spPr>
            <p:txBody>
              <a:bodyPr wrap="none" anchor="ctr"/>
              <a:lstStyle/>
              <a:p>
                <a:endParaRPr lang="en-US"/>
              </a:p>
            </p:txBody>
          </p:sp>
          <p:graphicFrame>
            <p:nvGraphicFramePr>
              <p:cNvPr id="5122" name="Object 15"/>
              <p:cNvGraphicFramePr>
                <a:graphicFrameLocks noChangeAspect="1"/>
              </p:cNvGraphicFramePr>
              <p:nvPr/>
            </p:nvGraphicFramePr>
            <p:xfrm>
              <a:off x="3883" y="2688"/>
              <a:ext cx="1200" cy="1148"/>
            </p:xfrm>
            <a:graphic>
              <a:graphicData uri="http://schemas.openxmlformats.org/presentationml/2006/ole">
                <mc:AlternateContent xmlns:mc="http://schemas.openxmlformats.org/markup-compatibility/2006">
                  <mc:Choice xmlns:v="urn:schemas-microsoft-com:vml" Requires="v">
                    <p:oleObj spid="_x0000_s355381" name="Photo Editor-foto" r:id="rId10" imgW="1324160" imgH="1267002" progId="MSPhotoEd.3">
                      <p:embed/>
                    </p:oleObj>
                  </mc:Choice>
                  <mc:Fallback>
                    <p:oleObj name="Photo Editor-foto" r:id="rId10" imgW="1324160" imgH="1267002" progId="MSPhotoEd.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3" y="2688"/>
                            <a:ext cx="1200" cy="114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148" name="Text Box 16"/>
            <p:cNvSpPr txBox="1">
              <a:spLocks noChangeArrowheads="1"/>
            </p:cNvSpPr>
            <p:nvPr/>
          </p:nvSpPr>
          <p:spPr bwMode="auto">
            <a:xfrm>
              <a:off x="2352" y="3888"/>
              <a:ext cx="984" cy="294"/>
            </a:xfrm>
            <a:prstGeom prst="rect">
              <a:avLst/>
            </a:prstGeom>
            <a:solidFill>
              <a:srgbClr val="FFFF00"/>
            </a:solidFill>
            <a:ln w="9525">
              <a:solidFill>
                <a:schemeClr val="bg1"/>
              </a:solidFill>
              <a:miter lim="800000"/>
              <a:headEnd/>
              <a:tailEnd/>
            </a:ln>
          </p:spPr>
          <p:txBody>
            <a:bodyPr wrap="none">
              <a:spAutoFit/>
            </a:bodyPr>
            <a:lstStyle/>
            <a:p>
              <a:pPr algn="l"/>
              <a:r>
                <a:rPr lang="nl-BE" sz="2400" dirty="0">
                  <a:solidFill>
                    <a:schemeClr val="accent2"/>
                  </a:solidFill>
                  <a:cs typeface="Times New Roman" pitchFamily="18" charset="0"/>
                </a:rPr>
                <a:t>caterpillar</a:t>
              </a:r>
              <a:endParaRPr lang="nl-NL" sz="2400" dirty="0">
                <a:solidFill>
                  <a:schemeClr val="accent2"/>
                </a:solidFill>
                <a:cs typeface="Times New Roman" pitchFamily="18" charset="0"/>
              </a:endParaRPr>
            </a:p>
          </p:txBody>
        </p:sp>
        <p:sp>
          <p:nvSpPr>
            <p:cNvPr id="5149" name="Text Box 17"/>
            <p:cNvSpPr txBox="1">
              <a:spLocks noChangeArrowheads="1"/>
            </p:cNvSpPr>
            <p:nvPr/>
          </p:nvSpPr>
          <p:spPr bwMode="auto">
            <a:xfrm>
              <a:off x="4128" y="3888"/>
              <a:ext cx="937" cy="294"/>
            </a:xfrm>
            <a:prstGeom prst="rect">
              <a:avLst/>
            </a:prstGeom>
            <a:solidFill>
              <a:srgbClr val="FFFF00"/>
            </a:solidFill>
            <a:ln w="9525">
              <a:solidFill>
                <a:schemeClr val="bg1"/>
              </a:solidFill>
              <a:miter lim="800000"/>
              <a:headEnd/>
              <a:tailEnd/>
            </a:ln>
          </p:spPr>
          <p:txBody>
            <a:bodyPr>
              <a:spAutoFit/>
            </a:bodyPr>
            <a:lstStyle/>
            <a:p>
              <a:pPr algn="l"/>
              <a:r>
                <a:rPr lang="nl-BE" sz="2400" dirty="0">
                  <a:solidFill>
                    <a:schemeClr val="accent2"/>
                  </a:solidFill>
                  <a:cs typeface="Times New Roman" pitchFamily="18" charset="0"/>
                </a:rPr>
                <a:t>butterfly</a:t>
              </a:r>
              <a:endParaRPr lang="nl-NL" sz="2400" dirty="0">
                <a:solidFill>
                  <a:schemeClr val="accent2"/>
                </a:solidFill>
                <a:cs typeface="Times New Roman" pitchFamily="18" charset="0"/>
              </a:endParaRPr>
            </a:p>
          </p:txBody>
        </p:sp>
        <p:sp>
          <p:nvSpPr>
            <p:cNvPr id="5150" name="Text Box 18"/>
            <p:cNvSpPr txBox="1">
              <a:spLocks noChangeArrowheads="1"/>
            </p:cNvSpPr>
            <p:nvPr/>
          </p:nvSpPr>
          <p:spPr bwMode="auto">
            <a:xfrm>
              <a:off x="1248" y="3072"/>
              <a:ext cx="687" cy="294"/>
            </a:xfrm>
            <a:prstGeom prst="rect">
              <a:avLst/>
            </a:prstGeom>
            <a:solidFill>
              <a:srgbClr val="FFFF00"/>
            </a:solidFill>
            <a:ln w="9525">
              <a:solidFill>
                <a:schemeClr val="bg1"/>
              </a:solidFill>
              <a:miter lim="800000"/>
              <a:headEnd/>
              <a:tailEnd/>
            </a:ln>
          </p:spPr>
          <p:txBody>
            <a:bodyPr wrap="none">
              <a:spAutoFit/>
            </a:bodyPr>
            <a:lstStyle/>
            <a:p>
              <a:pPr algn="l"/>
              <a:r>
                <a:rPr lang="nl-BE" sz="2400" dirty="0">
                  <a:solidFill>
                    <a:schemeClr val="accent2"/>
                  </a:solidFill>
                  <a:cs typeface="Times New Roman" pitchFamily="18" charset="0"/>
                </a:rPr>
                <a:t>animal</a:t>
              </a:r>
              <a:endParaRPr lang="nl-NL" sz="2400" dirty="0">
                <a:solidFill>
                  <a:schemeClr val="accent2"/>
                </a:solidFill>
                <a:cs typeface="Times New Roman" pitchFamily="18" charset="0"/>
              </a:endParaRPr>
            </a:p>
          </p:txBody>
        </p:sp>
      </p:grpSp>
      <p:grpSp>
        <p:nvGrpSpPr>
          <p:cNvPr id="7" name="Group 19"/>
          <p:cNvGrpSpPr>
            <a:grpSpLocks/>
          </p:cNvGrpSpPr>
          <p:nvPr/>
        </p:nvGrpSpPr>
        <p:grpSpPr bwMode="auto">
          <a:xfrm>
            <a:off x="304800" y="2133600"/>
            <a:ext cx="8458200" cy="2203450"/>
            <a:chOff x="192" y="1344"/>
            <a:chExt cx="5328" cy="1388"/>
          </a:xfrm>
        </p:grpSpPr>
        <p:sp>
          <p:nvSpPr>
            <p:cNvPr id="5142" name="Line 20"/>
            <p:cNvSpPr>
              <a:spLocks noChangeShapeType="1"/>
            </p:cNvSpPr>
            <p:nvPr/>
          </p:nvSpPr>
          <p:spPr bwMode="auto">
            <a:xfrm>
              <a:off x="1968" y="2496"/>
              <a:ext cx="3552" cy="0"/>
            </a:xfrm>
            <a:prstGeom prst="line">
              <a:avLst/>
            </a:prstGeom>
            <a:noFill/>
            <a:ln w="76200">
              <a:solidFill>
                <a:srgbClr val="0099FF"/>
              </a:solidFill>
              <a:round/>
              <a:headEnd/>
              <a:tailEnd type="triangle" w="med" len="med"/>
            </a:ln>
          </p:spPr>
          <p:txBody>
            <a:bodyPr/>
            <a:lstStyle/>
            <a:p>
              <a:endParaRPr lang="en-US"/>
            </a:p>
          </p:txBody>
        </p:sp>
        <p:sp>
          <p:nvSpPr>
            <p:cNvPr id="5143" name="Text Box 21"/>
            <p:cNvSpPr txBox="1">
              <a:spLocks noChangeArrowheads="1"/>
            </p:cNvSpPr>
            <p:nvPr/>
          </p:nvSpPr>
          <p:spPr bwMode="auto">
            <a:xfrm>
              <a:off x="5232" y="1940"/>
              <a:ext cx="223" cy="442"/>
            </a:xfrm>
            <a:prstGeom prst="rect">
              <a:avLst/>
            </a:prstGeom>
            <a:noFill/>
            <a:ln w="9525">
              <a:noFill/>
              <a:miter lim="800000"/>
              <a:headEnd/>
              <a:tailEnd/>
            </a:ln>
          </p:spPr>
          <p:txBody>
            <a:bodyPr wrap="none">
              <a:spAutoFit/>
            </a:bodyPr>
            <a:lstStyle/>
            <a:p>
              <a:pPr algn="l"/>
              <a:r>
                <a:rPr lang="nl-BE" sz="4000">
                  <a:solidFill>
                    <a:srgbClr val="0099FF"/>
                  </a:solidFill>
                  <a:cs typeface="Times New Roman" pitchFamily="18" charset="0"/>
                </a:rPr>
                <a:t>t</a:t>
              </a:r>
              <a:endParaRPr lang="nl-NL" sz="4000">
                <a:solidFill>
                  <a:srgbClr val="0099FF"/>
                </a:solidFill>
                <a:cs typeface="Times New Roman" pitchFamily="18" charset="0"/>
              </a:endParaRPr>
            </a:p>
          </p:txBody>
        </p:sp>
        <p:sp>
          <p:nvSpPr>
            <p:cNvPr id="5144" name="Text Box 22"/>
            <p:cNvSpPr txBox="1">
              <a:spLocks noChangeArrowheads="1"/>
            </p:cNvSpPr>
            <p:nvPr/>
          </p:nvSpPr>
          <p:spPr bwMode="auto">
            <a:xfrm>
              <a:off x="1248" y="1344"/>
              <a:ext cx="699" cy="524"/>
            </a:xfrm>
            <a:prstGeom prst="rect">
              <a:avLst/>
            </a:prstGeom>
            <a:solidFill>
              <a:srgbClr val="FFFF00"/>
            </a:solidFill>
            <a:ln w="9525">
              <a:solidFill>
                <a:schemeClr val="bg1"/>
              </a:solidFill>
              <a:miter lim="800000"/>
              <a:headEnd/>
              <a:tailEnd/>
            </a:ln>
          </p:spPr>
          <p:txBody>
            <a:bodyPr wrap="none">
              <a:spAutoFit/>
            </a:bodyPr>
            <a:lstStyle/>
            <a:p>
              <a:pPr algn="l"/>
              <a:r>
                <a:rPr lang="nl-BE" sz="2400" dirty="0">
                  <a:solidFill>
                    <a:schemeClr val="accent2"/>
                  </a:solidFill>
                  <a:cs typeface="Times New Roman" pitchFamily="18" charset="0"/>
                </a:rPr>
                <a:t>human</a:t>
              </a:r>
            </a:p>
            <a:p>
              <a:pPr algn="l"/>
              <a:r>
                <a:rPr lang="nl-BE" sz="2400" dirty="0">
                  <a:solidFill>
                    <a:schemeClr val="accent2"/>
                  </a:solidFill>
                  <a:cs typeface="Times New Roman" pitchFamily="18" charset="0"/>
                </a:rPr>
                <a:t> being</a:t>
              </a:r>
              <a:endParaRPr lang="nl-NL" sz="2400" dirty="0">
                <a:solidFill>
                  <a:schemeClr val="accent2"/>
                </a:solidFill>
                <a:cs typeface="Times New Roman" pitchFamily="18" charset="0"/>
              </a:endParaRPr>
            </a:p>
          </p:txBody>
        </p:sp>
        <p:sp>
          <p:nvSpPr>
            <p:cNvPr id="5145" name="Text Box 23"/>
            <p:cNvSpPr txBox="1">
              <a:spLocks noChangeArrowheads="1"/>
            </p:cNvSpPr>
            <p:nvPr/>
          </p:nvSpPr>
          <p:spPr bwMode="auto">
            <a:xfrm>
              <a:off x="192" y="2208"/>
              <a:ext cx="814" cy="524"/>
            </a:xfrm>
            <a:prstGeom prst="rect">
              <a:avLst/>
            </a:prstGeom>
            <a:solidFill>
              <a:srgbClr val="FFFF00"/>
            </a:solidFill>
            <a:ln w="9525">
              <a:solidFill>
                <a:schemeClr val="bg1"/>
              </a:solidFill>
              <a:miter lim="800000"/>
              <a:headEnd/>
              <a:tailEnd/>
            </a:ln>
          </p:spPr>
          <p:txBody>
            <a:bodyPr wrap="none">
              <a:spAutoFit/>
            </a:bodyPr>
            <a:lstStyle/>
            <a:p>
              <a:r>
                <a:rPr lang="nl-BE" sz="2400" dirty="0">
                  <a:solidFill>
                    <a:schemeClr val="accent2"/>
                  </a:solidFill>
                  <a:cs typeface="Times New Roman" pitchFamily="18" charset="0"/>
                </a:rPr>
                <a:t>living</a:t>
              </a:r>
            </a:p>
            <a:p>
              <a:r>
                <a:rPr lang="nl-BE" sz="2400" dirty="0">
                  <a:solidFill>
                    <a:schemeClr val="accent2"/>
                  </a:solidFill>
                  <a:cs typeface="Times New Roman" pitchFamily="18" charset="0"/>
                </a:rPr>
                <a:t>creature</a:t>
              </a:r>
              <a:endParaRPr lang="nl-NL" sz="2400" dirty="0">
                <a:solidFill>
                  <a:schemeClr val="accent2"/>
                </a:solidFill>
                <a:cs typeface="Times New Roman" pitchFamily="18" charset="0"/>
              </a:endParaRPr>
            </a:p>
          </p:txBody>
        </p:sp>
      </p:grpSp>
      <p:grpSp>
        <p:nvGrpSpPr>
          <p:cNvPr id="8" name="Group 24"/>
          <p:cNvGrpSpPr>
            <a:grpSpLocks/>
          </p:cNvGrpSpPr>
          <p:nvPr/>
        </p:nvGrpSpPr>
        <p:grpSpPr bwMode="auto">
          <a:xfrm>
            <a:off x="2819400" y="3124200"/>
            <a:ext cx="2132013" cy="869950"/>
            <a:chOff x="1776" y="1968"/>
            <a:chExt cx="1343" cy="548"/>
          </a:xfrm>
        </p:grpSpPr>
        <p:sp>
          <p:nvSpPr>
            <p:cNvPr id="5138" name="Text Box 25"/>
            <p:cNvSpPr txBox="1">
              <a:spLocks noChangeArrowheads="1"/>
            </p:cNvSpPr>
            <p:nvPr/>
          </p:nvSpPr>
          <p:spPr bwMode="auto">
            <a:xfrm>
              <a:off x="2064" y="1968"/>
              <a:ext cx="300" cy="231"/>
            </a:xfrm>
            <a:prstGeom prst="rect">
              <a:avLst/>
            </a:prstGeom>
            <a:noFill/>
            <a:ln w="9525">
              <a:noFill/>
              <a:miter lim="800000"/>
              <a:headEnd/>
              <a:tailEnd/>
            </a:ln>
          </p:spPr>
          <p:txBody>
            <a:bodyPr wrap="none">
              <a:spAutoFit/>
            </a:bodyPr>
            <a:lstStyle/>
            <a:p>
              <a:r>
                <a:rPr lang="en-US" sz="1800">
                  <a:solidFill>
                    <a:schemeClr val="bg1"/>
                  </a:solidFill>
                </a:rPr>
                <a:t>me</a:t>
              </a:r>
            </a:p>
          </p:txBody>
        </p:sp>
        <p:grpSp>
          <p:nvGrpSpPr>
            <p:cNvPr id="9" name="Group 26"/>
            <p:cNvGrpSpPr>
              <a:grpSpLocks/>
            </p:cNvGrpSpPr>
            <p:nvPr/>
          </p:nvGrpSpPr>
          <p:grpSpPr bwMode="auto">
            <a:xfrm>
              <a:off x="1776" y="2064"/>
              <a:ext cx="1343" cy="452"/>
              <a:chOff x="1776" y="2064"/>
              <a:chExt cx="1343" cy="452"/>
            </a:xfrm>
          </p:grpSpPr>
          <p:sp>
            <p:nvSpPr>
              <p:cNvPr id="5140" name="Text Box 27"/>
              <p:cNvSpPr txBox="1">
                <a:spLocks noChangeArrowheads="1"/>
              </p:cNvSpPr>
              <p:nvPr/>
            </p:nvSpPr>
            <p:spPr bwMode="auto">
              <a:xfrm>
                <a:off x="2592" y="2064"/>
                <a:ext cx="527" cy="294"/>
              </a:xfrm>
              <a:prstGeom prst="rect">
                <a:avLst/>
              </a:prstGeom>
              <a:solidFill>
                <a:srgbClr val="FFFF00"/>
              </a:solidFill>
              <a:ln w="9525">
                <a:solidFill>
                  <a:schemeClr val="bg1"/>
                </a:solidFill>
                <a:miter lim="800000"/>
                <a:headEnd/>
                <a:tailEnd/>
              </a:ln>
            </p:spPr>
            <p:txBody>
              <a:bodyPr wrap="none">
                <a:spAutoFit/>
              </a:bodyPr>
              <a:lstStyle/>
              <a:p>
                <a:pPr algn="l"/>
                <a:r>
                  <a:rPr lang="nl-BE" sz="2400" dirty="0">
                    <a:solidFill>
                      <a:schemeClr val="accent2"/>
                    </a:solidFill>
                    <a:cs typeface="Times New Roman" pitchFamily="18" charset="0"/>
                  </a:rPr>
                  <a:t>child</a:t>
                </a:r>
                <a:endParaRPr lang="nl-NL" sz="2400" dirty="0">
                  <a:solidFill>
                    <a:schemeClr val="accent2"/>
                  </a:solidFill>
                  <a:cs typeface="Times New Roman" pitchFamily="18" charset="0"/>
                </a:endParaRPr>
              </a:p>
            </p:txBody>
          </p:sp>
          <p:sp>
            <p:nvSpPr>
              <p:cNvPr id="5141" name="Text Box 28"/>
              <p:cNvSpPr txBox="1">
                <a:spLocks noChangeArrowheads="1"/>
              </p:cNvSpPr>
              <p:nvPr/>
            </p:nvSpPr>
            <p:spPr bwMode="auto">
              <a:xfrm>
                <a:off x="1776" y="2112"/>
                <a:ext cx="846" cy="404"/>
              </a:xfrm>
              <a:prstGeom prst="rect">
                <a:avLst/>
              </a:prstGeom>
              <a:noFill/>
              <a:ln w="9525">
                <a:noFill/>
                <a:miter lim="800000"/>
                <a:headEnd/>
                <a:tailEnd/>
              </a:ln>
            </p:spPr>
            <p:txBody>
              <a:bodyPr>
                <a:spAutoFit/>
              </a:bodyPr>
              <a:lstStyle/>
              <a:p>
                <a:pPr algn="l"/>
                <a:r>
                  <a:rPr lang="en-US" sz="1800">
                    <a:solidFill>
                      <a:schemeClr val="bg1"/>
                    </a:solidFill>
                  </a:rPr>
                  <a:t>Instance-of                 </a:t>
                </a:r>
              </a:p>
              <a:p>
                <a:pPr algn="l"/>
                <a:r>
                  <a:rPr lang="en-US" sz="1800">
                    <a:solidFill>
                      <a:schemeClr val="bg1"/>
                    </a:solidFill>
                  </a:rPr>
                  <a:t>in 1960  </a:t>
                </a:r>
              </a:p>
            </p:txBody>
          </p:sp>
        </p:grpSp>
      </p:grpSp>
      <p:grpSp>
        <p:nvGrpSpPr>
          <p:cNvPr id="10" name="Group 29"/>
          <p:cNvGrpSpPr>
            <a:grpSpLocks/>
          </p:cNvGrpSpPr>
          <p:nvPr/>
        </p:nvGrpSpPr>
        <p:grpSpPr bwMode="auto">
          <a:xfrm>
            <a:off x="5638800" y="3124200"/>
            <a:ext cx="2090738" cy="869950"/>
            <a:chOff x="3552" y="1968"/>
            <a:chExt cx="1317" cy="548"/>
          </a:xfrm>
        </p:grpSpPr>
        <p:sp>
          <p:nvSpPr>
            <p:cNvPr id="5135" name="Text Box 30"/>
            <p:cNvSpPr txBox="1">
              <a:spLocks noChangeArrowheads="1"/>
            </p:cNvSpPr>
            <p:nvPr/>
          </p:nvSpPr>
          <p:spPr bwMode="auto">
            <a:xfrm>
              <a:off x="4320" y="2064"/>
              <a:ext cx="549" cy="294"/>
            </a:xfrm>
            <a:prstGeom prst="rect">
              <a:avLst/>
            </a:prstGeom>
            <a:solidFill>
              <a:srgbClr val="FFFF00"/>
            </a:solidFill>
            <a:ln w="9525">
              <a:solidFill>
                <a:schemeClr val="bg1"/>
              </a:solidFill>
              <a:miter lim="800000"/>
              <a:headEnd/>
              <a:tailEnd/>
            </a:ln>
          </p:spPr>
          <p:txBody>
            <a:bodyPr wrap="none">
              <a:spAutoFit/>
            </a:bodyPr>
            <a:lstStyle/>
            <a:p>
              <a:pPr algn="l"/>
              <a:r>
                <a:rPr lang="nl-BE" sz="2400" dirty="0">
                  <a:solidFill>
                    <a:schemeClr val="accent2"/>
                  </a:solidFill>
                  <a:cs typeface="Times New Roman" pitchFamily="18" charset="0"/>
                </a:rPr>
                <a:t>adult</a:t>
              </a:r>
              <a:endParaRPr lang="nl-NL" sz="2400" dirty="0">
                <a:solidFill>
                  <a:schemeClr val="accent2"/>
                </a:solidFill>
                <a:cs typeface="Times New Roman" pitchFamily="18" charset="0"/>
              </a:endParaRPr>
            </a:p>
          </p:txBody>
        </p:sp>
        <p:sp>
          <p:nvSpPr>
            <p:cNvPr id="5136" name="Text Box 31"/>
            <p:cNvSpPr txBox="1">
              <a:spLocks noChangeArrowheads="1"/>
            </p:cNvSpPr>
            <p:nvPr/>
          </p:nvSpPr>
          <p:spPr bwMode="auto">
            <a:xfrm>
              <a:off x="3744" y="1968"/>
              <a:ext cx="300" cy="231"/>
            </a:xfrm>
            <a:prstGeom prst="rect">
              <a:avLst/>
            </a:prstGeom>
            <a:noFill/>
            <a:ln w="9525">
              <a:noFill/>
              <a:miter lim="800000"/>
              <a:headEnd/>
              <a:tailEnd/>
            </a:ln>
          </p:spPr>
          <p:txBody>
            <a:bodyPr wrap="none">
              <a:spAutoFit/>
            </a:bodyPr>
            <a:lstStyle/>
            <a:p>
              <a:r>
                <a:rPr lang="en-US" sz="1800">
                  <a:solidFill>
                    <a:schemeClr val="bg1"/>
                  </a:solidFill>
                </a:rPr>
                <a:t>me</a:t>
              </a:r>
            </a:p>
          </p:txBody>
        </p:sp>
        <p:sp>
          <p:nvSpPr>
            <p:cNvPr id="5137" name="Text Box 32"/>
            <p:cNvSpPr txBox="1">
              <a:spLocks noChangeArrowheads="1"/>
            </p:cNvSpPr>
            <p:nvPr/>
          </p:nvSpPr>
          <p:spPr bwMode="auto">
            <a:xfrm>
              <a:off x="3552" y="2112"/>
              <a:ext cx="846" cy="404"/>
            </a:xfrm>
            <a:prstGeom prst="rect">
              <a:avLst/>
            </a:prstGeom>
            <a:noFill/>
            <a:ln w="9525">
              <a:noFill/>
              <a:miter lim="800000"/>
              <a:headEnd/>
              <a:tailEnd/>
            </a:ln>
          </p:spPr>
          <p:txBody>
            <a:bodyPr>
              <a:spAutoFit/>
            </a:bodyPr>
            <a:lstStyle/>
            <a:p>
              <a:pPr algn="l"/>
              <a:r>
                <a:rPr lang="en-US" sz="1800">
                  <a:solidFill>
                    <a:schemeClr val="bg1"/>
                  </a:solidFill>
                </a:rPr>
                <a:t>Instance-of                 </a:t>
              </a:r>
            </a:p>
            <a:p>
              <a:pPr algn="l"/>
              <a:r>
                <a:rPr lang="en-US" sz="1800">
                  <a:solidFill>
                    <a:schemeClr val="bg1"/>
                  </a:solidFill>
                </a:rPr>
                <a:t>since 1980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lide(from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Grp="1" noChangeArrowheads="1"/>
          </p:cNvSpPr>
          <p:nvPr>
            <p:ph type="title"/>
          </p:nvPr>
        </p:nvSpPr>
        <p:spPr>
          <a:xfrm>
            <a:off x="255588" y="1276350"/>
            <a:ext cx="8632825" cy="647700"/>
          </a:xfrm>
        </p:spPr>
        <p:txBody>
          <a:bodyPr/>
          <a:lstStyle/>
          <a:p>
            <a:pPr eaLnBrk="1" hangingPunct="1"/>
            <a:r>
              <a:rPr lang="en-US" smtClean="0"/>
              <a:t>Ontology as it should be done</a:t>
            </a:r>
          </a:p>
        </p:txBody>
      </p:sp>
      <p:sp>
        <p:nvSpPr>
          <p:cNvPr id="34819" name="Rectangle 3"/>
          <p:cNvSpPr>
            <a:spLocks noGrp="1" noChangeArrowheads="1"/>
          </p:cNvSpPr>
          <p:nvPr>
            <p:ph type="body" idx="1"/>
          </p:nvPr>
        </p:nvSpPr>
        <p:spPr/>
        <p:txBody>
          <a:bodyPr/>
          <a:lstStyle/>
          <a:p>
            <a:pPr eaLnBrk="1" hangingPunct="1">
              <a:lnSpc>
                <a:spcPct val="90000"/>
              </a:lnSpc>
            </a:pPr>
            <a:r>
              <a:rPr lang="en-US" sz="2800" smtClean="0"/>
              <a:t>In philosophy:</a:t>
            </a:r>
          </a:p>
          <a:p>
            <a:pPr lvl="1" eaLnBrk="1" hangingPunct="1">
              <a:lnSpc>
                <a:spcPct val="90000"/>
              </a:lnSpc>
            </a:pPr>
            <a:r>
              <a:rPr lang="en-US" sz="2400" b="1" i="1" u="sng" smtClean="0">
                <a:solidFill>
                  <a:srgbClr val="FFFF00"/>
                </a:solidFill>
              </a:rPr>
              <a:t>Ontology</a:t>
            </a:r>
            <a:r>
              <a:rPr lang="en-US" sz="2400" smtClean="0"/>
              <a:t> </a:t>
            </a:r>
            <a:r>
              <a:rPr lang="en-US" sz="1600" smtClean="0"/>
              <a:t>(no plural)</a:t>
            </a:r>
            <a:r>
              <a:rPr lang="en-US" sz="2400" smtClean="0"/>
              <a:t> is the study of what entities exist and how they relate to each other;</a:t>
            </a:r>
          </a:p>
          <a:p>
            <a:pPr eaLnBrk="1" hangingPunct="1">
              <a:lnSpc>
                <a:spcPct val="90000"/>
              </a:lnSpc>
            </a:pPr>
            <a:r>
              <a:rPr lang="en-US" sz="2800" smtClean="0"/>
              <a:t>In computer science and many biomedical informatics applications:</a:t>
            </a:r>
          </a:p>
          <a:p>
            <a:pPr lvl="1" eaLnBrk="1" hangingPunct="1">
              <a:lnSpc>
                <a:spcPct val="90000"/>
              </a:lnSpc>
            </a:pPr>
            <a:r>
              <a:rPr lang="en-US" sz="2400" b="1" i="1" u="sng" smtClean="0">
                <a:solidFill>
                  <a:schemeClr val="accent1"/>
                </a:solidFill>
              </a:rPr>
              <a:t>An ontology</a:t>
            </a:r>
            <a:r>
              <a:rPr lang="en-US" sz="2400" smtClean="0"/>
              <a:t> </a:t>
            </a:r>
            <a:r>
              <a:rPr lang="en-US" sz="1600" smtClean="0"/>
              <a:t>(plural: </a:t>
            </a:r>
            <a:r>
              <a:rPr lang="en-US" sz="1600" i="1" smtClean="0"/>
              <a:t>ontologies</a:t>
            </a:r>
            <a:r>
              <a:rPr lang="en-US" sz="1600" smtClean="0"/>
              <a:t>)</a:t>
            </a:r>
            <a:r>
              <a:rPr lang="en-US" sz="2400" smtClean="0"/>
              <a:t> is a shared and agreed upon conceptualization of a domain;</a:t>
            </a:r>
          </a:p>
          <a:p>
            <a:pPr eaLnBrk="1" hangingPunct="1">
              <a:lnSpc>
                <a:spcPct val="90000"/>
              </a:lnSpc>
            </a:pPr>
            <a:r>
              <a:rPr lang="en-US" sz="2800" smtClean="0"/>
              <a:t>The realist view within the Ontology Research Group combines the two:</a:t>
            </a:r>
          </a:p>
          <a:p>
            <a:pPr lvl="1" eaLnBrk="1" hangingPunct="1">
              <a:lnSpc>
                <a:spcPct val="90000"/>
              </a:lnSpc>
            </a:pPr>
            <a:r>
              <a:rPr lang="en-US" sz="2400" smtClean="0"/>
              <a:t>We use </a:t>
            </a:r>
            <a:r>
              <a:rPr lang="en-US" sz="2400" b="1" i="1" smtClean="0"/>
              <a:t>Ontological Realism</a:t>
            </a:r>
            <a:r>
              <a:rPr lang="en-US" sz="2400" smtClean="0"/>
              <a:t>, a specific methodology that uses </a:t>
            </a:r>
            <a:r>
              <a:rPr lang="en-US" sz="2400" i="1" u="sng" smtClean="0"/>
              <a:t>ontology</a:t>
            </a:r>
            <a:r>
              <a:rPr lang="en-US" sz="2400" smtClean="0"/>
              <a:t> as the basis for building high quality </a:t>
            </a:r>
            <a:r>
              <a:rPr lang="en-US" sz="2400" i="1" u="sng" smtClean="0"/>
              <a:t>ontologies</a:t>
            </a:r>
            <a:r>
              <a:rPr lang="en-US" sz="2400" smtClean="0"/>
              <a:t>, using reality as benchmark.</a:t>
            </a:r>
            <a:r>
              <a:rPr lang="en-GB" sz="2400" smtClean="0"/>
              <a:t> </a:t>
            </a:r>
            <a:endParaRPr lang="en-US" sz="2400" smtClean="0"/>
          </a:p>
        </p:txBody>
      </p:sp>
      <p:sp>
        <p:nvSpPr>
          <p:cNvPr id="34820" name="Rectangle 3"/>
          <p:cNvSpPr>
            <a:spLocks noChangeArrowheads="1"/>
          </p:cNvSpPr>
          <p:nvPr/>
        </p:nvSpPr>
        <p:spPr bwMode="auto">
          <a:xfrm>
            <a:off x="152400" y="4724400"/>
            <a:ext cx="8763000" cy="1981200"/>
          </a:xfrm>
          <a:prstGeom prst="rect">
            <a:avLst/>
          </a:prstGeom>
          <a:solidFill>
            <a:srgbClr val="FF6600">
              <a:alpha val="30196"/>
            </a:srgbClr>
          </a:solidFill>
          <a:ln w="9525" algn="ctr">
            <a:noFill/>
            <a:round/>
            <a:headEnd/>
            <a:tailEnd type="triangle" w="med" len="med"/>
          </a:ln>
        </p:spPr>
        <p:txBody>
          <a:bodyPr anchor="ct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p:txBody>
          <a:bodyPr/>
          <a:lstStyle/>
          <a:p>
            <a:pPr eaLnBrk="1" hangingPunct="1"/>
            <a:endParaRPr lang="en-US" smtClean="0"/>
          </a:p>
        </p:txBody>
      </p:sp>
      <p:pic>
        <p:nvPicPr>
          <p:cNvPr id="38915" name="Picture 2" descr="http://3.bp.blogspot.com/_2cxvSmlPoaM/Ss-JdUAcxwI/AAAAAAAADM4/fOmasxsNiCg/s800/rembrandt.jp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
        <p:nvSpPr>
          <p:cNvPr id="38916" name="Rectangle 28"/>
          <p:cNvSpPr>
            <a:spLocks noChangeArrowheads="1"/>
          </p:cNvSpPr>
          <p:nvPr/>
        </p:nvSpPr>
        <p:spPr bwMode="auto">
          <a:xfrm>
            <a:off x="0" y="4724400"/>
            <a:ext cx="9144000" cy="152400"/>
          </a:xfrm>
          <a:prstGeom prst="rect">
            <a:avLst/>
          </a:prstGeom>
          <a:solidFill>
            <a:schemeClr val="bg1"/>
          </a:solidFill>
          <a:ln w="9525" algn="ctr">
            <a:noFill/>
            <a:round/>
            <a:headEnd/>
            <a:tailEnd type="triangle" w="med" len="med"/>
          </a:ln>
        </p:spPr>
        <p:txBody>
          <a:bodyPr anchor="ctr"/>
          <a:lstStyle/>
          <a:p>
            <a:endParaRPr lang="en-US"/>
          </a:p>
        </p:txBody>
      </p:sp>
      <p:grpSp>
        <p:nvGrpSpPr>
          <p:cNvPr id="38917" name="Group 22"/>
          <p:cNvGrpSpPr>
            <a:grpSpLocks/>
          </p:cNvGrpSpPr>
          <p:nvPr/>
        </p:nvGrpSpPr>
        <p:grpSpPr bwMode="auto">
          <a:xfrm>
            <a:off x="0" y="0"/>
            <a:ext cx="9144000" cy="1143000"/>
            <a:chOff x="-1" y="0"/>
            <a:chExt cx="9144001" cy="1143000"/>
          </a:xfrm>
        </p:grpSpPr>
        <p:pic>
          <p:nvPicPr>
            <p:cNvPr id="38927" name="Picture 2"/>
            <p:cNvPicPr>
              <a:picLocks noChangeAspect="1" noChangeArrowheads="1"/>
            </p:cNvPicPr>
            <p:nvPr/>
          </p:nvPicPr>
          <p:blipFill>
            <a:blip r:embed="rId3" cstate="print"/>
            <a:srcRect/>
            <a:stretch>
              <a:fillRect/>
            </a:stretch>
          </p:blipFill>
          <p:spPr bwMode="auto">
            <a:xfrm>
              <a:off x="-1" y="0"/>
              <a:ext cx="9144001" cy="1066800"/>
            </a:xfrm>
            <a:prstGeom prst="rect">
              <a:avLst/>
            </a:prstGeom>
            <a:noFill/>
            <a:ln w="9525">
              <a:noFill/>
              <a:miter lim="800000"/>
              <a:headEnd/>
              <a:tailEnd/>
            </a:ln>
          </p:spPr>
        </p:pic>
        <p:sp>
          <p:nvSpPr>
            <p:cNvPr id="38928" name="Rectangle 21"/>
            <p:cNvSpPr>
              <a:spLocks noChangeArrowheads="1"/>
            </p:cNvSpPr>
            <p:nvPr/>
          </p:nvSpPr>
          <p:spPr bwMode="auto">
            <a:xfrm>
              <a:off x="0" y="990600"/>
              <a:ext cx="9144000" cy="152400"/>
            </a:xfrm>
            <a:prstGeom prst="rect">
              <a:avLst/>
            </a:prstGeom>
            <a:solidFill>
              <a:schemeClr val="bg1"/>
            </a:solidFill>
            <a:ln w="9525" algn="ctr">
              <a:noFill/>
              <a:round/>
              <a:headEnd/>
              <a:tailEnd type="triangle" w="med" len="med"/>
            </a:ln>
          </p:spPr>
          <p:txBody>
            <a:bodyPr anchor="ctr"/>
            <a:lstStyle/>
            <a:p>
              <a:endParaRPr lang="en-US"/>
            </a:p>
          </p:txBody>
        </p:sp>
      </p:grpSp>
      <p:sp>
        <p:nvSpPr>
          <p:cNvPr id="38918" name="TextBox 24"/>
          <p:cNvSpPr txBox="1">
            <a:spLocks noChangeArrowheads="1"/>
          </p:cNvSpPr>
          <p:nvPr/>
        </p:nvSpPr>
        <p:spPr bwMode="auto">
          <a:xfrm>
            <a:off x="106363" y="6096000"/>
            <a:ext cx="755650" cy="584200"/>
          </a:xfrm>
          <a:prstGeom prst="rect">
            <a:avLst/>
          </a:prstGeom>
          <a:noFill/>
          <a:ln w="9525">
            <a:noFill/>
            <a:miter lim="800000"/>
            <a:headEnd/>
            <a:tailEnd/>
          </a:ln>
        </p:spPr>
        <p:txBody>
          <a:bodyPr wrap="none">
            <a:spAutoFit/>
          </a:bodyPr>
          <a:lstStyle/>
          <a:p>
            <a:r>
              <a:rPr lang="en-US">
                <a:solidFill>
                  <a:schemeClr val="bg1"/>
                </a:solidFill>
              </a:rPr>
              <a:t>L1</a:t>
            </a:r>
            <a:r>
              <a:rPr lang="en-US" baseline="30000">
                <a:solidFill>
                  <a:schemeClr val="bg1"/>
                </a:solidFill>
              </a:rPr>
              <a:t>-</a:t>
            </a:r>
          </a:p>
        </p:txBody>
      </p:sp>
      <p:sp>
        <p:nvSpPr>
          <p:cNvPr id="38919" name="TextBox 25"/>
          <p:cNvSpPr txBox="1">
            <a:spLocks noChangeArrowheads="1"/>
          </p:cNvSpPr>
          <p:nvPr/>
        </p:nvSpPr>
        <p:spPr bwMode="auto">
          <a:xfrm>
            <a:off x="152400" y="1371600"/>
            <a:ext cx="663575" cy="584200"/>
          </a:xfrm>
          <a:prstGeom prst="rect">
            <a:avLst/>
          </a:prstGeom>
          <a:noFill/>
          <a:ln w="9525">
            <a:noFill/>
            <a:miter lim="800000"/>
            <a:headEnd/>
            <a:tailEnd/>
          </a:ln>
        </p:spPr>
        <p:txBody>
          <a:bodyPr wrap="none">
            <a:spAutoFit/>
          </a:bodyPr>
          <a:lstStyle/>
          <a:p>
            <a:r>
              <a:rPr lang="en-US">
                <a:solidFill>
                  <a:schemeClr val="bg1"/>
                </a:solidFill>
              </a:rPr>
              <a:t>L2</a:t>
            </a:r>
          </a:p>
        </p:txBody>
      </p:sp>
      <p:sp>
        <p:nvSpPr>
          <p:cNvPr id="38920" name="TextBox 27"/>
          <p:cNvSpPr txBox="1">
            <a:spLocks noChangeArrowheads="1"/>
          </p:cNvSpPr>
          <p:nvPr/>
        </p:nvSpPr>
        <p:spPr bwMode="auto">
          <a:xfrm>
            <a:off x="152400" y="152400"/>
            <a:ext cx="663575" cy="584200"/>
          </a:xfrm>
          <a:prstGeom prst="rect">
            <a:avLst/>
          </a:prstGeom>
          <a:solidFill>
            <a:schemeClr val="tx1"/>
          </a:solidFill>
          <a:ln w="9525">
            <a:noFill/>
            <a:miter lim="800000"/>
            <a:headEnd/>
            <a:tailEnd/>
          </a:ln>
        </p:spPr>
        <p:txBody>
          <a:bodyPr wrap="none">
            <a:spAutoFit/>
          </a:bodyPr>
          <a:lstStyle/>
          <a:p>
            <a:r>
              <a:rPr lang="en-US">
                <a:solidFill>
                  <a:schemeClr val="bg1"/>
                </a:solidFill>
              </a:rPr>
              <a:t>L3</a:t>
            </a:r>
          </a:p>
        </p:txBody>
      </p:sp>
      <p:sp>
        <p:nvSpPr>
          <p:cNvPr id="38921" name="Slide Number Placeholder 10"/>
          <p:cNvSpPr>
            <a:spLocks noGrp="1"/>
          </p:cNvSpPr>
          <p:nvPr>
            <p:ph type="sldNum" sz="quarter" idx="10"/>
          </p:nvPr>
        </p:nvSpPr>
        <p:spPr>
          <a:noFill/>
        </p:spPr>
        <p:txBody>
          <a:bodyPr/>
          <a:lstStyle/>
          <a:p>
            <a:fld id="{4C55771C-5DD1-47CF-9623-5F7F47591DB2}" type="slidenum">
              <a:rPr lang="en-US" smtClean="0"/>
              <a:pPr/>
              <a:t>63</a:t>
            </a:fld>
            <a:endParaRPr lang="en-US" smtClean="0"/>
          </a:p>
        </p:txBody>
      </p:sp>
      <p:sp>
        <p:nvSpPr>
          <p:cNvPr id="38922" name="Rectangle 11"/>
          <p:cNvSpPr>
            <a:spLocks noChangeArrowheads="1"/>
          </p:cNvSpPr>
          <p:nvPr/>
        </p:nvSpPr>
        <p:spPr bwMode="auto">
          <a:xfrm>
            <a:off x="914400" y="152400"/>
            <a:ext cx="8229600" cy="584200"/>
          </a:xfrm>
          <a:prstGeom prst="rect">
            <a:avLst/>
          </a:prstGeom>
          <a:solidFill>
            <a:schemeClr val="bg1"/>
          </a:solidFill>
          <a:ln w="9525">
            <a:noFill/>
            <a:miter lim="800000"/>
            <a:headEnd/>
            <a:tailEnd/>
          </a:ln>
        </p:spPr>
        <p:txBody>
          <a:bodyPr>
            <a:spAutoFit/>
          </a:bodyPr>
          <a:lstStyle/>
          <a:p>
            <a:r>
              <a:rPr lang="en-US">
                <a:solidFill>
                  <a:schemeClr val="tx1"/>
                </a:solidFill>
              </a:rPr>
              <a:t>Linguistic representations </a:t>
            </a:r>
            <a:r>
              <a:rPr lang="en-US" i="1">
                <a:solidFill>
                  <a:schemeClr val="tx1"/>
                </a:solidFill>
              </a:rPr>
              <a:t>about</a:t>
            </a:r>
            <a:r>
              <a:rPr lang="en-US">
                <a:solidFill>
                  <a:schemeClr val="tx1"/>
                </a:solidFill>
              </a:rPr>
              <a:t> (1), (2) or (3) </a:t>
            </a:r>
          </a:p>
        </p:txBody>
      </p:sp>
      <p:sp>
        <p:nvSpPr>
          <p:cNvPr id="38923" name="Rectangle 12"/>
          <p:cNvSpPr>
            <a:spLocks noChangeArrowheads="1"/>
          </p:cNvSpPr>
          <p:nvPr/>
        </p:nvSpPr>
        <p:spPr bwMode="auto">
          <a:xfrm>
            <a:off x="914400" y="1371600"/>
            <a:ext cx="5029200" cy="584200"/>
          </a:xfrm>
          <a:prstGeom prst="rect">
            <a:avLst/>
          </a:prstGeom>
          <a:noFill/>
          <a:ln w="9525">
            <a:noFill/>
            <a:miter lim="800000"/>
            <a:headEnd/>
            <a:tailEnd/>
          </a:ln>
        </p:spPr>
        <p:txBody>
          <a:bodyPr>
            <a:spAutoFit/>
          </a:bodyPr>
          <a:lstStyle/>
          <a:p>
            <a:r>
              <a:rPr lang="en-US">
                <a:solidFill>
                  <a:srgbClr val="FFFFFF"/>
                </a:solidFill>
              </a:rPr>
              <a:t>Clinicians’ beliefs </a:t>
            </a:r>
            <a:r>
              <a:rPr lang="en-US" i="1">
                <a:solidFill>
                  <a:srgbClr val="FFFFFF"/>
                </a:solidFill>
              </a:rPr>
              <a:t>about</a:t>
            </a:r>
            <a:r>
              <a:rPr lang="en-US">
                <a:solidFill>
                  <a:srgbClr val="FFFFFF"/>
                </a:solidFill>
              </a:rPr>
              <a:t> (1) </a:t>
            </a:r>
            <a:endParaRPr lang="en-US"/>
          </a:p>
        </p:txBody>
      </p:sp>
      <p:sp>
        <p:nvSpPr>
          <p:cNvPr id="38924" name="Rectangle 13"/>
          <p:cNvSpPr>
            <a:spLocks noChangeArrowheads="1"/>
          </p:cNvSpPr>
          <p:nvPr/>
        </p:nvSpPr>
        <p:spPr bwMode="auto">
          <a:xfrm>
            <a:off x="1066800" y="5562600"/>
            <a:ext cx="8077200" cy="1077913"/>
          </a:xfrm>
          <a:prstGeom prst="rect">
            <a:avLst/>
          </a:prstGeom>
          <a:solidFill>
            <a:srgbClr val="000000">
              <a:alpha val="59999"/>
            </a:srgbClr>
          </a:solidFill>
          <a:ln w="9525">
            <a:noFill/>
            <a:miter lim="800000"/>
            <a:headEnd/>
            <a:tailEnd/>
          </a:ln>
        </p:spPr>
        <p:txBody>
          <a:bodyPr>
            <a:spAutoFit/>
          </a:bodyPr>
          <a:lstStyle/>
          <a:p>
            <a:pPr algn="l"/>
            <a:r>
              <a:rPr lang="en-US">
                <a:solidFill>
                  <a:srgbClr val="FFFFFF"/>
                </a:solidFill>
              </a:rPr>
              <a:t>Entities (particular or generic) with objective existence which are </a:t>
            </a:r>
            <a:r>
              <a:rPr lang="en-US" i="1">
                <a:solidFill>
                  <a:srgbClr val="FFFFFF"/>
                </a:solidFill>
              </a:rPr>
              <a:t>not about anything</a:t>
            </a:r>
            <a:endParaRPr lang="en-US"/>
          </a:p>
        </p:txBody>
      </p:sp>
      <p:sp>
        <p:nvSpPr>
          <p:cNvPr id="38925" name="Text Box 4"/>
          <p:cNvSpPr txBox="1">
            <a:spLocks noChangeArrowheads="1"/>
          </p:cNvSpPr>
          <p:nvPr/>
        </p:nvSpPr>
        <p:spPr bwMode="auto">
          <a:xfrm rot="2140383">
            <a:off x="5680075" y="1354138"/>
            <a:ext cx="3005138" cy="584200"/>
          </a:xfrm>
          <a:prstGeom prst="rect">
            <a:avLst/>
          </a:prstGeom>
          <a:noFill/>
          <a:ln w="9525">
            <a:noFill/>
            <a:miter lim="800000"/>
            <a:headEnd/>
            <a:tailEnd/>
          </a:ln>
        </p:spPr>
        <p:txBody>
          <a:bodyPr wrap="none">
            <a:spAutoFit/>
          </a:bodyPr>
          <a:lstStyle/>
          <a:p>
            <a:r>
              <a:rPr lang="en-US">
                <a:solidFill>
                  <a:srgbClr val="00CC99"/>
                </a:solidFill>
              </a:rPr>
              <a:t>Representations</a:t>
            </a:r>
          </a:p>
        </p:txBody>
      </p:sp>
      <p:sp>
        <p:nvSpPr>
          <p:cNvPr id="38926" name="Text Box 5"/>
          <p:cNvSpPr txBox="1">
            <a:spLocks noChangeArrowheads="1"/>
          </p:cNvSpPr>
          <p:nvPr/>
        </p:nvSpPr>
        <p:spPr bwMode="auto">
          <a:xfrm>
            <a:off x="5486400" y="4953000"/>
            <a:ext cx="3548063" cy="579438"/>
          </a:xfrm>
          <a:prstGeom prst="rect">
            <a:avLst/>
          </a:prstGeom>
          <a:noFill/>
          <a:ln w="9525">
            <a:noFill/>
            <a:miter lim="800000"/>
            <a:headEnd/>
            <a:tailEnd/>
          </a:ln>
        </p:spPr>
        <p:txBody>
          <a:bodyPr wrap="none">
            <a:spAutoFit/>
          </a:bodyPr>
          <a:lstStyle/>
          <a:p>
            <a:r>
              <a:rPr lang="en-US">
                <a:solidFill>
                  <a:srgbClr val="00CC99"/>
                </a:solidFill>
              </a:rPr>
              <a:t>First Order Reality</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9" name="Picture 3"/>
          <p:cNvPicPr>
            <a:picLocks noChangeAspect="1" noChangeArrowheads="1"/>
          </p:cNvPicPr>
          <p:nvPr/>
        </p:nvPicPr>
        <p:blipFill>
          <a:blip r:embed="rId3" cstate="print"/>
          <a:srcRect/>
          <a:stretch>
            <a:fillRect/>
          </a:stretch>
        </p:blipFill>
        <p:spPr bwMode="auto">
          <a:xfrm>
            <a:off x="5334000" y="3505200"/>
            <a:ext cx="3614739" cy="1938338"/>
          </a:xfrm>
          <a:prstGeom prst="rect">
            <a:avLst/>
          </a:prstGeom>
          <a:noFill/>
          <a:ln w="9525">
            <a:noFill/>
            <a:miter lim="800000"/>
            <a:headEnd/>
            <a:tailEnd/>
          </a:ln>
          <a:effectLst/>
        </p:spPr>
      </p:pic>
      <p:grpSp>
        <p:nvGrpSpPr>
          <p:cNvPr id="2" name="Group 284"/>
          <p:cNvGrpSpPr>
            <a:grpSpLocks/>
          </p:cNvGrpSpPr>
          <p:nvPr/>
        </p:nvGrpSpPr>
        <p:grpSpPr bwMode="auto">
          <a:xfrm>
            <a:off x="255588" y="2990850"/>
            <a:ext cx="2743200" cy="2743200"/>
            <a:chOff x="161" y="2460"/>
            <a:chExt cx="1728" cy="1728"/>
          </a:xfrm>
        </p:grpSpPr>
        <p:pic>
          <p:nvPicPr>
            <p:cNvPr id="9249" name="Picture 285" descr="globe"/>
            <p:cNvPicPr>
              <a:picLocks noChangeAspect="1" noChangeArrowheads="1"/>
            </p:cNvPicPr>
            <p:nvPr/>
          </p:nvPicPr>
          <p:blipFill>
            <a:blip r:embed="rId4" cstate="print"/>
            <a:srcRect/>
            <a:stretch>
              <a:fillRect/>
            </a:stretch>
          </p:blipFill>
          <p:spPr bwMode="auto">
            <a:xfrm>
              <a:off x="161" y="2460"/>
              <a:ext cx="1728" cy="1728"/>
            </a:xfrm>
            <a:prstGeom prst="rect">
              <a:avLst/>
            </a:prstGeom>
            <a:noFill/>
            <a:ln w="9525">
              <a:noFill/>
              <a:miter lim="800000"/>
              <a:headEnd/>
              <a:tailEnd/>
            </a:ln>
          </p:spPr>
        </p:pic>
        <p:sp>
          <p:nvSpPr>
            <p:cNvPr id="9250"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sp>
        <p:nvSpPr>
          <p:cNvPr id="9221" name="AutoShape 2"/>
          <p:cNvSpPr>
            <a:spLocks noGrp="1" noChangeArrowheads="1"/>
          </p:cNvSpPr>
          <p:nvPr>
            <p:ph type="title"/>
          </p:nvPr>
        </p:nvSpPr>
        <p:spPr>
          <a:xfrm>
            <a:off x="255588" y="1301750"/>
            <a:ext cx="8632825" cy="596900"/>
          </a:xfrm>
        </p:spPr>
        <p:txBody>
          <a:bodyPr/>
          <a:lstStyle/>
          <a:p>
            <a:pPr eaLnBrk="1" hangingPunct="1"/>
            <a:r>
              <a:rPr lang="en-US" sz="2900" dirty="0" smtClean="0"/>
              <a:t>Data must be unambiguous and faithful to reality …</a:t>
            </a:r>
          </a:p>
        </p:txBody>
      </p:sp>
      <p:sp>
        <p:nvSpPr>
          <p:cNvPr id="9222" name="AutoShape 6"/>
          <p:cNvSpPr>
            <a:spLocks noChangeArrowheads="1"/>
          </p:cNvSpPr>
          <p:nvPr/>
        </p:nvSpPr>
        <p:spPr bwMode="auto">
          <a:xfrm>
            <a:off x="3352800" y="3562350"/>
            <a:ext cx="2133600" cy="609600"/>
          </a:xfrm>
          <a:prstGeom prst="rightArrow">
            <a:avLst>
              <a:gd name="adj1" fmla="val 50000"/>
              <a:gd name="adj2" fmla="val 62757"/>
            </a:avLst>
          </a:prstGeom>
          <a:solidFill>
            <a:schemeClr val="bg1"/>
          </a:solidFill>
          <a:ln w="9525">
            <a:noFill/>
            <a:miter lim="800000"/>
            <a:headEnd/>
            <a:tailEnd/>
          </a:ln>
        </p:spPr>
        <p:txBody>
          <a:bodyPr wrap="none" anchor="ctr"/>
          <a:lstStyle/>
          <a:p>
            <a:endParaRPr lang="en-US"/>
          </a:p>
        </p:txBody>
      </p:sp>
      <p:grpSp>
        <p:nvGrpSpPr>
          <p:cNvPr id="5" name="Group 26"/>
          <p:cNvGrpSpPr>
            <a:grpSpLocks/>
          </p:cNvGrpSpPr>
          <p:nvPr/>
        </p:nvGrpSpPr>
        <p:grpSpPr bwMode="auto">
          <a:xfrm>
            <a:off x="3810000" y="2190750"/>
            <a:ext cx="914400" cy="3429000"/>
            <a:chOff x="2256" y="1488"/>
            <a:chExt cx="576" cy="2160"/>
          </a:xfrm>
        </p:grpSpPr>
        <p:sp>
          <p:nvSpPr>
            <p:cNvPr id="9234" name="AutoShape 15"/>
            <p:cNvSpPr>
              <a:spLocks noChangeArrowheads="1"/>
            </p:cNvSpPr>
            <p:nvPr/>
          </p:nvSpPr>
          <p:spPr bwMode="auto">
            <a:xfrm rot="5400000">
              <a:off x="1464" y="2280"/>
              <a:ext cx="216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alpha val="50195"/>
              </a:srgbClr>
            </a:solidFill>
            <a:ln w="9525">
              <a:solidFill>
                <a:schemeClr val="bg1"/>
              </a:solidFill>
              <a:miter lim="800000"/>
              <a:headEnd/>
              <a:tailEnd/>
            </a:ln>
          </p:spPr>
          <p:txBody>
            <a:bodyPr wrap="none" anchor="ctr"/>
            <a:lstStyle/>
            <a:p>
              <a:endParaRPr lang="en-US"/>
            </a:p>
          </p:txBody>
        </p:sp>
        <p:sp>
          <p:nvSpPr>
            <p:cNvPr id="9235" name="Line 16"/>
            <p:cNvSpPr>
              <a:spLocks noChangeShapeType="1"/>
            </p:cNvSpPr>
            <p:nvPr/>
          </p:nvSpPr>
          <p:spPr bwMode="auto">
            <a:xfrm rot="5400000">
              <a:off x="2353" y="1645"/>
              <a:ext cx="381" cy="576"/>
            </a:xfrm>
            <a:prstGeom prst="line">
              <a:avLst/>
            </a:prstGeom>
            <a:noFill/>
            <a:ln w="9525">
              <a:solidFill>
                <a:schemeClr val="bg1"/>
              </a:solidFill>
              <a:round/>
              <a:headEnd/>
              <a:tailEnd/>
            </a:ln>
          </p:spPr>
          <p:txBody>
            <a:bodyPr anchor="ctr"/>
            <a:lstStyle/>
            <a:p>
              <a:endParaRPr lang="en-US"/>
            </a:p>
          </p:txBody>
        </p:sp>
        <p:sp>
          <p:nvSpPr>
            <p:cNvPr id="9236" name="Line 17"/>
            <p:cNvSpPr>
              <a:spLocks noChangeShapeType="1"/>
            </p:cNvSpPr>
            <p:nvPr/>
          </p:nvSpPr>
          <p:spPr bwMode="auto">
            <a:xfrm rot="5400000">
              <a:off x="2449" y="1867"/>
              <a:ext cx="190" cy="576"/>
            </a:xfrm>
            <a:prstGeom prst="line">
              <a:avLst/>
            </a:prstGeom>
            <a:noFill/>
            <a:ln w="9525">
              <a:solidFill>
                <a:schemeClr val="bg1"/>
              </a:solidFill>
              <a:round/>
              <a:headEnd/>
              <a:tailEnd/>
            </a:ln>
          </p:spPr>
          <p:txBody>
            <a:bodyPr anchor="ctr"/>
            <a:lstStyle/>
            <a:p>
              <a:endParaRPr lang="en-US"/>
            </a:p>
          </p:txBody>
        </p:sp>
        <p:sp>
          <p:nvSpPr>
            <p:cNvPr id="9237" name="Line 18"/>
            <p:cNvSpPr>
              <a:spLocks noChangeShapeType="1"/>
            </p:cNvSpPr>
            <p:nvPr/>
          </p:nvSpPr>
          <p:spPr bwMode="auto">
            <a:xfrm rot="5400000">
              <a:off x="2512" y="2058"/>
              <a:ext cx="63" cy="576"/>
            </a:xfrm>
            <a:prstGeom prst="line">
              <a:avLst/>
            </a:prstGeom>
            <a:noFill/>
            <a:ln w="9525">
              <a:solidFill>
                <a:schemeClr val="bg1"/>
              </a:solidFill>
              <a:round/>
              <a:headEnd/>
              <a:tailEnd/>
            </a:ln>
          </p:spPr>
          <p:txBody>
            <a:bodyPr anchor="ctr"/>
            <a:lstStyle/>
            <a:p>
              <a:endParaRPr lang="en-US"/>
            </a:p>
          </p:txBody>
        </p:sp>
        <p:sp>
          <p:nvSpPr>
            <p:cNvPr id="9238" name="Line 19"/>
            <p:cNvSpPr>
              <a:spLocks noChangeShapeType="1"/>
            </p:cNvSpPr>
            <p:nvPr/>
          </p:nvSpPr>
          <p:spPr bwMode="auto">
            <a:xfrm rot="5400000">
              <a:off x="2544" y="2216"/>
              <a:ext cx="0" cy="576"/>
            </a:xfrm>
            <a:prstGeom prst="line">
              <a:avLst/>
            </a:prstGeom>
            <a:noFill/>
            <a:ln w="9525">
              <a:solidFill>
                <a:schemeClr val="bg1"/>
              </a:solidFill>
              <a:round/>
              <a:headEnd/>
              <a:tailEnd/>
            </a:ln>
          </p:spPr>
          <p:txBody>
            <a:bodyPr anchor="ctr"/>
            <a:lstStyle/>
            <a:p>
              <a:endParaRPr lang="en-US"/>
            </a:p>
          </p:txBody>
        </p:sp>
        <p:sp>
          <p:nvSpPr>
            <p:cNvPr id="9239" name="Line 20"/>
            <p:cNvSpPr>
              <a:spLocks noChangeShapeType="1"/>
            </p:cNvSpPr>
            <p:nvPr/>
          </p:nvSpPr>
          <p:spPr bwMode="auto">
            <a:xfrm rot="5400000" flipV="1">
              <a:off x="2449" y="2439"/>
              <a:ext cx="190" cy="576"/>
            </a:xfrm>
            <a:prstGeom prst="line">
              <a:avLst/>
            </a:prstGeom>
            <a:noFill/>
            <a:ln w="9525">
              <a:solidFill>
                <a:schemeClr val="bg1"/>
              </a:solidFill>
              <a:round/>
              <a:headEnd/>
              <a:tailEnd/>
            </a:ln>
          </p:spPr>
          <p:txBody>
            <a:bodyPr anchor="ctr"/>
            <a:lstStyle/>
            <a:p>
              <a:endParaRPr lang="en-US"/>
            </a:p>
          </p:txBody>
        </p:sp>
        <p:sp>
          <p:nvSpPr>
            <p:cNvPr id="9240" name="Line 21"/>
            <p:cNvSpPr>
              <a:spLocks noChangeShapeType="1"/>
            </p:cNvSpPr>
            <p:nvPr/>
          </p:nvSpPr>
          <p:spPr bwMode="auto">
            <a:xfrm rot="5400000" flipV="1">
              <a:off x="2417" y="2598"/>
              <a:ext cx="254" cy="576"/>
            </a:xfrm>
            <a:prstGeom prst="line">
              <a:avLst/>
            </a:prstGeom>
            <a:noFill/>
            <a:ln w="9525">
              <a:solidFill>
                <a:schemeClr val="bg1"/>
              </a:solidFill>
              <a:round/>
              <a:headEnd/>
              <a:tailEnd/>
            </a:ln>
          </p:spPr>
          <p:txBody>
            <a:bodyPr anchor="ctr"/>
            <a:lstStyle/>
            <a:p>
              <a:endParaRPr lang="en-US"/>
            </a:p>
          </p:txBody>
        </p:sp>
        <p:sp>
          <p:nvSpPr>
            <p:cNvPr id="9241" name="Line 22"/>
            <p:cNvSpPr>
              <a:spLocks noChangeShapeType="1"/>
            </p:cNvSpPr>
            <p:nvPr/>
          </p:nvSpPr>
          <p:spPr bwMode="auto">
            <a:xfrm rot="5400000" flipV="1">
              <a:off x="2353" y="2852"/>
              <a:ext cx="381" cy="576"/>
            </a:xfrm>
            <a:prstGeom prst="line">
              <a:avLst/>
            </a:prstGeom>
            <a:noFill/>
            <a:ln w="9525">
              <a:solidFill>
                <a:schemeClr val="bg1"/>
              </a:solidFill>
              <a:round/>
              <a:headEnd/>
              <a:tailEnd/>
            </a:ln>
          </p:spPr>
          <p:txBody>
            <a:bodyPr anchor="ctr"/>
            <a:lstStyle/>
            <a:p>
              <a:endParaRPr lang="en-US"/>
            </a:p>
          </p:txBody>
        </p:sp>
        <p:sp>
          <p:nvSpPr>
            <p:cNvPr id="9242" name="Line 23"/>
            <p:cNvSpPr>
              <a:spLocks noChangeShapeType="1"/>
            </p:cNvSpPr>
            <p:nvPr/>
          </p:nvSpPr>
          <p:spPr bwMode="auto">
            <a:xfrm rot="5400000">
              <a:off x="1739" y="2572"/>
              <a:ext cx="1898" cy="0"/>
            </a:xfrm>
            <a:prstGeom prst="line">
              <a:avLst/>
            </a:prstGeom>
            <a:noFill/>
            <a:ln w="9525">
              <a:solidFill>
                <a:schemeClr val="bg1"/>
              </a:solidFill>
              <a:round/>
              <a:headEnd/>
              <a:tailEnd/>
            </a:ln>
          </p:spPr>
          <p:txBody>
            <a:bodyPr anchor="ctr"/>
            <a:lstStyle/>
            <a:p>
              <a:endParaRPr lang="en-US"/>
            </a:p>
          </p:txBody>
        </p:sp>
        <p:sp>
          <p:nvSpPr>
            <p:cNvPr id="9243" name="Line 24"/>
            <p:cNvSpPr>
              <a:spLocks noChangeShapeType="1"/>
            </p:cNvSpPr>
            <p:nvPr/>
          </p:nvSpPr>
          <p:spPr bwMode="auto">
            <a:xfrm rot="5400000">
              <a:off x="1726" y="2576"/>
              <a:ext cx="1636" cy="0"/>
            </a:xfrm>
            <a:prstGeom prst="line">
              <a:avLst/>
            </a:prstGeom>
            <a:noFill/>
            <a:ln w="9525">
              <a:solidFill>
                <a:schemeClr val="bg1"/>
              </a:solidFill>
              <a:round/>
              <a:headEnd/>
              <a:tailEnd/>
            </a:ln>
          </p:spPr>
          <p:txBody>
            <a:bodyPr anchor="ctr"/>
            <a:lstStyle/>
            <a:p>
              <a:endParaRPr lang="en-US"/>
            </a:p>
          </p:txBody>
        </p:sp>
        <p:sp>
          <p:nvSpPr>
            <p:cNvPr id="9244" name="Line 25"/>
            <p:cNvSpPr>
              <a:spLocks noChangeShapeType="1"/>
            </p:cNvSpPr>
            <p:nvPr/>
          </p:nvSpPr>
          <p:spPr bwMode="auto">
            <a:xfrm rot="5400000">
              <a:off x="1721" y="2569"/>
              <a:ext cx="1357" cy="0"/>
            </a:xfrm>
            <a:prstGeom prst="line">
              <a:avLst/>
            </a:prstGeom>
            <a:noFill/>
            <a:ln w="9525">
              <a:solidFill>
                <a:schemeClr val="bg1"/>
              </a:solidFill>
              <a:round/>
              <a:headEnd/>
              <a:tailEnd/>
            </a:ln>
          </p:spPr>
          <p:txBody>
            <a:bodyPr anchor="ctr"/>
            <a:lstStyle/>
            <a:p>
              <a:endParaRPr lang="en-US"/>
            </a:p>
          </p:txBody>
        </p:sp>
      </p:grpSp>
      <p:sp>
        <p:nvSpPr>
          <p:cNvPr id="9224" name="AutoShape 27"/>
          <p:cNvSpPr>
            <a:spLocks noChangeArrowheads="1"/>
          </p:cNvSpPr>
          <p:nvPr/>
        </p:nvSpPr>
        <p:spPr bwMode="auto">
          <a:xfrm>
            <a:off x="3124200" y="3562350"/>
            <a:ext cx="914400" cy="609600"/>
          </a:xfrm>
          <a:prstGeom prst="leftArrow">
            <a:avLst>
              <a:gd name="adj1" fmla="val 50000"/>
              <a:gd name="adj2" fmla="val 61979"/>
            </a:avLst>
          </a:prstGeom>
          <a:solidFill>
            <a:schemeClr val="bg1"/>
          </a:solidFill>
          <a:ln w="9525">
            <a:noFill/>
            <a:miter lim="800000"/>
            <a:headEnd/>
            <a:tailEnd/>
          </a:ln>
        </p:spPr>
        <p:txBody>
          <a:bodyPr wrap="none" anchor="ctr"/>
          <a:lstStyle/>
          <a:p>
            <a:endParaRPr lang="en-US"/>
          </a:p>
        </p:txBody>
      </p:sp>
      <p:sp>
        <p:nvSpPr>
          <p:cNvPr id="9225" name="Text Box 39"/>
          <p:cNvSpPr txBox="1">
            <a:spLocks noChangeArrowheads="1"/>
          </p:cNvSpPr>
          <p:nvPr/>
        </p:nvSpPr>
        <p:spPr bwMode="auto">
          <a:xfrm>
            <a:off x="265580" y="5715000"/>
            <a:ext cx="2740687" cy="830997"/>
          </a:xfrm>
          <a:prstGeom prst="rect">
            <a:avLst/>
          </a:prstGeom>
          <a:noFill/>
          <a:ln w="9525">
            <a:noFill/>
            <a:miter lim="800000"/>
            <a:headEnd/>
            <a:tailEnd/>
          </a:ln>
        </p:spPr>
        <p:txBody>
          <a:bodyPr wrap="none">
            <a:spAutoFit/>
          </a:bodyPr>
          <a:lstStyle/>
          <a:p>
            <a:r>
              <a:rPr lang="en-US" sz="2400" dirty="0" smtClean="0">
                <a:solidFill>
                  <a:srgbClr val="FFFF00"/>
                </a:solidFill>
              </a:rPr>
              <a:t>Referents</a:t>
            </a:r>
          </a:p>
          <a:p>
            <a:r>
              <a:rPr lang="en-US" sz="2400" dirty="0" smtClean="0">
                <a:solidFill>
                  <a:srgbClr val="FFFF00"/>
                </a:solidFill>
              </a:rPr>
              <a:t>organized in </a:t>
            </a:r>
            <a:r>
              <a:rPr lang="en-US" sz="2400" i="1" dirty="0" smtClean="0">
                <a:solidFill>
                  <a:srgbClr val="FFFF00"/>
                </a:solidFill>
              </a:rPr>
              <a:t>reality</a:t>
            </a:r>
            <a:endParaRPr lang="en-US" sz="2400" i="1" dirty="0">
              <a:solidFill>
                <a:srgbClr val="FFFF00"/>
              </a:solidFill>
            </a:endParaRPr>
          </a:p>
        </p:txBody>
      </p:sp>
      <p:sp>
        <p:nvSpPr>
          <p:cNvPr id="9226" name="Text Box 40"/>
          <p:cNvSpPr txBox="1">
            <a:spLocks noChangeArrowheads="1"/>
          </p:cNvSpPr>
          <p:nvPr/>
        </p:nvSpPr>
        <p:spPr bwMode="auto">
          <a:xfrm>
            <a:off x="5621338" y="5715000"/>
            <a:ext cx="2989262" cy="830263"/>
          </a:xfrm>
          <a:prstGeom prst="rect">
            <a:avLst/>
          </a:prstGeom>
          <a:noFill/>
          <a:ln w="9525">
            <a:noFill/>
            <a:miter lim="800000"/>
            <a:headEnd/>
            <a:tailEnd/>
          </a:ln>
        </p:spPr>
        <p:txBody>
          <a:bodyPr wrap="none">
            <a:spAutoFit/>
          </a:bodyPr>
          <a:lstStyle/>
          <a:p>
            <a:r>
              <a:rPr lang="en-US" sz="2400">
                <a:solidFill>
                  <a:srgbClr val="FFFF00"/>
                </a:solidFill>
              </a:rPr>
              <a:t>References organized</a:t>
            </a:r>
          </a:p>
          <a:p>
            <a:r>
              <a:rPr lang="en-US" sz="2400">
                <a:solidFill>
                  <a:srgbClr val="FFFF00"/>
                </a:solidFill>
              </a:rPr>
              <a:t>in a </a:t>
            </a:r>
            <a:r>
              <a:rPr lang="en-US" sz="2400" i="1">
                <a:solidFill>
                  <a:srgbClr val="FFFF00"/>
                </a:solidFill>
              </a:rPr>
              <a:t>data collection</a:t>
            </a:r>
          </a:p>
        </p:txBody>
      </p:sp>
      <p:sp>
        <p:nvSpPr>
          <p:cNvPr id="9228" name="Freeform 35"/>
          <p:cNvSpPr>
            <a:spLocks/>
          </p:cNvSpPr>
          <p:nvPr/>
        </p:nvSpPr>
        <p:spPr bwMode="auto">
          <a:xfrm rot="560415">
            <a:off x="2696919" y="2437582"/>
            <a:ext cx="4824049"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p:spPr>
        <p:txBody>
          <a:bodyPr anchor="ctr"/>
          <a:lstStyle/>
          <a:p>
            <a:endParaRPr lang="en-US"/>
          </a:p>
        </p:txBody>
      </p:sp>
      <p:sp>
        <p:nvSpPr>
          <p:cNvPr id="9229" name="Freeform 37"/>
          <p:cNvSpPr>
            <a:spLocks/>
          </p:cNvSpPr>
          <p:nvPr/>
        </p:nvSpPr>
        <p:spPr bwMode="auto">
          <a:xfrm rot="20395306" flipV="1">
            <a:off x="2362200" y="4171950"/>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FF00"/>
            </a:solidFill>
            <a:prstDash val="solid"/>
            <a:round/>
            <a:headEnd type="triangle" w="med" len="med"/>
            <a:tailEnd type="triangle" w="med" len="med"/>
          </a:ln>
        </p:spPr>
        <p:txBody>
          <a:bodyPr anchor="ctr"/>
          <a:lstStyle/>
          <a:p>
            <a:endParaRPr lang="en-US"/>
          </a:p>
        </p:txBody>
      </p:sp>
      <p:sp>
        <p:nvSpPr>
          <p:cNvPr id="9230" name="Rectangle 36"/>
          <p:cNvSpPr>
            <a:spLocks noChangeArrowheads="1"/>
          </p:cNvSpPr>
          <p:nvPr/>
        </p:nvSpPr>
        <p:spPr bwMode="auto">
          <a:xfrm>
            <a:off x="7162800" y="3962400"/>
            <a:ext cx="457200" cy="152400"/>
          </a:xfrm>
          <a:prstGeom prst="rect">
            <a:avLst/>
          </a:prstGeom>
          <a:solidFill>
            <a:srgbClr val="FF5050">
              <a:alpha val="50195"/>
            </a:srgbClr>
          </a:solidFill>
          <a:ln w="9525">
            <a:noFill/>
            <a:miter lim="800000"/>
            <a:headEnd/>
            <a:tailEnd/>
          </a:ln>
        </p:spPr>
        <p:txBody>
          <a:bodyPr wrap="none" anchor="ctr"/>
          <a:lstStyle/>
          <a:p>
            <a:endParaRPr lang="en-US"/>
          </a:p>
        </p:txBody>
      </p:sp>
      <p:sp>
        <p:nvSpPr>
          <p:cNvPr id="9231" name="Rectangle 38"/>
          <p:cNvSpPr>
            <a:spLocks noChangeArrowheads="1"/>
          </p:cNvSpPr>
          <p:nvPr/>
        </p:nvSpPr>
        <p:spPr bwMode="auto">
          <a:xfrm>
            <a:off x="6324600" y="3962400"/>
            <a:ext cx="381000" cy="228600"/>
          </a:xfrm>
          <a:prstGeom prst="rect">
            <a:avLst/>
          </a:prstGeom>
          <a:solidFill>
            <a:srgbClr val="FFFF00">
              <a:alpha val="50195"/>
            </a:srgbClr>
          </a:solidFill>
          <a:ln w="9525">
            <a:noFill/>
            <a:miter lim="800000"/>
            <a:headEnd/>
            <a:tailEnd/>
          </a:ln>
        </p:spPr>
        <p:txBody>
          <a:bodyPr wrap="none" anchor="ctr"/>
          <a:lstStyle/>
          <a:p>
            <a:endParaRPr lang="en-US"/>
          </a:p>
        </p:txBody>
      </p:sp>
      <p:sp>
        <p:nvSpPr>
          <p:cNvPr id="35" name="Freeform 35"/>
          <p:cNvSpPr>
            <a:spLocks/>
          </p:cNvSpPr>
          <p:nvPr/>
        </p:nvSpPr>
        <p:spPr bwMode="auto">
          <a:xfrm rot="18629858">
            <a:off x="1439750" y="3193643"/>
            <a:ext cx="1162153" cy="1689916"/>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1FE115"/>
            </a:solidFill>
            <a:prstDash val="solid"/>
            <a:round/>
            <a:headEnd type="triangle" w="med" len="med"/>
            <a:tailEnd type="triangle" w="med" len="med"/>
          </a:ln>
        </p:spPr>
        <p:txBody>
          <a:bodyPr anchor="ct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5562600" y="4419600"/>
            <a:ext cx="3505200" cy="1981200"/>
          </a:xfrm>
          <a:prstGeom prst="rect">
            <a:avLst/>
          </a:prstGeom>
          <a:noFill/>
          <a:ln w="9525">
            <a:solidFill>
              <a:schemeClr val="bg1"/>
            </a:solidFill>
            <a:miter lim="800000"/>
            <a:headEnd/>
            <a:tailEnd/>
          </a:ln>
        </p:spPr>
        <p:txBody>
          <a:bodyPr wrap="none" anchor="ctr"/>
          <a:lstStyle/>
          <a:p>
            <a:endParaRPr lang="en-US" sz="1600"/>
          </a:p>
        </p:txBody>
      </p:sp>
      <p:sp>
        <p:nvSpPr>
          <p:cNvPr id="32771" name="Rectangle 3"/>
          <p:cNvSpPr>
            <a:spLocks noChangeArrowheads="1"/>
          </p:cNvSpPr>
          <p:nvPr/>
        </p:nvSpPr>
        <p:spPr bwMode="auto">
          <a:xfrm>
            <a:off x="2209800" y="4419600"/>
            <a:ext cx="3352800" cy="1981200"/>
          </a:xfrm>
          <a:prstGeom prst="rect">
            <a:avLst/>
          </a:prstGeom>
          <a:noFill/>
          <a:ln w="9525">
            <a:solidFill>
              <a:schemeClr val="bg1"/>
            </a:solidFill>
            <a:miter lim="800000"/>
            <a:headEnd/>
            <a:tailEnd/>
          </a:ln>
        </p:spPr>
        <p:txBody>
          <a:bodyPr wrap="none" anchor="ctr"/>
          <a:lstStyle/>
          <a:p>
            <a:endParaRPr lang="en-US" sz="1600"/>
          </a:p>
        </p:txBody>
      </p:sp>
      <p:sp>
        <p:nvSpPr>
          <p:cNvPr id="32772" name="Rectangle 4"/>
          <p:cNvSpPr>
            <a:spLocks noChangeArrowheads="1"/>
          </p:cNvSpPr>
          <p:nvPr/>
        </p:nvSpPr>
        <p:spPr bwMode="auto">
          <a:xfrm>
            <a:off x="5562600" y="3200400"/>
            <a:ext cx="3505200" cy="1219200"/>
          </a:xfrm>
          <a:prstGeom prst="rect">
            <a:avLst/>
          </a:prstGeom>
          <a:noFill/>
          <a:ln w="9525">
            <a:solidFill>
              <a:schemeClr val="bg1"/>
            </a:solidFill>
            <a:miter lim="800000"/>
            <a:headEnd/>
            <a:tailEnd/>
          </a:ln>
        </p:spPr>
        <p:txBody>
          <a:bodyPr wrap="none" anchor="ctr"/>
          <a:lstStyle/>
          <a:p>
            <a:endParaRPr lang="en-US"/>
          </a:p>
        </p:txBody>
      </p:sp>
      <p:sp>
        <p:nvSpPr>
          <p:cNvPr id="32773" name="Rectangle 5"/>
          <p:cNvSpPr>
            <a:spLocks noChangeArrowheads="1"/>
          </p:cNvSpPr>
          <p:nvPr/>
        </p:nvSpPr>
        <p:spPr bwMode="auto">
          <a:xfrm>
            <a:off x="2209800" y="3200400"/>
            <a:ext cx="3352800" cy="1219200"/>
          </a:xfrm>
          <a:prstGeom prst="rect">
            <a:avLst/>
          </a:prstGeom>
          <a:noFill/>
          <a:ln w="9525">
            <a:solidFill>
              <a:schemeClr val="bg1"/>
            </a:solidFill>
            <a:miter lim="800000"/>
            <a:headEnd/>
            <a:tailEnd/>
          </a:ln>
        </p:spPr>
        <p:txBody>
          <a:bodyPr wrap="none" anchor="ctr"/>
          <a:lstStyle/>
          <a:p>
            <a:endParaRPr lang="en-US"/>
          </a:p>
        </p:txBody>
      </p:sp>
      <p:sp>
        <p:nvSpPr>
          <p:cNvPr id="32774" name="Rectangle 6"/>
          <p:cNvSpPr>
            <a:spLocks noChangeArrowheads="1"/>
          </p:cNvSpPr>
          <p:nvPr/>
        </p:nvSpPr>
        <p:spPr bwMode="auto">
          <a:xfrm>
            <a:off x="76200" y="3200400"/>
            <a:ext cx="2133600" cy="1219200"/>
          </a:xfrm>
          <a:prstGeom prst="rect">
            <a:avLst/>
          </a:prstGeom>
          <a:noFill/>
          <a:ln w="9525">
            <a:solidFill>
              <a:schemeClr val="bg1"/>
            </a:solidFill>
            <a:miter lim="800000"/>
            <a:headEnd/>
            <a:tailEnd/>
          </a:ln>
        </p:spPr>
        <p:txBody>
          <a:bodyPr wrap="none" anchor="ctr"/>
          <a:lstStyle/>
          <a:p>
            <a:endParaRPr lang="en-US"/>
          </a:p>
        </p:txBody>
      </p:sp>
      <p:sp>
        <p:nvSpPr>
          <p:cNvPr id="32775" name="AutoShape 7"/>
          <p:cNvSpPr>
            <a:spLocks noGrp="1" noChangeArrowheads="1"/>
          </p:cNvSpPr>
          <p:nvPr>
            <p:ph type="title"/>
          </p:nvPr>
        </p:nvSpPr>
        <p:spPr>
          <a:xfrm>
            <a:off x="258763" y="1311275"/>
            <a:ext cx="8626475" cy="577850"/>
          </a:xfrm>
        </p:spPr>
        <p:txBody>
          <a:bodyPr/>
          <a:lstStyle/>
          <a:p>
            <a:r>
              <a:rPr lang="en-US" sz="2800" smtClean="0"/>
              <a:t>The distinctions applied to diabetes management</a:t>
            </a:r>
          </a:p>
        </p:txBody>
      </p:sp>
      <p:sp>
        <p:nvSpPr>
          <p:cNvPr id="32776" name="Text Box 8"/>
          <p:cNvSpPr txBox="1">
            <a:spLocks noChangeArrowheads="1"/>
          </p:cNvSpPr>
          <p:nvPr/>
        </p:nvSpPr>
        <p:spPr bwMode="auto">
          <a:xfrm>
            <a:off x="76200" y="4419600"/>
            <a:ext cx="2133600" cy="1981200"/>
          </a:xfrm>
          <a:prstGeom prst="rect">
            <a:avLst/>
          </a:prstGeom>
          <a:noFill/>
          <a:ln w="9525">
            <a:solidFill>
              <a:schemeClr val="bg1"/>
            </a:solidFill>
            <a:miter lim="800000"/>
            <a:headEnd/>
            <a:tailEnd/>
          </a:ln>
        </p:spPr>
        <p:txBody>
          <a:bodyPr/>
          <a:lstStyle/>
          <a:p>
            <a:r>
              <a:rPr lang="en-US">
                <a:solidFill>
                  <a:schemeClr val="bg1"/>
                </a:solidFill>
              </a:rPr>
              <a:t>1.</a:t>
            </a:r>
          </a:p>
          <a:p>
            <a:r>
              <a:rPr lang="en-US">
                <a:solidFill>
                  <a:schemeClr val="bg1"/>
                </a:solidFill>
              </a:rPr>
              <a:t>First-order reality</a:t>
            </a:r>
          </a:p>
        </p:txBody>
      </p:sp>
      <p:sp>
        <p:nvSpPr>
          <p:cNvPr id="32777" name="Rectangle 9"/>
          <p:cNvSpPr>
            <a:spLocks noChangeArrowheads="1"/>
          </p:cNvSpPr>
          <p:nvPr/>
        </p:nvSpPr>
        <p:spPr bwMode="auto">
          <a:xfrm>
            <a:off x="152400" y="3276600"/>
            <a:ext cx="1981200" cy="822325"/>
          </a:xfrm>
          <a:prstGeom prst="rect">
            <a:avLst/>
          </a:prstGeom>
          <a:noFill/>
          <a:ln w="9525">
            <a:noFill/>
            <a:miter lim="800000"/>
            <a:headEnd/>
            <a:tailEnd/>
          </a:ln>
        </p:spPr>
        <p:txBody>
          <a:bodyPr lIns="0" rIns="0">
            <a:spAutoFit/>
          </a:bodyPr>
          <a:lstStyle/>
          <a:p>
            <a:r>
              <a:rPr lang="en-US" sz="2400">
                <a:solidFill>
                  <a:schemeClr val="bg1"/>
                </a:solidFill>
              </a:rPr>
              <a:t>2. Beliefs (knowledge)</a:t>
            </a:r>
          </a:p>
        </p:txBody>
      </p:sp>
      <p:sp>
        <p:nvSpPr>
          <p:cNvPr id="32778" name="Text Box 10"/>
          <p:cNvSpPr txBox="1">
            <a:spLocks noChangeArrowheads="1"/>
          </p:cNvSpPr>
          <p:nvPr/>
        </p:nvSpPr>
        <p:spPr bwMode="auto">
          <a:xfrm>
            <a:off x="2209800" y="1981200"/>
            <a:ext cx="3352800" cy="609600"/>
          </a:xfrm>
          <a:prstGeom prst="rect">
            <a:avLst/>
          </a:prstGeom>
          <a:noFill/>
          <a:ln w="9525">
            <a:solidFill>
              <a:schemeClr val="bg1"/>
            </a:solidFill>
            <a:miter lim="800000"/>
            <a:headEnd/>
            <a:tailEnd/>
          </a:ln>
        </p:spPr>
        <p:txBody>
          <a:bodyPr/>
          <a:lstStyle/>
          <a:p>
            <a:r>
              <a:rPr lang="en-US">
                <a:solidFill>
                  <a:schemeClr val="bg1"/>
                </a:solidFill>
              </a:rPr>
              <a:t>Generic</a:t>
            </a:r>
          </a:p>
        </p:txBody>
      </p:sp>
      <p:sp>
        <p:nvSpPr>
          <p:cNvPr id="32779" name="Text Box 11"/>
          <p:cNvSpPr txBox="1">
            <a:spLocks noChangeArrowheads="1"/>
          </p:cNvSpPr>
          <p:nvPr/>
        </p:nvSpPr>
        <p:spPr bwMode="auto">
          <a:xfrm>
            <a:off x="5562600" y="1981200"/>
            <a:ext cx="3505200" cy="609600"/>
          </a:xfrm>
          <a:prstGeom prst="rect">
            <a:avLst/>
          </a:prstGeom>
          <a:noFill/>
          <a:ln w="9525">
            <a:solidFill>
              <a:schemeClr val="bg1"/>
            </a:solidFill>
            <a:miter lim="800000"/>
            <a:headEnd/>
            <a:tailEnd/>
          </a:ln>
        </p:spPr>
        <p:txBody>
          <a:bodyPr/>
          <a:lstStyle/>
          <a:p>
            <a:r>
              <a:rPr lang="en-US">
                <a:solidFill>
                  <a:schemeClr val="bg1"/>
                </a:solidFill>
              </a:rPr>
              <a:t>Specific</a:t>
            </a:r>
          </a:p>
        </p:txBody>
      </p:sp>
      <p:grpSp>
        <p:nvGrpSpPr>
          <p:cNvPr id="2" name="Group 12"/>
          <p:cNvGrpSpPr>
            <a:grpSpLocks/>
          </p:cNvGrpSpPr>
          <p:nvPr/>
        </p:nvGrpSpPr>
        <p:grpSpPr bwMode="auto">
          <a:xfrm>
            <a:off x="2438400" y="3352800"/>
            <a:ext cx="2182813" cy="869950"/>
            <a:chOff x="1536" y="2112"/>
            <a:chExt cx="1375" cy="548"/>
          </a:xfrm>
        </p:grpSpPr>
        <p:sp>
          <p:nvSpPr>
            <p:cNvPr id="32818" name="Text Box 13"/>
            <p:cNvSpPr txBox="1">
              <a:spLocks noChangeArrowheads="1"/>
            </p:cNvSpPr>
            <p:nvPr/>
          </p:nvSpPr>
          <p:spPr bwMode="auto">
            <a:xfrm>
              <a:off x="2082" y="2112"/>
              <a:ext cx="829" cy="212"/>
            </a:xfrm>
            <a:prstGeom prst="rect">
              <a:avLst/>
            </a:prstGeom>
            <a:solidFill>
              <a:srgbClr val="FFFF00"/>
            </a:solidFill>
            <a:ln w="9525">
              <a:noFill/>
              <a:miter lim="800000"/>
              <a:headEnd/>
              <a:tailEnd/>
            </a:ln>
          </p:spPr>
          <p:txBody>
            <a:bodyPr wrap="none">
              <a:spAutoFit/>
            </a:bodyPr>
            <a:lstStyle/>
            <a:p>
              <a:r>
                <a:rPr lang="en-US" sz="1600" b="0">
                  <a:solidFill>
                    <a:schemeClr val="accent2"/>
                  </a:solidFill>
                  <a:latin typeface="Arial Unicode MS" pitchFamily="34" charset="-128"/>
                </a:rPr>
                <a:t>DIAGNOSIS</a:t>
              </a:r>
            </a:p>
          </p:txBody>
        </p:sp>
        <p:sp>
          <p:nvSpPr>
            <p:cNvPr id="32819" name="Text Box 14"/>
            <p:cNvSpPr txBox="1">
              <a:spLocks noChangeArrowheads="1"/>
            </p:cNvSpPr>
            <p:nvPr/>
          </p:nvSpPr>
          <p:spPr bwMode="auto">
            <a:xfrm>
              <a:off x="1536" y="2448"/>
              <a:ext cx="855" cy="212"/>
            </a:xfrm>
            <a:prstGeom prst="rect">
              <a:avLst/>
            </a:prstGeom>
            <a:solidFill>
              <a:srgbClr val="FFFF00"/>
            </a:solidFill>
            <a:ln w="9525">
              <a:noFill/>
              <a:miter lim="800000"/>
              <a:headEnd/>
              <a:tailEnd/>
            </a:ln>
          </p:spPr>
          <p:txBody>
            <a:bodyPr wrap="none">
              <a:spAutoFit/>
            </a:bodyPr>
            <a:lstStyle/>
            <a:p>
              <a:r>
                <a:rPr lang="en-US" sz="1600" b="0">
                  <a:solidFill>
                    <a:schemeClr val="accent2"/>
                  </a:solidFill>
                  <a:latin typeface="Arial Unicode MS" pitchFamily="34" charset="-128"/>
                </a:rPr>
                <a:t>INDICATION</a:t>
              </a:r>
            </a:p>
          </p:txBody>
        </p:sp>
      </p:grpSp>
      <p:grpSp>
        <p:nvGrpSpPr>
          <p:cNvPr id="3" name="Group 15"/>
          <p:cNvGrpSpPr>
            <a:grpSpLocks/>
          </p:cNvGrpSpPr>
          <p:nvPr/>
        </p:nvGrpSpPr>
        <p:grpSpPr bwMode="auto">
          <a:xfrm>
            <a:off x="5715000" y="3505200"/>
            <a:ext cx="3225800" cy="777875"/>
            <a:chOff x="3600" y="2208"/>
            <a:chExt cx="2032" cy="490"/>
          </a:xfrm>
        </p:grpSpPr>
        <p:sp>
          <p:nvSpPr>
            <p:cNvPr id="32816" name="Text Box 16"/>
            <p:cNvSpPr txBox="1">
              <a:spLocks noChangeArrowheads="1"/>
            </p:cNvSpPr>
            <p:nvPr/>
          </p:nvSpPr>
          <p:spPr bwMode="auto">
            <a:xfrm>
              <a:off x="3600" y="2208"/>
              <a:ext cx="928" cy="442"/>
            </a:xfrm>
            <a:prstGeom prst="rect">
              <a:avLst/>
            </a:prstGeom>
            <a:solidFill>
              <a:schemeClr val="accent1"/>
            </a:solidFill>
            <a:ln w="9525">
              <a:noFill/>
              <a:miter lim="800000"/>
              <a:headEnd/>
              <a:tailEnd/>
            </a:ln>
          </p:spPr>
          <p:txBody>
            <a:bodyPr wrap="none">
              <a:spAutoFit/>
            </a:bodyPr>
            <a:lstStyle/>
            <a:p>
              <a:r>
                <a:rPr lang="en-US" sz="2000">
                  <a:solidFill>
                    <a:schemeClr val="bg1"/>
                  </a:solidFill>
                </a:rPr>
                <a:t>my doctor’s</a:t>
              </a:r>
            </a:p>
            <a:p>
              <a:r>
                <a:rPr lang="en-US" sz="2000">
                  <a:solidFill>
                    <a:schemeClr val="bg1"/>
                  </a:solidFill>
                </a:rPr>
                <a:t>work plan</a:t>
              </a:r>
            </a:p>
          </p:txBody>
        </p:sp>
        <p:sp>
          <p:nvSpPr>
            <p:cNvPr id="32817" name="Text Box 17"/>
            <p:cNvSpPr txBox="1">
              <a:spLocks noChangeArrowheads="1"/>
            </p:cNvSpPr>
            <p:nvPr/>
          </p:nvSpPr>
          <p:spPr bwMode="auto">
            <a:xfrm>
              <a:off x="4704" y="2256"/>
              <a:ext cx="928" cy="442"/>
            </a:xfrm>
            <a:prstGeom prst="rect">
              <a:avLst/>
            </a:prstGeom>
            <a:solidFill>
              <a:schemeClr val="accent1"/>
            </a:solidFill>
            <a:ln w="9525">
              <a:noFill/>
              <a:miter lim="800000"/>
              <a:headEnd/>
              <a:tailEnd/>
            </a:ln>
          </p:spPr>
          <p:txBody>
            <a:bodyPr wrap="none">
              <a:spAutoFit/>
            </a:bodyPr>
            <a:lstStyle/>
            <a:p>
              <a:r>
                <a:rPr lang="en-US" sz="2000">
                  <a:solidFill>
                    <a:schemeClr val="bg1"/>
                  </a:solidFill>
                </a:rPr>
                <a:t>my doctor’s</a:t>
              </a:r>
            </a:p>
            <a:p>
              <a:r>
                <a:rPr lang="en-US" sz="2000">
                  <a:solidFill>
                    <a:schemeClr val="bg1"/>
                  </a:solidFill>
                </a:rPr>
                <a:t>diagnosis</a:t>
              </a:r>
            </a:p>
          </p:txBody>
        </p:sp>
      </p:grpSp>
      <p:grpSp>
        <p:nvGrpSpPr>
          <p:cNvPr id="4" name="Group 18"/>
          <p:cNvGrpSpPr>
            <a:grpSpLocks/>
          </p:cNvGrpSpPr>
          <p:nvPr/>
        </p:nvGrpSpPr>
        <p:grpSpPr bwMode="auto">
          <a:xfrm>
            <a:off x="2362200" y="4495800"/>
            <a:ext cx="3092450" cy="1828800"/>
            <a:chOff x="1493" y="2928"/>
            <a:chExt cx="1948" cy="1272"/>
          </a:xfrm>
        </p:grpSpPr>
        <p:sp>
          <p:nvSpPr>
            <p:cNvPr id="32810" name="AutoShape 19"/>
            <p:cNvSpPr>
              <a:spLocks noChangeArrowheads="1"/>
            </p:cNvSpPr>
            <p:nvPr/>
          </p:nvSpPr>
          <p:spPr bwMode="auto">
            <a:xfrm>
              <a:off x="1581" y="3888"/>
              <a:ext cx="834" cy="236"/>
            </a:xfrm>
            <a:prstGeom prst="roundRect">
              <a:avLst>
                <a:gd name="adj" fmla="val 16667"/>
              </a:avLst>
            </a:prstGeom>
            <a:solidFill>
              <a:srgbClr val="FFFF00"/>
            </a:solidFill>
            <a:ln w="9525">
              <a:noFill/>
              <a:round/>
              <a:headEnd/>
              <a:tailEnd/>
            </a:ln>
          </p:spPr>
          <p:txBody>
            <a:bodyPr wrap="none">
              <a:spAutoFit/>
            </a:bodyPr>
            <a:lstStyle/>
            <a:p>
              <a:r>
                <a:rPr lang="en-US" sz="1600" b="0">
                  <a:solidFill>
                    <a:schemeClr val="accent2"/>
                  </a:solidFill>
                </a:rPr>
                <a:t>MOLECULE</a:t>
              </a:r>
            </a:p>
          </p:txBody>
        </p:sp>
        <p:sp>
          <p:nvSpPr>
            <p:cNvPr id="32811" name="AutoShape 20"/>
            <p:cNvSpPr>
              <a:spLocks noChangeArrowheads="1"/>
            </p:cNvSpPr>
            <p:nvPr/>
          </p:nvSpPr>
          <p:spPr bwMode="auto">
            <a:xfrm>
              <a:off x="2732" y="3072"/>
              <a:ext cx="680" cy="236"/>
            </a:xfrm>
            <a:prstGeom prst="roundRect">
              <a:avLst>
                <a:gd name="adj" fmla="val 16667"/>
              </a:avLst>
            </a:prstGeom>
            <a:solidFill>
              <a:srgbClr val="FFFF00"/>
            </a:solidFill>
            <a:ln w="9525">
              <a:noFill/>
              <a:round/>
              <a:headEnd/>
              <a:tailEnd/>
            </a:ln>
          </p:spPr>
          <p:txBody>
            <a:bodyPr wrap="none">
              <a:spAutoFit/>
            </a:bodyPr>
            <a:lstStyle/>
            <a:p>
              <a:r>
                <a:rPr lang="en-US" sz="1600" b="0">
                  <a:solidFill>
                    <a:schemeClr val="accent2"/>
                  </a:solidFill>
                  <a:latin typeface="Arial" charset="0"/>
                </a:rPr>
                <a:t>PERSON</a:t>
              </a:r>
            </a:p>
          </p:txBody>
        </p:sp>
        <p:sp>
          <p:nvSpPr>
            <p:cNvPr id="32812" name="AutoShape 21"/>
            <p:cNvSpPr>
              <a:spLocks noChangeArrowheads="1"/>
            </p:cNvSpPr>
            <p:nvPr/>
          </p:nvSpPr>
          <p:spPr bwMode="auto">
            <a:xfrm>
              <a:off x="2540" y="3456"/>
              <a:ext cx="694" cy="236"/>
            </a:xfrm>
            <a:prstGeom prst="roundRect">
              <a:avLst>
                <a:gd name="adj" fmla="val 16667"/>
              </a:avLst>
            </a:prstGeom>
            <a:solidFill>
              <a:srgbClr val="FFFF00"/>
            </a:solidFill>
            <a:ln w="9525">
              <a:noFill/>
              <a:round/>
              <a:headEnd/>
              <a:tailEnd/>
            </a:ln>
          </p:spPr>
          <p:txBody>
            <a:bodyPr wrap="none">
              <a:spAutoFit/>
            </a:bodyPr>
            <a:lstStyle/>
            <a:p>
              <a:r>
                <a:rPr lang="en-US" sz="1600" b="0">
                  <a:solidFill>
                    <a:schemeClr val="accent2"/>
                  </a:solidFill>
                  <a:latin typeface="Arial Unicode MS" pitchFamily="34" charset="-128"/>
                </a:rPr>
                <a:t>DISEASE</a:t>
              </a:r>
            </a:p>
          </p:txBody>
        </p:sp>
        <p:sp>
          <p:nvSpPr>
            <p:cNvPr id="32813" name="AutoShape 22"/>
            <p:cNvSpPr>
              <a:spLocks noChangeArrowheads="1"/>
            </p:cNvSpPr>
            <p:nvPr/>
          </p:nvSpPr>
          <p:spPr bwMode="auto">
            <a:xfrm>
              <a:off x="1493" y="2928"/>
              <a:ext cx="1134" cy="408"/>
            </a:xfrm>
            <a:prstGeom prst="roundRect">
              <a:avLst>
                <a:gd name="adj" fmla="val 16667"/>
              </a:avLst>
            </a:prstGeom>
            <a:solidFill>
              <a:srgbClr val="FFFF00"/>
            </a:solidFill>
            <a:ln w="9525">
              <a:noFill/>
              <a:round/>
              <a:headEnd/>
              <a:tailEnd/>
            </a:ln>
          </p:spPr>
          <p:txBody>
            <a:bodyPr wrap="none">
              <a:spAutoFit/>
            </a:bodyPr>
            <a:lstStyle/>
            <a:p>
              <a:r>
                <a:rPr lang="en-US" sz="1600" b="0">
                  <a:solidFill>
                    <a:schemeClr val="accent2"/>
                  </a:solidFill>
                  <a:latin typeface="Arial" charset="0"/>
                </a:rPr>
                <a:t>PATHOLOGICAL</a:t>
              </a:r>
            </a:p>
            <a:p>
              <a:r>
                <a:rPr lang="en-US" sz="1600" b="0">
                  <a:solidFill>
                    <a:schemeClr val="accent2"/>
                  </a:solidFill>
                  <a:latin typeface="Arial" charset="0"/>
                </a:rPr>
                <a:t>STRUCTURE</a:t>
              </a:r>
            </a:p>
          </p:txBody>
        </p:sp>
        <p:sp>
          <p:nvSpPr>
            <p:cNvPr id="32814" name="AutoShape 23"/>
            <p:cNvSpPr>
              <a:spLocks noChangeArrowheads="1"/>
            </p:cNvSpPr>
            <p:nvPr/>
          </p:nvSpPr>
          <p:spPr bwMode="auto">
            <a:xfrm>
              <a:off x="2544" y="3792"/>
              <a:ext cx="897" cy="408"/>
            </a:xfrm>
            <a:prstGeom prst="roundRect">
              <a:avLst>
                <a:gd name="adj" fmla="val 16667"/>
              </a:avLst>
            </a:prstGeom>
            <a:solidFill>
              <a:srgbClr val="FFFF00"/>
            </a:solidFill>
            <a:ln w="9525">
              <a:noFill/>
              <a:round/>
              <a:headEnd/>
              <a:tailEnd/>
            </a:ln>
          </p:spPr>
          <p:txBody>
            <a:bodyPr wrap="none">
              <a:spAutoFit/>
            </a:bodyPr>
            <a:lstStyle/>
            <a:p>
              <a:r>
                <a:rPr lang="en-US" sz="1600" b="0">
                  <a:solidFill>
                    <a:schemeClr val="accent2"/>
                  </a:solidFill>
                </a:rPr>
                <a:t>PORTION OF</a:t>
              </a:r>
            </a:p>
            <a:p>
              <a:r>
                <a:rPr lang="en-US" sz="1600" b="0">
                  <a:solidFill>
                    <a:schemeClr val="accent2"/>
                  </a:solidFill>
                </a:rPr>
                <a:t>INSULIN</a:t>
              </a:r>
            </a:p>
          </p:txBody>
        </p:sp>
        <p:sp>
          <p:nvSpPr>
            <p:cNvPr id="32815" name="AutoShape 24"/>
            <p:cNvSpPr>
              <a:spLocks noChangeArrowheads="1"/>
            </p:cNvSpPr>
            <p:nvPr/>
          </p:nvSpPr>
          <p:spPr bwMode="auto">
            <a:xfrm>
              <a:off x="1765" y="3504"/>
              <a:ext cx="515" cy="236"/>
            </a:xfrm>
            <a:prstGeom prst="roundRect">
              <a:avLst>
                <a:gd name="adj" fmla="val 16667"/>
              </a:avLst>
            </a:prstGeom>
            <a:solidFill>
              <a:srgbClr val="FFFF00"/>
            </a:solidFill>
            <a:ln w="9525">
              <a:noFill/>
              <a:round/>
              <a:headEnd/>
              <a:tailEnd/>
            </a:ln>
          </p:spPr>
          <p:txBody>
            <a:bodyPr wrap="none">
              <a:spAutoFit/>
            </a:bodyPr>
            <a:lstStyle/>
            <a:p>
              <a:r>
                <a:rPr lang="en-US" sz="1600" b="0">
                  <a:solidFill>
                    <a:schemeClr val="accent2"/>
                  </a:solidFill>
                  <a:latin typeface="Arial Unicode MS" pitchFamily="34" charset="-128"/>
                </a:rPr>
                <a:t>DRUG</a:t>
              </a:r>
            </a:p>
          </p:txBody>
        </p:sp>
      </p:grpSp>
      <p:grpSp>
        <p:nvGrpSpPr>
          <p:cNvPr id="5" name="Group 25"/>
          <p:cNvGrpSpPr>
            <a:grpSpLocks/>
          </p:cNvGrpSpPr>
          <p:nvPr/>
        </p:nvGrpSpPr>
        <p:grpSpPr bwMode="auto">
          <a:xfrm>
            <a:off x="5638800" y="4483100"/>
            <a:ext cx="3346450" cy="1841500"/>
            <a:chOff x="3552" y="2824"/>
            <a:chExt cx="2108" cy="1280"/>
          </a:xfrm>
        </p:grpSpPr>
        <p:sp>
          <p:nvSpPr>
            <p:cNvPr id="32805" name="AutoShape 26"/>
            <p:cNvSpPr>
              <a:spLocks noChangeArrowheads="1"/>
            </p:cNvSpPr>
            <p:nvPr/>
          </p:nvSpPr>
          <p:spPr bwMode="auto">
            <a:xfrm>
              <a:off x="3602" y="3266"/>
              <a:ext cx="366" cy="236"/>
            </a:xfrm>
            <a:prstGeom prst="roundRect">
              <a:avLst>
                <a:gd name="adj" fmla="val 16667"/>
              </a:avLst>
            </a:prstGeom>
            <a:solidFill>
              <a:schemeClr val="accent1"/>
            </a:solidFill>
            <a:ln w="9525">
              <a:noFill/>
              <a:round/>
              <a:headEnd/>
              <a:tailEnd/>
            </a:ln>
          </p:spPr>
          <p:txBody>
            <a:bodyPr>
              <a:spAutoFit/>
            </a:bodyPr>
            <a:lstStyle/>
            <a:p>
              <a:r>
                <a:rPr lang="en-US" sz="1600" b="0" i="1">
                  <a:solidFill>
                    <a:schemeClr val="bg1"/>
                  </a:solidFill>
                </a:rPr>
                <a:t>me</a:t>
              </a:r>
            </a:p>
          </p:txBody>
        </p:sp>
        <p:sp>
          <p:nvSpPr>
            <p:cNvPr id="32806" name="AutoShape 27"/>
            <p:cNvSpPr>
              <a:spLocks noChangeArrowheads="1"/>
            </p:cNvSpPr>
            <p:nvPr/>
          </p:nvSpPr>
          <p:spPr bwMode="auto">
            <a:xfrm>
              <a:off x="3741" y="3696"/>
              <a:ext cx="1085" cy="408"/>
            </a:xfrm>
            <a:prstGeom prst="roundRect">
              <a:avLst>
                <a:gd name="adj" fmla="val 16667"/>
              </a:avLst>
            </a:prstGeom>
            <a:solidFill>
              <a:schemeClr val="accent1"/>
            </a:solidFill>
            <a:ln w="9525">
              <a:noFill/>
              <a:round/>
              <a:headEnd/>
              <a:tailEnd/>
            </a:ln>
          </p:spPr>
          <p:txBody>
            <a:bodyPr wrap="none">
              <a:spAutoFit/>
            </a:bodyPr>
            <a:lstStyle/>
            <a:p>
              <a:r>
                <a:rPr lang="en-US" sz="1600" b="0" i="1">
                  <a:solidFill>
                    <a:schemeClr val="bg1"/>
                  </a:solidFill>
                </a:rPr>
                <a:t>my blood glucose </a:t>
              </a:r>
            </a:p>
            <a:p>
              <a:r>
                <a:rPr lang="en-US" sz="1600" b="0" i="1">
                  <a:solidFill>
                    <a:schemeClr val="bg1"/>
                  </a:solidFill>
                </a:rPr>
                <a:t>level</a:t>
              </a:r>
            </a:p>
          </p:txBody>
        </p:sp>
        <p:sp>
          <p:nvSpPr>
            <p:cNvPr id="32807" name="AutoShape 28"/>
            <p:cNvSpPr>
              <a:spLocks noChangeArrowheads="1"/>
            </p:cNvSpPr>
            <p:nvPr/>
          </p:nvSpPr>
          <p:spPr bwMode="auto">
            <a:xfrm>
              <a:off x="4263" y="3360"/>
              <a:ext cx="743" cy="236"/>
            </a:xfrm>
            <a:prstGeom prst="roundRect">
              <a:avLst>
                <a:gd name="adj" fmla="val 16667"/>
              </a:avLst>
            </a:prstGeom>
            <a:solidFill>
              <a:schemeClr val="accent1"/>
            </a:solidFill>
            <a:ln w="9525">
              <a:noFill/>
              <a:round/>
              <a:headEnd/>
              <a:tailEnd/>
            </a:ln>
          </p:spPr>
          <p:txBody>
            <a:bodyPr wrap="none">
              <a:spAutoFit/>
            </a:bodyPr>
            <a:lstStyle/>
            <a:p>
              <a:r>
                <a:rPr lang="en-US" sz="1600" b="0" i="1">
                  <a:solidFill>
                    <a:schemeClr val="bg1"/>
                  </a:solidFill>
                </a:rPr>
                <a:t>my NIDDM</a:t>
              </a:r>
            </a:p>
          </p:txBody>
        </p:sp>
        <p:sp>
          <p:nvSpPr>
            <p:cNvPr id="32808" name="AutoShape 29"/>
            <p:cNvSpPr>
              <a:spLocks noChangeArrowheads="1"/>
            </p:cNvSpPr>
            <p:nvPr/>
          </p:nvSpPr>
          <p:spPr bwMode="auto">
            <a:xfrm>
              <a:off x="3552" y="2832"/>
              <a:ext cx="814" cy="236"/>
            </a:xfrm>
            <a:prstGeom prst="roundRect">
              <a:avLst>
                <a:gd name="adj" fmla="val 16667"/>
              </a:avLst>
            </a:prstGeom>
            <a:solidFill>
              <a:schemeClr val="accent1"/>
            </a:solidFill>
            <a:ln w="9525">
              <a:noFill/>
              <a:round/>
              <a:headEnd/>
              <a:tailEnd/>
            </a:ln>
          </p:spPr>
          <p:txBody>
            <a:bodyPr>
              <a:spAutoFit/>
            </a:bodyPr>
            <a:lstStyle/>
            <a:p>
              <a:r>
                <a:rPr lang="en-US" sz="1600" b="0" i="1">
                  <a:solidFill>
                    <a:schemeClr val="bg1"/>
                  </a:solidFill>
                </a:rPr>
                <a:t>my doctor</a:t>
              </a:r>
            </a:p>
          </p:txBody>
        </p:sp>
        <p:sp>
          <p:nvSpPr>
            <p:cNvPr id="32809" name="AutoShape 30"/>
            <p:cNvSpPr>
              <a:spLocks noChangeArrowheads="1"/>
            </p:cNvSpPr>
            <p:nvPr/>
          </p:nvSpPr>
          <p:spPr bwMode="auto">
            <a:xfrm>
              <a:off x="4426" y="2824"/>
              <a:ext cx="1234" cy="408"/>
            </a:xfrm>
            <a:prstGeom prst="roundRect">
              <a:avLst>
                <a:gd name="adj" fmla="val 16667"/>
              </a:avLst>
            </a:prstGeom>
            <a:solidFill>
              <a:schemeClr val="accent1"/>
            </a:solidFill>
            <a:ln w="9525">
              <a:noFill/>
              <a:round/>
              <a:headEnd/>
              <a:tailEnd/>
            </a:ln>
          </p:spPr>
          <p:txBody>
            <a:bodyPr>
              <a:spAutoFit/>
            </a:bodyPr>
            <a:lstStyle/>
            <a:p>
              <a:r>
                <a:rPr lang="en-US" sz="1600" b="0" i="1">
                  <a:solidFill>
                    <a:schemeClr val="bg1"/>
                  </a:solidFill>
                </a:rPr>
                <a:t>my doctor’s computer</a:t>
              </a:r>
            </a:p>
          </p:txBody>
        </p:sp>
      </p:grpSp>
      <p:sp>
        <p:nvSpPr>
          <p:cNvPr id="32784" name="Rectangle 31"/>
          <p:cNvSpPr>
            <a:spLocks noChangeArrowheads="1"/>
          </p:cNvSpPr>
          <p:nvPr/>
        </p:nvSpPr>
        <p:spPr bwMode="auto">
          <a:xfrm>
            <a:off x="76200" y="2590800"/>
            <a:ext cx="2133600" cy="609600"/>
          </a:xfrm>
          <a:prstGeom prst="rect">
            <a:avLst/>
          </a:prstGeom>
          <a:noFill/>
          <a:ln w="9525">
            <a:solidFill>
              <a:schemeClr val="bg1"/>
            </a:solidFill>
            <a:miter lim="800000"/>
            <a:headEnd/>
            <a:tailEnd/>
          </a:ln>
        </p:spPr>
        <p:txBody>
          <a:bodyPr wrap="none" anchor="ctr"/>
          <a:lstStyle/>
          <a:p>
            <a:endParaRPr lang="en-US"/>
          </a:p>
        </p:txBody>
      </p:sp>
      <p:sp>
        <p:nvSpPr>
          <p:cNvPr id="32785" name="Rectangle 32"/>
          <p:cNvSpPr>
            <a:spLocks noChangeArrowheads="1"/>
          </p:cNvSpPr>
          <p:nvPr/>
        </p:nvSpPr>
        <p:spPr bwMode="auto">
          <a:xfrm>
            <a:off x="152400" y="2590800"/>
            <a:ext cx="1981200" cy="396875"/>
          </a:xfrm>
          <a:prstGeom prst="rect">
            <a:avLst/>
          </a:prstGeom>
          <a:noFill/>
          <a:ln w="9525">
            <a:noFill/>
            <a:miter lim="800000"/>
            <a:headEnd/>
            <a:tailEnd/>
          </a:ln>
        </p:spPr>
        <p:txBody>
          <a:bodyPr lIns="0" rIns="0">
            <a:spAutoFit/>
          </a:bodyPr>
          <a:lstStyle/>
          <a:p>
            <a:r>
              <a:rPr lang="en-US" sz="2000">
                <a:solidFill>
                  <a:schemeClr val="bg1"/>
                </a:solidFill>
              </a:rPr>
              <a:t>3. Representation</a:t>
            </a:r>
          </a:p>
        </p:txBody>
      </p:sp>
      <p:grpSp>
        <p:nvGrpSpPr>
          <p:cNvPr id="6" name="Group 33"/>
          <p:cNvGrpSpPr>
            <a:grpSpLocks/>
          </p:cNvGrpSpPr>
          <p:nvPr/>
        </p:nvGrpSpPr>
        <p:grpSpPr bwMode="auto">
          <a:xfrm>
            <a:off x="2279650" y="2667000"/>
            <a:ext cx="3103563" cy="396875"/>
            <a:chOff x="1436" y="1680"/>
            <a:chExt cx="1955" cy="250"/>
          </a:xfrm>
        </p:grpSpPr>
        <p:sp>
          <p:nvSpPr>
            <p:cNvPr id="32802" name="Text Box 34"/>
            <p:cNvSpPr txBox="1">
              <a:spLocks noChangeArrowheads="1"/>
            </p:cNvSpPr>
            <p:nvPr/>
          </p:nvSpPr>
          <p:spPr bwMode="auto">
            <a:xfrm>
              <a:off x="1436" y="1680"/>
              <a:ext cx="666" cy="250"/>
            </a:xfrm>
            <a:prstGeom prst="rect">
              <a:avLst/>
            </a:prstGeom>
            <a:noFill/>
            <a:ln w="9525">
              <a:noFill/>
              <a:miter lim="800000"/>
              <a:headEnd/>
              <a:tailEnd/>
            </a:ln>
          </p:spPr>
          <p:txBody>
            <a:bodyPr wrap="none">
              <a:spAutoFit/>
            </a:bodyPr>
            <a:lstStyle/>
            <a:p>
              <a:r>
                <a:rPr lang="en-US" sz="2000" i="1">
                  <a:solidFill>
                    <a:srgbClr val="FFFF00"/>
                  </a:solidFill>
                </a:rPr>
                <a:t>‘person’</a:t>
              </a:r>
            </a:p>
          </p:txBody>
        </p:sp>
        <p:sp>
          <p:nvSpPr>
            <p:cNvPr id="32803" name="Text Box 35"/>
            <p:cNvSpPr txBox="1">
              <a:spLocks noChangeArrowheads="1"/>
            </p:cNvSpPr>
            <p:nvPr/>
          </p:nvSpPr>
          <p:spPr bwMode="auto">
            <a:xfrm>
              <a:off x="2060" y="1680"/>
              <a:ext cx="533" cy="250"/>
            </a:xfrm>
            <a:prstGeom prst="rect">
              <a:avLst/>
            </a:prstGeom>
            <a:noFill/>
            <a:ln w="9525">
              <a:noFill/>
              <a:miter lim="800000"/>
              <a:headEnd/>
              <a:tailEnd/>
            </a:ln>
          </p:spPr>
          <p:txBody>
            <a:bodyPr wrap="none">
              <a:spAutoFit/>
            </a:bodyPr>
            <a:lstStyle/>
            <a:p>
              <a:r>
                <a:rPr lang="en-US" sz="2000" i="1">
                  <a:solidFill>
                    <a:srgbClr val="FFFF00"/>
                  </a:solidFill>
                </a:rPr>
                <a:t>‘drug’</a:t>
              </a:r>
            </a:p>
          </p:txBody>
        </p:sp>
        <p:sp>
          <p:nvSpPr>
            <p:cNvPr id="32804" name="Text Box 36"/>
            <p:cNvSpPr txBox="1">
              <a:spLocks noChangeArrowheads="1"/>
            </p:cNvSpPr>
            <p:nvPr/>
          </p:nvSpPr>
          <p:spPr bwMode="auto">
            <a:xfrm>
              <a:off x="2708" y="1680"/>
              <a:ext cx="683" cy="250"/>
            </a:xfrm>
            <a:prstGeom prst="rect">
              <a:avLst/>
            </a:prstGeom>
            <a:noFill/>
            <a:ln w="9525">
              <a:noFill/>
              <a:miter lim="800000"/>
              <a:headEnd/>
              <a:tailEnd/>
            </a:ln>
          </p:spPr>
          <p:txBody>
            <a:bodyPr wrap="none">
              <a:spAutoFit/>
            </a:bodyPr>
            <a:lstStyle/>
            <a:p>
              <a:r>
                <a:rPr lang="en-US" sz="2000" i="1">
                  <a:solidFill>
                    <a:srgbClr val="FFFF00"/>
                  </a:solidFill>
                </a:rPr>
                <a:t>‘insulin’</a:t>
              </a:r>
            </a:p>
          </p:txBody>
        </p:sp>
      </p:grpSp>
      <p:grpSp>
        <p:nvGrpSpPr>
          <p:cNvPr id="7" name="Group 37"/>
          <p:cNvGrpSpPr>
            <a:grpSpLocks/>
          </p:cNvGrpSpPr>
          <p:nvPr/>
        </p:nvGrpSpPr>
        <p:grpSpPr bwMode="auto">
          <a:xfrm>
            <a:off x="5638800" y="2667000"/>
            <a:ext cx="3209925" cy="396875"/>
            <a:chOff x="3552" y="1680"/>
            <a:chExt cx="2022" cy="250"/>
          </a:xfrm>
        </p:grpSpPr>
        <p:sp>
          <p:nvSpPr>
            <p:cNvPr id="32800" name="Text Box 38"/>
            <p:cNvSpPr txBox="1">
              <a:spLocks noChangeArrowheads="1"/>
            </p:cNvSpPr>
            <p:nvPr/>
          </p:nvSpPr>
          <p:spPr bwMode="auto">
            <a:xfrm>
              <a:off x="3552" y="1680"/>
              <a:ext cx="1012" cy="250"/>
            </a:xfrm>
            <a:prstGeom prst="rect">
              <a:avLst/>
            </a:prstGeom>
            <a:noFill/>
            <a:ln w="9525">
              <a:noFill/>
              <a:miter lim="800000"/>
              <a:headEnd/>
              <a:tailEnd/>
            </a:ln>
          </p:spPr>
          <p:txBody>
            <a:bodyPr wrap="none">
              <a:spAutoFit/>
            </a:bodyPr>
            <a:lstStyle/>
            <a:p>
              <a:r>
                <a:rPr lang="en-US" sz="2000" i="1">
                  <a:solidFill>
                    <a:schemeClr val="accent1"/>
                  </a:solidFill>
                </a:rPr>
                <a:t>‘W. Ceusters’</a:t>
              </a:r>
            </a:p>
          </p:txBody>
        </p:sp>
        <p:sp>
          <p:nvSpPr>
            <p:cNvPr id="32801" name="Text Box 39"/>
            <p:cNvSpPr txBox="1">
              <a:spLocks noChangeArrowheads="1"/>
            </p:cNvSpPr>
            <p:nvPr/>
          </p:nvSpPr>
          <p:spPr bwMode="auto">
            <a:xfrm>
              <a:off x="4744" y="1680"/>
              <a:ext cx="830" cy="250"/>
            </a:xfrm>
            <a:prstGeom prst="rect">
              <a:avLst/>
            </a:prstGeom>
            <a:noFill/>
            <a:ln w="9525">
              <a:noFill/>
              <a:miter lim="800000"/>
              <a:headEnd/>
              <a:tailEnd/>
            </a:ln>
          </p:spPr>
          <p:txBody>
            <a:bodyPr wrap="none">
              <a:spAutoFit/>
            </a:bodyPr>
            <a:lstStyle/>
            <a:p>
              <a:r>
                <a:rPr lang="en-US" sz="2000" i="1">
                  <a:solidFill>
                    <a:schemeClr val="accent1"/>
                  </a:solidFill>
                </a:rPr>
                <a:t>‘my sugar’</a:t>
              </a:r>
            </a:p>
          </p:txBody>
        </p:sp>
      </p:grpSp>
      <p:sp>
        <p:nvSpPr>
          <p:cNvPr id="32788" name="Rectangle 40"/>
          <p:cNvSpPr>
            <a:spLocks noChangeArrowheads="1"/>
          </p:cNvSpPr>
          <p:nvPr/>
        </p:nvSpPr>
        <p:spPr bwMode="auto">
          <a:xfrm>
            <a:off x="5562600" y="2590800"/>
            <a:ext cx="3505200" cy="609600"/>
          </a:xfrm>
          <a:prstGeom prst="rect">
            <a:avLst/>
          </a:prstGeom>
          <a:noFill/>
          <a:ln w="9525">
            <a:solidFill>
              <a:schemeClr val="bg1"/>
            </a:solidFill>
            <a:miter lim="800000"/>
            <a:headEnd/>
            <a:tailEnd/>
          </a:ln>
        </p:spPr>
        <p:txBody>
          <a:bodyPr wrap="none" anchor="ctr"/>
          <a:lstStyle/>
          <a:p>
            <a:endParaRPr lang="en-US"/>
          </a:p>
        </p:txBody>
      </p:sp>
      <p:grpSp>
        <p:nvGrpSpPr>
          <p:cNvPr id="8" name="Group 2"/>
          <p:cNvGrpSpPr>
            <a:grpSpLocks/>
          </p:cNvGrpSpPr>
          <p:nvPr/>
        </p:nvGrpSpPr>
        <p:grpSpPr bwMode="auto">
          <a:xfrm>
            <a:off x="5562600" y="1981200"/>
            <a:ext cx="3505200" cy="4876800"/>
            <a:chOff x="3504" y="1248"/>
            <a:chExt cx="2208" cy="3072"/>
          </a:xfrm>
        </p:grpSpPr>
        <p:sp>
          <p:nvSpPr>
            <p:cNvPr id="32798" name="Rectangle 3"/>
            <p:cNvSpPr>
              <a:spLocks noChangeArrowheads="1"/>
            </p:cNvSpPr>
            <p:nvPr/>
          </p:nvSpPr>
          <p:spPr bwMode="auto">
            <a:xfrm>
              <a:off x="3504" y="1248"/>
              <a:ext cx="2208" cy="3072"/>
            </a:xfrm>
            <a:prstGeom prst="rect">
              <a:avLst/>
            </a:prstGeom>
            <a:solidFill>
              <a:srgbClr val="00CC99">
                <a:alpha val="50195"/>
              </a:srgbClr>
            </a:solidFill>
            <a:ln w="9525">
              <a:noFill/>
              <a:miter lim="800000"/>
              <a:headEnd/>
              <a:tailEnd/>
            </a:ln>
          </p:spPr>
          <p:txBody>
            <a:bodyPr wrap="none" anchor="ctr"/>
            <a:lstStyle/>
            <a:p>
              <a:endParaRPr lang="en-US"/>
            </a:p>
          </p:txBody>
        </p:sp>
        <p:sp>
          <p:nvSpPr>
            <p:cNvPr id="32799" name="Text Box 4"/>
            <p:cNvSpPr txBox="1">
              <a:spLocks noChangeArrowheads="1"/>
            </p:cNvSpPr>
            <p:nvPr/>
          </p:nvSpPr>
          <p:spPr bwMode="auto">
            <a:xfrm>
              <a:off x="3840" y="4032"/>
              <a:ext cx="1635" cy="288"/>
            </a:xfrm>
            <a:prstGeom prst="rect">
              <a:avLst/>
            </a:prstGeom>
            <a:noFill/>
            <a:ln w="9525">
              <a:noFill/>
              <a:miter lim="800000"/>
              <a:headEnd/>
              <a:tailEnd/>
            </a:ln>
          </p:spPr>
          <p:txBody>
            <a:bodyPr wrap="none">
              <a:spAutoFit/>
            </a:bodyPr>
            <a:lstStyle/>
            <a:p>
              <a:r>
                <a:rPr lang="en-US" sz="2400">
                  <a:solidFill>
                    <a:schemeClr val="accent1"/>
                  </a:solidFill>
                </a:rPr>
                <a:t>Referent Tracking</a:t>
              </a:r>
            </a:p>
          </p:txBody>
        </p:sp>
      </p:grpSp>
      <p:grpSp>
        <p:nvGrpSpPr>
          <p:cNvPr id="9" name="Group 5"/>
          <p:cNvGrpSpPr>
            <a:grpSpLocks/>
          </p:cNvGrpSpPr>
          <p:nvPr/>
        </p:nvGrpSpPr>
        <p:grpSpPr bwMode="auto">
          <a:xfrm>
            <a:off x="2209800" y="1981200"/>
            <a:ext cx="3352800" cy="4876800"/>
            <a:chOff x="1392" y="1248"/>
            <a:chExt cx="2112" cy="3072"/>
          </a:xfrm>
        </p:grpSpPr>
        <p:sp>
          <p:nvSpPr>
            <p:cNvPr id="32796" name="Rectangle 6"/>
            <p:cNvSpPr>
              <a:spLocks noChangeArrowheads="1"/>
            </p:cNvSpPr>
            <p:nvPr/>
          </p:nvSpPr>
          <p:spPr bwMode="auto">
            <a:xfrm>
              <a:off x="1392" y="1248"/>
              <a:ext cx="2112" cy="3072"/>
            </a:xfrm>
            <a:prstGeom prst="rect">
              <a:avLst/>
            </a:prstGeom>
            <a:solidFill>
              <a:srgbClr val="FFFF00">
                <a:alpha val="50195"/>
              </a:srgbClr>
            </a:solidFill>
            <a:ln w="9525">
              <a:noFill/>
              <a:miter lim="800000"/>
              <a:headEnd/>
              <a:tailEnd/>
            </a:ln>
          </p:spPr>
          <p:txBody>
            <a:bodyPr wrap="none" anchor="ctr"/>
            <a:lstStyle/>
            <a:p>
              <a:endParaRPr lang="en-US"/>
            </a:p>
          </p:txBody>
        </p:sp>
        <p:sp>
          <p:nvSpPr>
            <p:cNvPr id="32797" name="Text Box 7"/>
            <p:cNvSpPr txBox="1">
              <a:spLocks noChangeArrowheads="1"/>
            </p:cNvSpPr>
            <p:nvPr/>
          </p:nvSpPr>
          <p:spPr bwMode="auto">
            <a:xfrm>
              <a:off x="1432" y="4032"/>
              <a:ext cx="2013" cy="288"/>
            </a:xfrm>
            <a:prstGeom prst="rect">
              <a:avLst/>
            </a:prstGeom>
            <a:noFill/>
            <a:ln w="9525">
              <a:noFill/>
              <a:miter lim="800000"/>
              <a:headEnd/>
              <a:tailEnd/>
            </a:ln>
          </p:spPr>
          <p:txBody>
            <a:bodyPr wrap="none">
              <a:spAutoFit/>
            </a:bodyPr>
            <a:lstStyle/>
            <a:p>
              <a:r>
                <a:rPr lang="en-US" sz="2400">
                  <a:solidFill>
                    <a:srgbClr val="FFFF00"/>
                  </a:solidFill>
                </a:rPr>
                <a:t>Basic Formal Ontology</a:t>
              </a:r>
            </a:p>
          </p:txBody>
        </p:sp>
      </p:grpSp>
      <p:grpSp>
        <p:nvGrpSpPr>
          <p:cNvPr id="10" name="Group 40"/>
          <p:cNvGrpSpPr>
            <a:grpSpLocks/>
          </p:cNvGrpSpPr>
          <p:nvPr/>
        </p:nvGrpSpPr>
        <p:grpSpPr bwMode="auto">
          <a:xfrm>
            <a:off x="5181600" y="2209800"/>
            <a:ext cx="762000" cy="3962400"/>
            <a:chOff x="3264" y="1392"/>
            <a:chExt cx="480" cy="2496"/>
          </a:xfrm>
        </p:grpSpPr>
        <p:sp>
          <p:nvSpPr>
            <p:cNvPr id="32792" name="AutoShape 41"/>
            <p:cNvSpPr>
              <a:spLocks noChangeArrowheads="1"/>
            </p:cNvSpPr>
            <p:nvPr/>
          </p:nvSpPr>
          <p:spPr bwMode="auto">
            <a:xfrm>
              <a:off x="3264" y="1392"/>
              <a:ext cx="480" cy="192"/>
            </a:xfrm>
            <a:prstGeom prst="leftArrow">
              <a:avLst>
                <a:gd name="adj1" fmla="val 50000"/>
                <a:gd name="adj2" fmla="val 62500"/>
              </a:avLst>
            </a:prstGeom>
            <a:gradFill rotWithShape="1">
              <a:gsLst>
                <a:gs pos="0">
                  <a:srgbClr val="FFFF00"/>
                </a:gs>
                <a:gs pos="100000">
                  <a:schemeClr val="accent1"/>
                </a:gs>
              </a:gsLst>
              <a:lin ang="0" scaled="1"/>
            </a:gradFill>
            <a:ln w="9525">
              <a:noFill/>
              <a:miter lim="800000"/>
              <a:headEnd/>
              <a:tailEnd/>
            </a:ln>
          </p:spPr>
          <p:txBody>
            <a:bodyPr wrap="none" anchor="ctr"/>
            <a:lstStyle/>
            <a:p>
              <a:endParaRPr lang="en-US"/>
            </a:p>
          </p:txBody>
        </p:sp>
        <p:sp>
          <p:nvSpPr>
            <p:cNvPr id="32793" name="AutoShape 42"/>
            <p:cNvSpPr>
              <a:spLocks noChangeArrowheads="1"/>
            </p:cNvSpPr>
            <p:nvPr/>
          </p:nvSpPr>
          <p:spPr bwMode="auto">
            <a:xfrm>
              <a:off x="3264" y="1920"/>
              <a:ext cx="480" cy="192"/>
            </a:xfrm>
            <a:prstGeom prst="leftArrow">
              <a:avLst>
                <a:gd name="adj1" fmla="val 50000"/>
                <a:gd name="adj2" fmla="val 62500"/>
              </a:avLst>
            </a:prstGeom>
            <a:gradFill rotWithShape="1">
              <a:gsLst>
                <a:gs pos="0">
                  <a:srgbClr val="FFFF00"/>
                </a:gs>
                <a:gs pos="100000">
                  <a:schemeClr val="accent1"/>
                </a:gs>
              </a:gsLst>
              <a:lin ang="0" scaled="1"/>
            </a:gradFill>
            <a:ln w="9525">
              <a:noFill/>
              <a:miter lim="800000"/>
              <a:headEnd/>
              <a:tailEnd/>
            </a:ln>
          </p:spPr>
          <p:txBody>
            <a:bodyPr wrap="none" anchor="ctr"/>
            <a:lstStyle/>
            <a:p>
              <a:endParaRPr lang="en-US"/>
            </a:p>
          </p:txBody>
        </p:sp>
        <p:sp>
          <p:nvSpPr>
            <p:cNvPr id="32794" name="AutoShape 43"/>
            <p:cNvSpPr>
              <a:spLocks noChangeArrowheads="1"/>
            </p:cNvSpPr>
            <p:nvPr/>
          </p:nvSpPr>
          <p:spPr bwMode="auto">
            <a:xfrm>
              <a:off x="3264" y="2544"/>
              <a:ext cx="480" cy="192"/>
            </a:xfrm>
            <a:prstGeom prst="leftArrow">
              <a:avLst>
                <a:gd name="adj1" fmla="val 50000"/>
                <a:gd name="adj2" fmla="val 62500"/>
              </a:avLst>
            </a:prstGeom>
            <a:gradFill rotWithShape="1">
              <a:gsLst>
                <a:gs pos="0">
                  <a:srgbClr val="FFFF00"/>
                </a:gs>
                <a:gs pos="100000">
                  <a:schemeClr val="accent1"/>
                </a:gs>
              </a:gsLst>
              <a:lin ang="0" scaled="1"/>
            </a:gradFill>
            <a:ln w="9525">
              <a:noFill/>
              <a:miter lim="800000"/>
              <a:headEnd/>
              <a:tailEnd/>
            </a:ln>
          </p:spPr>
          <p:txBody>
            <a:bodyPr wrap="none" anchor="ctr"/>
            <a:lstStyle/>
            <a:p>
              <a:endParaRPr lang="en-US"/>
            </a:p>
          </p:txBody>
        </p:sp>
        <p:sp>
          <p:nvSpPr>
            <p:cNvPr id="32795" name="AutoShape 44"/>
            <p:cNvSpPr>
              <a:spLocks noChangeArrowheads="1"/>
            </p:cNvSpPr>
            <p:nvPr/>
          </p:nvSpPr>
          <p:spPr bwMode="auto">
            <a:xfrm>
              <a:off x="3264" y="3696"/>
              <a:ext cx="480" cy="192"/>
            </a:xfrm>
            <a:prstGeom prst="leftArrow">
              <a:avLst>
                <a:gd name="adj1" fmla="val 50000"/>
                <a:gd name="adj2" fmla="val 62500"/>
              </a:avLst>
            </a:prstGeom>
            <a:gradFill rotWithShape="1">
              <a:gsLst>
                <a:gs pos="0">
                  <a:srgbClr val="FFFF00"/>
                </a:gs>
                <a:gs pos="100000">
                  <a:schemeClr val="accent1"/>
                </a:gs>
              </a:gsLst>
              <a:lin ang="0" scaled="1"/>
            </a:gradFill>
            <a:ln w="9525">
              <a:noFill/>
              <a:miter lim="800000"/>
              <a:headEnd/>
              <a:tailEnd/>
            </a:ln>
          </p:spPr>
          <p:txBody>
            <a:bodyPr wrap="none" anchor="ctr"/>
            <a:lstStyle/>
            <a:p>
              <a:endParaRPr lang="en-US"/>
            </a:p>
          </p:txBody>
        </p:sp>
      </p:grpSp>
    </p:spTree>
    <p:extLst>
      <p:ext uri="{BB962C8B-B14F-4D97-AF65-F5344CB8AC3E}">
        <p14:creationId xmlns:p14="http://schemas.microsoft.com/office/powerpoint/2010/main" val="150161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up)">
                                      <p:cBhvr>
                                        <p:cTn id="36" dur="500"/>
                                        <p:tgtEl>
                                          <p:spTgt spid="8"/>
                                        </p:tgtEl>
                                      </p:cBhvr>
                                    </p:animEffect>
                                  </p:childTnLst>
                                </p:cTn>
                              </p:par>
                            </p:childTnLst>
                          </p:cTn>
                        </p:par>
                        <p:par>
                          <p:cTn id="37" fill="hold">
                            <p:stCondLst>
                              <p:cond delay="500"/>
                            </p:stCondLst>
                            <p:childTnLst>
                              <p:par>
                                <p:cTn id="38" presetID="22" presetClass="entr" presetSubtype="2"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righ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a:xfrm>
            <a:off x="727075" y="2269530"/>
            <a:ext cx="7689850" cy="1191816"/>
          </a:xfrm>
        </p:spPr>
        <p:txBody>
          <a:bodyPr/>
          <a:lstStyle/>
          <a:p>
            <a:r>
              <a:rPr lang="en-US" dirty="0" smtClean="0"/>
              <a:t>This allows us to see various sorts of mistakes in (biomedical) statements</a:t>
            </a:r>
            <a:endParaRPr lang="en-US" dirty="0"/>
          </a:p>
        </p:txBody>
      </p:sp>
    </p:spTree>
    <p:extLst>
      <p:ext uri="{BB962C8B-B14F-4D97-AF65-F5344CB8AC3E}">
        <p14:creationId xmlns:p14="http://schemas.microsoft.com/office/powerpoint/2010/main" val="34709777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28600" y="1276350"/>
            <a:ext cx="8686800" cy="647700"/>
          </a:xfrm>
        </p:spPr>
        <p:txBody>
          <a:bodyPr/>
          <a:lstStyle/>
          <a:p>
            <a:r>
              <a:rPr lang="en-US" smtClean="0"/>
              <a:t>Prevailing EHR models get it wrong twice </a:t>
            </a:r>
            <a:r>
              <a:rPr lang="en-US" sz="2000" smtClean="0"/>
              <a:t>(at least)</a:t>
            </a:r>
          </a:p>
        </p:txBody>
      </p:sp>
      <p:sp>
        <p:nvSpPr>
          <p:cNvPr id="33795" name="Content Placeholder 2"/>
          <p:cNvSpPr>
            <a:spLocks noGrp="1"/>
          </p:cNvSpPr>
          <p:nvPr>
            <p:ph idx="1"/>
          </p:nvPr>
        </p:nvSpPr>
        <p:spPr/>
        <p:txBody>
          <a:bodyPr/>
          <a:lstStyle/>
          <a:p>
            <a:r>
              <a:rPr lang="en-US" smtClean="0"/>
              <a:t>Confusion about the levels of reality primarily because of this confusion in terminologies and coding systems used.</a:t>
            </a:r>
          </a:p>
          <a:p>
            <a:pPr lvl="1"/>
            <a:endParaRPr lang="en-US" smtClean="0"/>
          </a:p>
        </p:txBody>
      </p:sp>
    </p:spTree>
    <p:extLst>
      <p:ext uri="{BB962C8B-B14F-4D97-AF65-F5344CB8AC3E}">
        <p14:creationId xmlns:p14="http://schemas.microsoft.com/office/powerpoint/2010/main" val="31973341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28600" y="1276350"/>
            <a:ext cx="8686800" cy="647700"/>
          </a:xfrm>
        </p:spPr>
        <p:txBody>
          <a:bodyPr/>
          <a:lstStyle/>
          <a:p>
            <a:r>
              <a:rPr lang="en-US" smtClean="0"/>
              <a:t>Un-‘realistic’ SNOMED hierarchy</a:t>
            </a:r>
          </a:p>
        </p:txBody>
      </p:sp>
      <p:sp>
        <p:nvSpPr>
          <p:cNvPr id="40963" name="Content Placeholder 2"/>
          <p:cNvSpPr>
            <a:spLocks noGrp="1"/>
          </p:cNvSpPr>
          <p:nvPr>
            <p:ph idx="1"/>
          </p:nvPr>
        </p:nvSpPr>
        <p:spPr/>
        <p:txBody>
          <a:bodyPr/>
          <a:lstStyle/>
          <a:p>
            <a:pPr>
              <a:defRPr/>
            </a:pPr>
            <a:r>
              <a:rPr lang="en-US" dirty="0" smtClean="0"/>
              <a:t>‘Fractured nasal bones (disorder)’</a:t>
            </a:r>
          </a:p>
          <a:p>
            <a:pPr lvl="1">
              <a:defRPr/>
            </a:pPr>
            <a:r>
              <a:rPr lang="en-US" i="1" dirty="0" smtClean="0"/>
              <a:t>is_a</a:t>
            </a:r>
            <a:r>
              <a:rPr lang="en-US" dirty="0" smtClean="0"/>
              <a:t> ‘bone finding’          </a:t>
            </a:r>
          </a:p>
          <a:p>
            <a:pPr lvl="2">
              <a:defRPr/>
            </a:pPr>
            <a:r>
              <a:rPr lang="en-US" dirty="0" smtClean="0"/>
              <a:t>synonym: ‘bone observation’</a:t>
            </a:r>
          </a:p>
          <a:p>
            <a:pPr>
              <a:defRPr/>
            </a:pPr>
            <a:r>
              <a:rPr lang="en-US" dirty="0" smtClean="0"/>
              <a:t>Confusion between </a:t>
            </a:r>
          </a:p>
          <a:p>
            <a:pPr lvl="1">
              <a:buFontTx/>
              <a:buNone/>
              <a:defRPr/>
            </a:pPr>
            <a:r>
              <a:rPr lang="en-US" b="1" dirty="0" smtClean="0">
                <a:solidFill>
                  <a:srgbClr val="FFC000"/>
                </a:solidFill>
                <a:effectLst>
                  <a:outerShdw blurRad="38100" dist="38100" dir="2700000" algn="tl">
                    <a:srgbClr val="000000">
                      <a:alpha val="43137"/>
                    </a:srgbClr>
                  </a:outerShdw>
                </a:effectLst>
              </a:rPr>
              <a:t>L3.</a:t>
            </a:r>
            <a:r>
              <a:rPr lang="en-US" dirty="0" smtClean="0">
                <a:solidFill>
                  <a:srgbClr val="FFC000"/>
                </a:solidFill>
              </a:rPr>
              <a:t> </a:t>
            </a:r>
            <a:r>
              <a:rPr lang="en-US" dirty="0" smtClean="0"/>
              <a:t>‘fractured nose’ [appearing in some record]:  the expression of an observation) </a:t>
            </a:r>
          </a:p>
          <a:p>
            <a:pPr lvl="1">
              <a:buFontTx/>
              <a:buNone/>
              <a:defRPr/>
            </a:pPr>
            <a:r>
              <a:rPr lang="en-US" b="1" dirty="0" smtClean="0">
                <a:solidFill>
                  <a:srgbClr val="FFC000"/>
                </a:solidFill>
              </a:rPr>
              <a:t>L2.</a:t>
            </a:r>
            <a:r>
              <a:rPr lang="en-US" dirty="0" smtClean="0"/>
              <a:t> </a:t>
            </a:r>
            <a:r>
              <a:rPr lang="en-US" baseline="30000" dirty="0" smtClean="0">
                <a:sym typeface="Wingdings 2"/>
              </a:rPr>
              <a:t></a:t>
            </a:r>
            <a:r>
              <a:rPr lang="en-US" dirty="0" smtClean="0"/>
              <a:t>fractured nose</a:t>
            </a:r>
            <a:r>
              <a:rPr lang="en-US" baseline="30000" dirty="0" smtClean="0">
                <a:sym typeface="Wingdings 2"/>
              </a:rPr>
              <a:t> </a:t>
            </a:r>
            <a:r>
              <a:rPr lang="en-US" dirty="0" smtClean="0"/>
              <a:t> [in someone’s mind]: content of an act of observation</a:t>
            </a:r>
          </a:p>
          <a:p>
            <a:pPr lvl="1">
              <a:buFontTx/>
              <a:buNone/>
              <a:defRPr/>
            </a:pPr>
            <a:r>
              <a:rPr lang="en-US" b="1" dirty="0" smtClean="0">
                <a:solidFill>
                  <a:srgbClr val="FFC000"/>
                </a:solidFill>
              </a:rPr>
              <a:t>L1. </a:t>
            </a:r>
            <a:r>
              <a:rPr lang="en-US" i="1" dirty="0" smtClean="0"/>
              <a:t>fractured nose: </a:t>
            </a:r>
            <a:r>
              <a:rPr lang="en-US" dirty="0" smtClean="0"/>
              <a:t>a type of nose, a particular nose</a:t>
            </a:r>
          </a:p>
          <a:p>
            <a:pPr lvl="1">
              <a:buFontTx/>
              <a:buNone/>
              <a:defRPr/>
            </a:pPr>
            <a:endParaRPr lang="en-US" baseline="30000" dirty="0" smtClean="0"/>
          </a:p>
          <a:p>
            <a:pPr>
              <a:defRPr/>
            </a:pPr>
            <a:endParaRPr lang="en-US" dirty="0" smtClean="0"/>
          </a:p>
        </p:txBody>
      </p:sp>
    </p:spTree>
    <p:extLst>
      <p:ext uri="{BB962C8B-B14F-4D97-AF65-F5344CB8AC3E}">
        <p14:creationId xmlns:p14="http://schemas.microsoft.com/office/powerpoint/2010/main" val="30738709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28600" y="1276350"/>
            <a:ext cx="8686800" cy="647700"/>
          </a:xfrm>
        </p:spPr>
        <p:txBody>
          <a:bodyPr/>
          <a:lstStyle/>
          <a:p>
            <a:r>
              <a:rPr lang="en-US" smtClean="0"/>
              <a:t>Prevailing EHR models get it wrong twice </a:t>
            </a:r>
            <a:r>
              <a:rPr lang="en-US" sz="2000" smtClean="0"/>
              <a:t>(at least)</a:t>
            </a:r>
          </a:p>
        </p:txBody>
      </p:sp>
      <p:sp>
        <p:nvSpPr>
          <p:cNvPr id="3" name="Content Placeholder 2"/>
          <p:cNvSpPr>
            <a:spLocks noGrp="1"/>
          </p:cNvSpPr>
          <p:nvPr>
            <p:ph idx="1"/>
          </p:nvPr>
        </p:nvSpPr>
        <p:spPr/>
        <p:txBody>
          <a:bodyPr/>
          <a:lstStyle/>
          <a:p>
            <a:pPr>
              <a:defRPr/>
            </a:pPr>
            <a:r>
              <a:rPr lang="en-US" dirty="0" smtClean="0">
                <a:solidFill>
                  <a:schemeClr val="accent6">
                    <a:lumMod val="75000"/>
                  </a:schemeClr>
                </a:solidFill>
              </a:rPr>
              <a:t>Confusion about the levels of reality primarily because of this confusion in terminologies and coding systems used.</a:t>
            </a:r>
          </a:p>
          <a:p>
            <a:pPr>
              <a:defRPr/>
            </a:pPr>
            <a:r>
              <a:rPr lang="en-US" dirty="0" smtClean="0"/>
              <a:t>The wrong belief that it is enough to use generic terms (ideally denoting universals) to denote particulars.</a:t>
            </a:r>
          </a:p>
          <a:p>
            <a:pPr lvl="1">
              <a:defRPr/>
            </a:pPr>
            <a:endParaRPr lang="en-US" dirty="0"/>
          </a:p>
        </p:txBody>
      </p:sp>
    </p:spTree>
    <p:extLst>
      <p:ext uri="{BB962C8B-B14F-4D97-AF65-F5344CB8AC3E}">
        <p14:creationId xmlns:p14="http://schemas.microsoft.com/office/powerpoint/2010/main" val="1053895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AutoShape 2"/>
          <p:cNvSpPr>
            <a:spLocks noGrp="1" noChangeArrowheads="1"/>
          </p:cNvSpPr>
          <p:nvPr>
            <p:ph type="title"/>
          </p:nvPr>
        </p:nvSpPr>
        <p:spPr>
          <a:xfrm>
            <a:off x="255588" y="1291789"/>
            <a:ext cx="8632825" cy="646986"/>
          </a:xfrm>
        </p:spPr>
        <p:txBody>
          <a:bodyPr/>
          <a:lstStyle/>
          <a:p>
            <a:pPr eaLnBrk="1" hangingPunct="1"/>
            <a:r>
              <a:rPr lang="en-US" dirty="0" smtClean="0"/>
              <a:t>Standard approach in data analysis (3)</a:t>
            </a:r>
          </a:p>
        </p:txBody>
      </p:sp>
      <p:graphicFrame>
        <p:nvGraphicFramePr>
          <p:cNvPr id="910340" name="Group 4"/>
          <p:cNvGraphicFramePr>
            <a:graphicFrameLocks noGrp="1"/>
          </p:cNvGraphicFramePr>
          <p:nvPr>
            <p:ph idx="1"/>
          </p:nvPr>
        </p:nvGraphicFramePr>
        <p:xfrm>
          <a:off x="762000" y="2209800"/>
          <a:ext cx="7772400" cy="3657600"/>
        </p:xfrm>
        <a:graphic>
          <a:graphicData uri="http://schemas.openxmlformats.org/drawingml/2006/table">
            <a:tbl>
              <a:tblPr/>
              <a:tblGrid>
                <a:gridCol w="971550"/>
                <a:gridCol w="1009650"/>
                <a:gridCol w="1014413"/>
                <a:gridCol w="1014412"/>
                <a:gridCol w="1012825"/>
                <a:gridCol w="1011238"/>
                <a:gridCol w="1009650"/>
                <a:gridCol w="728662"/>
              </a:tblGrid>
              <a:tr h="406400">
                <a:tc rowSpan="2">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bg1"/>
                        </a:solidFill>
                        <a:effectLst/>
                        <a:latin typeface="Arial" charset="0"/>
                        <a:cs typeface="Arial"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charset="0"/>
                          <a:cs typeface="Arial" charset="0"/>
                        </a:rPr>
                        <a:t>Cases</a:t>
                      </a:r>
                      <a:endParaRPr kumimoji="0" lang="en-US" sz="2000" b="0"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Arial" charset="0"/>
                          <a:cs typeface="Arial" charset="0"/>
                        </a:rPr>
                        <a:t>Characteristics</a:t>
                      </a:r>
                      <a:endParaRPr kumimoji="0" lang="en-US" sz="2000" b="0"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06400">
                <a:tc vMerge="1">
                  <a:txBody>
                    <a:bodyPr/>
                    <a:lstStyle/>
                    <a:p>
                      <a:endParaRPr 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ch1</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ch2</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ch3</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ch4</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ch5</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ch6</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1"/>
                          </a:solidFill>
                          <a:effectLst/>
                          <a:latin typeface="Arial" charset="0"/>
                          <a:cs typeface="Arial" charset="0"/>
                        </a:rPr>
                        <a:t>...</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case1</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case2</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case3</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case4</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case5</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case6</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4064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bg1"/>
                          </a:solidFill>
                          <a:effectLst/>
                          <a:latin typeface="Arial" charset="0"/>
                          <a:cs typeface="Arial" charset="0"/>
                        </a:rPr>
                        <a:t> </a:t>
                      </a:r>
                      <a:endParaRPr kumimoji="0" lang="en-US" sz="2000" b="0" i="0" u="none" strike="noStrike" cap="none" normalizeH="0" baseline="0" smtClean="0">
                        <a:ln>
                          <a:noFill/>
                        </a:ln>
                        <a:solidFill>
                          <a:schemeClr val="bg1"/>
                        </a:solidFill>
                        <a:effectLst/>
                        <a:latin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170072" name="Text Box 90"/>
          <p:cNvSpPr txBox="1">
            <a:spLocks noChangeArrowheads="1"/>
          </p:cNvSpPr>
          <p:nvPr/>
        </p:nvSpPr>
        <p:spPr bwMode="auto">
          <a:xfrm>
            <a:off x="1905000" y="6172200"/>
            <a:ext cx="1638590" cy="461665"/>
          </a:xfrm>
          <a:prstGeom prst="rect">
            <a:avLst/>
          </a:prstGeom>
          <a:noFill/>
          <a:ln w="9525">
            <a:noFill/>
            <a:miter lim="800000"/>
            <a:headEnd/>
            <a:tailEnd/>
          </a:ln>
        </p:spPr>
        <p:txBody>
          <a:bodyPr wrap="none">
            <a:spAutoFit/>
          </a:bodyPr>
          <a:lstStyle/>
          <a:p>
            <a:r>
              <a:rPr lang="en-US" sz="2400" dirty="0">
                <a:solidFill>
                  <a:schemeClr val="bg1"/>
                </a:solidFill>
              </a:rPr>
              <a:t>phenotypic</a:t>
            </a:r>
          </a:p>
        </p:txBody>
      </p:sp>
      <p:sp>
        <p:nvSpPr>
          <p:cNvPr id="170073" name="Text Box 91"/>
          <p:cNvSpPr txBox="1">
            <a:spLocks noChangeArrowheads="1"/>
          </p:cNvSpPr>
          <p:nvPr/>
        </p:nvSpPr>
        <p:spPr bwMode="auto">
          <a:xfrm>
            <a:off x="3886200" y="6172200"/>
            <a:ext cx="1449435" cy="461665"/>
          </a:xfrm>
          <a:prstGeom prst="rect">
            <a:avLst/>
          </a:prstGeom>
          <a:noFill/>
          <a:ln w="9525">
            <a:noFill/>
            <a:miter lim="800000"/>
            <a:headEnd/>
            <a:tailEnd/>
          </a:ln>
        </p:spPr>
        <p:txBody>
          <a:bodyPr wrap="none">
            <a:spAutoFit/>
          </a:bodyPr>
          <a:lstStyle/>
          <a:p>
            <a:r>
              <a:rPr lang="en-US" sz="2400" dirty="0">
                <a:solidFill>
                  <a:schemeClr val="bg1"/>
                </a:solidFill>
              </a:rPr>
              <a:t>genotypic</a:t>
            </a:r>
          </a:p>
        </p:txBody>
      </p:sp>
      <p:sp>
        <p:nvSpPr>
          <p:cNvPr id="170074" name="AutoShape 93"/>
          <p:cNvSpPr>
            <a:spLocks/>
          </p:cNvSpPr>
          <p:nvPr/>
        </p:nvSpPr>
        <p:spPr bwMode="auto">
          <a:xfrm rot="5400000" flipV="1">
            <a:off x="2705100" y="5295900"/>
            <a:ext cx="152400" cy="1752600"/>
          </a:xfrm>
          <a:prstGeom prst="rightBrace">
            <a:avLst>
              <a:gd name="adj1" fmla="val 150000"/>
              <a:gd name="adj2" fmla="val 50000"/>
            </a:avLst>
          </a:prstGeom>
          <a:noFill/>
          <a:ln w="9525">
            <a:solidFill>
              <a:schemeClr val="bg1"/>
            </a:solidFill>
            <a:round/>
            <a:headEnd/>
            <a:tailEnd/>
          </a:ln>
        </p:spPr>
        <p:txBody>
          <a:bodyPr wrap="none" anchor="ctr"/>
          <a:lstStyle/>
          <a:p>
            <a:endParaRPr lang="en-US"/>
          </a:p>
        </p:txBody>
      </p:sp>
      <p:sp>
        <p:nvSpPr>
          <p:cNvPr id="170075" name="AutoShape 94"/>
          <p:cNvSpPr>
            <a:spLocks/>
          </p:cNvSpPr>
          <p:nvPr/>
        </p:nvSpPr>
        <p:spPr bwMode="auto">
          <a:xfrm rot="5400000" flipV="1">
            <a:off x="4800600" y="5181600"/>
            <a:ext cx="152400" cy="1981200"/>
          </a:xfrm>
          <a:prstGeom prst="rightBrace">
            <a:avLst>
              <a:gd name="adj1" fmla="val 200000"/>
              <a:gd name="adj2" fmla="val 50000"/>
            </a:avLst>
          </a:prstGeom>
          <a:noFill/>
          <a:ln w="9525">
            <a:solidFill>
              <a:schemeClr val="bg1"/>
            </a:solidFill>
            <a:round/>
            <a:headEnd/>
            <a:tailEnd/>
          </a:ln>
        </p:spPr>
        <p:txBody>
          <a:bodyPr wrap="none" anchor="ctr"/>
          <a:lstStyle/>
          <a:p>
            <a:endParaRPr lang="en-US"/>
          </a:p>
        </p:txBody>
      </p:sp>
      <p:grpSp>
        <p:nvGrpSpPr>
          <p:cNvPr id="2" name="Group 356"/>
          <p:cNvGrpSpPr>
            <a:grpSpLocks/>
          </p:cNvGrpSpPr>
          <p:nvPr/>
        </p:nvGrpSpPr>
        <p:grpSpPr bwMode="auto">
          <a:xfrm>
            <a:off x="3200400" y="3200400"/>
            <a:ext cx="4267200" cy="381000"/>
            <a:chOff x="2016" y="2736"/>
            <a:chExt cx="2688" cy="240"/>
          </a:xfrm>
        </p:grpSpPr>
        <p:sp>
          <p:nvSpPr>
            <p:cNvPr id="170083"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170084"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sp>
        <p:nvSpPr>
          <p:cNvPr id="170078" name="Slide Number Placeholder 15"/>
          <p:cNvSpPr>
            <a:spLocks noGrp="1"/>
          </p:cNvSpPr>
          <p:nvPr>
            <p:ph type="sldNum" sz="quarter" idx="10"/>
          </p:nvPr>
        </p:nvSpPr>
        <p:spPr>
          <a:noFill/>
        </p:spPr>
        <p:txBody>
          <a:bodyPr/>
          <a:lstStyle/>
          <a:p>
            <a:fld id="{A38973EB-D3CB-4C3D-8F29-0BF926F04BE0}" type="slidenum">
              <a:rPr lang="en-US" smtClean="0"/>
              <a:pPr/>
              <a:t>7</a:t>
            </a:fld>
            <a:endParaRPr lang="en-US" smtClean="0"/>
          </a:p>
        </p:txBody>
      </p:sp>
      <p:sp>
        <p:nvSpPr>
          <p:cNvPr id="17" name="AutoShape 94"/>
          <p:cNvSpPr>
            <a:spLocks/>
          </p:cNvSpPr>
          <p:nvPr/>
        </p:nvSpPr>
        <p:spPr bwMode="auto">
          <a:xfrm rot="5400000" flipV="1">
            <a:off x="6858000" y="5181600"/>
            <a:ext cx="152400" cy="1981200"/>
          </a:xfrm>
          <a:prstGeom prst="rightBrace">
            <a:avLst>
              <a:gd name="adj1" fmla="val 200000"/>
              <a:gd name="adj2" fmla="val 50000"/>
            </a:avLst>
          </a:prstGeom>
          <a:noFill/>
          <a:ln w="9525">
            <a:solidFill>
              <a:schemeClr val="bg1"/>
            </a:solidFill>
            <a:round/>
            <a:headEnd/>
            <a:tailEnd/>
          </a:ln>
        </p:spPr>
        <p:txBody>
          <a:bodyPr wrap="none" anchor="ctr"/>
          <a:lstStyle/>
          <a:p>
            <a:endParaRPr lang="en-US"/>
          </a:p>
        </p:txBody>
      </p:sp>
      <p:sp>
        <p:nvSpPr>
          <p:cNvPr id="18" name="Text Box 91"/>
          <p:cNvSpPr txBox="1">
            <a:spLocks noChangeArrowheads="1"/>
          </p:cNvSpPr>
          <p:nvPr/>
        </p:nvSpPr>
        <p:spPr bwMode="auto">
          <a:xfrm>
            <a:off x="7311332" y="6172200"/>
            <a:ext cx="1680268" cy="461665"/>
          </a:xfrm>
          <a:prstGeom prst="rect">
            <a:avLst/>
          </a:prstGeom>
          <a:noFill/>
          <a:ln w="9525">
            <a:noFill/>
            <a:miter lim="800000"/>
            <a:headEnd/>
            <a:tailEnd/>
          </a:ln>
        </p:spPr>
        <p:txBody>
          <a:bodyPr wrap="none">
            <a:spAutoFit/>
          </a:bodyPr>
          <a:lstStyle/>
          <a:p>
            <a:r>
              <a:rPr lang="en-US" sz="2400" dirty="0" smtClean="0">
                <a:solidFill>
                  <a:schemeClr val="bg1"/>
                </a:solidFill>
              </a:rPr>
              <a:t>outcome …</a:t>
            </a:r>
            <a:endParaRPr lang="en-US" sz="2400" dirty="0">
              <a:solidFill>
                <a:schemeClr val="bg1"/>
              </a:solidFill>
            </a:endParaRPr>
          </a:p>
        </p:txBody>
      </p:sp>
      <p:sp>
        <p:nvSpPr>
          <p:cNvPr id="19" name="Text Box 91"/>
          <p:cNvSpPr txBox="1">
            <a:spLocks noChangeArrowheads="1"/>
          </p:cNvSpPr>
          <p:nvPr/>
        </p:nvSpPr>
        <p:spPr bwMode="auto">
          <a:xfrm>
            <a:off x="5548559" y="6172200"/>
            <a:ext cx="1477520" cy="461665"/>
          </a:xfrm>
          <a:prstGeom prst="rect">
            <a:avLst/>
          </a:prstGeom>
          <a:noFill/>
          <a:ln w="9525">
            <a:noFill/>
            <a:miter lim="800000"/>
            <a:headEnd/>
            <a:tailEnd/>
          </a:ln>
        </p:spPr>
        <p:txBody>
          <a:bodyPr wrap="none">
            <a:spAutoFit/>
          </a:bodyPr>
          <a:lstStyle/>
          <a:p>
            <a:r>
              <a:rPr lang="en-US" sz="2400" dirty="0" smtClean="0">
                <a:solidFill>
                  <a:schemeClr val="bg1"/>
                </a:solidFill>
              </a:rPr>
              <a:t>treatment</a:t>
            </a:r>
            <a:endParaRPr lang="en-US" sz="2400" dirty="0">
              <a:solidFill>
                <a:schemeClr val="bg1"/>
              </a:solidFill>
            </a:endParaRPr>
          </a:p>
        </p:txBody>
      </p:sp>
      <p:sp>
        <p:nvSpPr>
          <p:cNvPr id="20" name="TextBox 19"/>
          <p:cNvSpPr txBox="1"/>
          <p:nvPr/>
        </p:nvSpPr>
        <p:spPr>
          <a:xfrm>
            <a:off x="3352800" y="5029200"/>
            <a:ext cx="3630096" cy="584775"/>
          </a:xfrm>
          <a:prstGeom prst="rect">
            <a:avLst/>
          </a:prstGeom>
          <a:noFill/>
        </p:spPr>
        <p:txBody>
          <a:bodyPr wrap="none" rtlCol="0">
            <a:spAutoFit/>
          </a:bodyPr>
          <a:lstStyle/>
          <a:p>
            <a:r>
              <a:rPr lang="en-US" dirty="0" smtClean="0">
                <a:solidFill>
                  <a:schemeClr val="accent5">
                    <a:lumMod val="75000"/>
                  </a:schemeClr>
                </a:solidFill>
              </a:rPr>
              <a:t>finding correlations</a:t>
            </a:r>
            <a:endParaRPr lang="en-US" dirty="0">
              <a:solidFill>
                <a:schemeClr val="accent5">
                  <a:lumMod val="75000"/>
                </a:schemeClr>
              </a:solidFill>
            </a:endParaRPr>
          </a:p>
        </p:txBody>
      </p:sp>
      <p:grpSp>
        <p:nvGrpSpPr>
          <p:cNvPr id="3" name="Group 356"/>
          <p:cNvGrpSpPr>
            <a:grpSpLocks/>
          </p:cNvGrpSpPr>
          <p:nvPr/>
        </p:nvGrpSpPr>
        <p:grpSpPr bwMode="auto">
          <a:xfrm>
            <a:off x="3200400" y="3657600"/>
            <a:ext cx="4267200" cy="381000"/>
            <a:chOff x="2016" y="2736"/>
            <a:chExt cx="2688" cy="240"/>
          </a:xfrm>
        </p:grpSpPr>
        <p:sp>
          <p:nvSpPr>
            <p:cNvPr id="22"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23"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grpSp>
        <p:nvGrpSpPr>
          <p:cNvPr id="4" name="Group 356"/>
          <p:cNvGrpSpPr>
            <a:grpSpLocks/>
          </p:cNvGrpSpPr>
          <p:nvPr/>
        </p:nvGrpSpPr>
        <p:grpSpPr bwMode="auto">
          <a:xfrm>
            <a:off x="3200400" y="4114800"/>
            <a:ext cx="4267200" cy="381000"/>
            <a:chOff x="2016" y="2736"/>
            <a:chExt cx="2688" cy="240"/>
          </a:xfrm>
        </p:grpSpPr>
        <p:sp>
          <p:nvSpPr>
            <p:cNvPr id="25"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26"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grpSp>
        <p:nvGrpSpPr>
          <p:cNvPr id="5" name="Group 356"/>
          <p:cNvGrpSpPr>
            <a:grpSpLocks/>
          </p:cNvGrpSpPr>
          <p:nvPr/>
        </p:nvGrpSpPr>
        <p:grpSpPr bwMode="auto">
          <a:xfrm>
            <a:off x="3200400" y="4572000"/>
            <a:ext cx="4267200" cy="381000"/>
            <a:chOff x="2016" y="2736"/>
            <a:chExt cx="2688" cy="240"/>
          </a:xfrm>
        </p:grpSpPr>
        <p:sp>
          <p:nvSpPr>
            <p:cNvPr id="28" name="AutoShape 354"/>
            <p:cNvSpPr>
              <a:spLocks noChangeArrowheads="1"/>
            </p:cNvSpPr>
            <p:nvPr/>
          </p:nvSpPr>
          <p:spPr bwMode="auto">
            <a:xfrm>
              <a:off x="2016" y="2736"/>
              <a:ext cx="1344" cy="240"/>
            </a:xfrm>
            <a:prstGeom prst="curvedUpArrow">
              <a:avLst>
                <a:gd name="adj1" fmla="val 80915"/>
                <a:gd name="adj2" fmla="val 192915"/>
                <a:gd name="adj3" fmla="val 33333"/>
              </a:avLst>
            </a:prstGeom>
            <a:solidFill>
              <a:schemeClr val="accent1"/>
            </a:solidFill>
            <a:ln w="9525">
              <a:solidFill>
                <a:schemeClr val="bg1"/>
              </a:solidFill>
              <a:miter lim="800000"/>
              <a:headEnd/>
              <a:tailEnd/>
            </a:ln>
          </p:spPr>
          <p:txBody>
            <a:bodyPr wrap="none" anchor="ctr"/>
            <a:lstStyle/>
            <a:p>
              <a:endParaRPr lang="en-US"/>
            </a:p>
          </p:txBody>
        </p:sp>
        <p:sp>
          <p:nvSpPr>
            <p:cNvPr id="29" name="AutoShape 355"/>
            <p:cNvSpPr>
              <a:spLocks noChangeArrowheads="1"/>
            </p:cNvSpPr>
            <p:nvPr/>
          </p:nvSpPr>
          <p:spPr bwMode="auto">
            <a:xfrm>
              <a:off x="2016" y="2736"/>
              <a:ext cx="2688" cy="240"/>
            </a:xfrm>
            <a:prstGeom prst="curvedUpArrow">
              <a:avLst>
                <a:gd name="adj1" fmla="val 79956"/>
                <a:gd name="adj2" fmla="val 196622"/>
                <a:gd name="adj3" fmla="val 33333"/>
              </a:avLst>
            </a:prstGeom>
            <a:solidFill>
              <a:schemeClr val="accent1"/>
            </a:solidFill>
            <a:ln w="9525">
              <a:solidFill>
                <a:schemeClr val="bg1"/>
              </a:solidFill>
              <a:miter lim="800000"/>
              <a:headEnd/>
              <a:tailEnd/>
            </a:ln>
          </p:spPr>
          <p:txBody>
            <a:bodyPr wrap="none" anchor="ctr"/>
            <a:lstStyle/>
            <a:p>
              <a:endParaRPr lang="en-US"/>
            </a:p>
          </p:txBody>
        </p:sp>
      </p:grpSp>
      <p:grpSp>
        <p:nvGrpSpPr>
          <p:cNvPr id="6" name="Group 356"/>
          <p:cNvGrpSpPr>
            <a:grpSpLocks/>
          </p:cNvGrpSpPr>
          <p:nvPr/>
        </p:nvGrpSpPr>
        <p:grpSpPr bwMode="auto">
          <a:xfrm>
            <a:off x="3200400" y="5638800"/>
            <a:ext cx="4267200" cy="381000"/>
            <a:chOff x="2016" y="2736"/>
            <a:chExt cx="2688" cy="240"/>
          </a:xfrm>
          <a:solidFill>
            <a:srgbClr val="FFC000"/>
          </a:solidFill>
        </p:grpSpPr>
        <p:sp>
          <p:nvSpPr>
            <p:cNvPr id="31" name="AutoShape 354"/>
            <p:cNvSpPr>
              <a:spLocks noChangeArrowheads="1"/>
            </p:cNvSpPr>
            <p:nvPr/>
          </p:nvSpPr>
          <p:spPr bwMode="auto">
            <a:xfrm>
              <a:off x="2016" y="2736"/>
              <a:ext cx="1344" cy="240"/>
            </a:xfrm>
            <a:prstGeom prst="curvedUpArrow">
              <a:avLst>
                <a:gd name="adj1" fmla="val 80915"/>
                <a:gd name="adj2" fmla="val 192915"/>
                <a:gd name="adj3" fmla="val 33333"/>
              </a:avLst>
            </a:prstGeom>
            <a:grpFill/>
            <a:ln w="9525">
              <a:solidFill>
                <a:schemeClr val="bg1"/>
              </a:solidFill>
              <a:miter lim="800000"/>
              <a:headEnd/>
              <a:tailEnd/>
            </a:ln>
          </p:spPr>
          <p:txBody>
            <a:bodyPr wrap="none" anchor="ctr"/>
            <a:lstStyle/>
            <a:p>
              <a:endParaRPr lang="en-US"/>
            </a:p>
          </p:txBody>
        </p:sp>
        <p:sp>
          <p:nvSpPr>
            <p:cNvPr id="32" name="AutoShape 355"/>
            <p:cNvSpPr>
              <a:spLocks noChangeArrowheads="1"/>
            </p:cNvSpPr>
            <p:nvPr/>
          </p:nvSpPr>
          <p:spPr bwMode="auto">
            <a:xfrm>
              <a:off x="2016" y="2736"/>
              <a:ext cx="2688" cy="240"/>
            </a:xfrm>
            <a:prstGeom prst="curvedUpArrow">
              <a:avLst>
                <a:gd name="adj1" fmla="val 79956"/>
                <a:gd name="adj2" fmla="val 196622"/>
                <a:gd name="adj3" fmla="val 33333"/>
              </a:avLst>
            </a:prstGeom>
            <a:grpFill/>
            <a:ln w="9525">
              <a:solidFill>
                <a:schemeClr val="bg1"/>
              </a:solidFill>
              <a:miter lim="800000"/>
              <a:headEnd/>
              <a:tailEnd/>
            </a:ln>
          </p:spPr>
          <p:txBody>
            <a:bodyPr wrap="none" anchor="ctr"/>
            <a:lstStyle/>
            <a:p>
              <a:endParaRPr lang="en-US"/>
            </a:p>
          </p:txBody>
        </p:sp>
      </p:grpSp>
      <p:sp>
        <p:nvSpPr>
          <p:cNvPr id="34" name="TextBox 33"/>
          <p:cNvSpPr txBox="1"/>
          <p:nvPr/>
        </p:nvSpPr>
        <p:spPr>
          <a:xfrm>
            <a:off x="1946793" y="2362200"/>
            <a:ext cx="1415773" cy="3170099"/>
          </a:xfrm>
          <a:prstGeom prst="rect">
            <a:avLst/>
          </a:prstGeom>
          <a:noFill/>
        </p:spPr>
        <p:txBody>
          <a:bodyPr wrap="none" rtlCol="0">
            <a:spAutoFit/>
          </a:bodyPr>
          <a:lstStyle/>
          <a:p>
            <a:r>
              <a:rPr lang="en-US" sz="20000" b="0" dirty="0" smtClean="0">
                <a:solidFill>
                  <a:srgbClr val="FFC000"/>
                </a:solidFill>
              </a:rPr>
              <a:t>{</a:t>
            </a:r>
            <a:endParaRPr lang="en-US" sz="20000" b="0" dirty="0">
              <a:solidFill>
                <a:srgbClr val="FFC000"/>
              </a:solidFill>
            </a:endParaRPr>
          </a:p>
        </p:txBody>
      </p:sp>
      <p:sp>
        <p:nvSpPr>
          <p:cNvPr id="35" name="TextBox 34"/>
          <p:cNvSpPr txBox="1"/>
          <p:nvPr/>
        </p:nvSpPr>
        <p:spPr>
          <a:xfrm>
            <a:off x="1524000" y="5638800"/>
            <a:ext cx="1479893" cy="523220"/>
          </a:xfrm>
          <a:prstGeom prst="rect">
            <a:avLst/>
          </a:prstGeom>
          <a:noFill/>
        </p:spPr>
        <p:txBody>
          <a:bodyPr wrap="none" rtlCol="0">
            <a:spAutoFit/>
          </a:bodyPr>
          <a:lstStyle/>
          <a:p>
            <a:r>
              <a:rPr lang="en-US" sz="2800" b="0" dirty="0" smtClean="0">
                <a:solidFill>
                  <a:srgbClr val="FFC000"/>
                </a:solidFill>
              </a:rPr>
              <a:t>therefore</a:t>
            </a:r>
            <a:endParaRPr lang="en-US" sz="2800" b="0" dirty="0">
              <a:solidFill>
                <a:srgbClr val="FFC000"/>
              </a:solidFill>
            </a:endParaRPr>
          </a:p>
        </p:txBody>
      </p:sp>
      <p:cxnSp>
        <p:nvCxnSpPr>
          <p:cNvPr id="39" name="Straight Connector 38"/>
          <p:cNvCxnSpPr/>
          <p:nvPr/>
        </p:nvCxnSpPr>
        <p:spPr bwMode="auto">
          <a:xfrm>
            <a:off x="1981200" y="4267200"/>
            <a:ext cx="20782" cy="1392382"/>
          </a:xfrm>
          <a:prstGeom prst="line">
            <a:avLst/>
          </a:prstGeom>
          <a:noFill/>
          <a:ln w="57150" cap="flat" cmpd="sng" algn="ctr">
            <a:solidFill>
              <a:srgbClr val="FFC000"/>
            </a:solidFill>
            <a:prstDash val="solid"/>
            <a:round/>
            <a:headEnd type="none" w="med" len="med"/>
            <a:tailEnd type="none" w="med" len="med"/>
          </a:ln>
          <a:effectLst/>
        </p:spPr>
      </p:cxnSp>
      <p:cxnSp>
        <p:nvCxnSpPr>
          <p:cNvPr id="40" name="Straight Connector 39"/>
          <p:cNvCxnSpPr/>
          <p:nvPr/>
        </p:nvCxnSpPr>
        <p:spPr bwMode="auto">
          <a:xfrm>
            <a:off x="1981200" y="5638800"/>
            <a:ext cx="1143000" cy="0"/>
          </a:xfrm>
          <a:prstGeom prst="line">
            <a:avLst/>
          </a:prstGeom>
          <a:noFill/>
          <a:ln w="57150" cap="flat" cmpd="sng" algn="ctr">
            <a:solidFill>
              <a:srgbClr val="FFC000"/>
            </a:solidFill>
            <a:prstDash val="solid"/>
            <a:round/>
            <a:headEnd type="none" w="med" len="med"/>
            <a:tailEnd type="triangle" w="med" len="med"/>
          </a:ln>
          <a:effectLst/>
        </p:spPr>
      </p:cxnSp>
      <p:cxnSp>
        <p:nvCxnSpPr>
          <p:cNvPr id="43" name="Straight Connector 42"/>
          <p:cNvCxnSpPr/>
          <p:nvPr/>
        </p:nvCxnSpPr>
        <p:spPr bwMode="auto">
          <a:xfrm>
            <a:off x="1981200" y="4298373"/>
            <a:ext cx="304800" cy="0"/>
          </a:xfrm>
          <a:prstGeom prst="line">
            <a:avLst/>
          </a:prstGeom>
          <a:noFill/>
          <a:ln w="57150" cap="flat" cmpd="sng" algn="ctr">
            <a:solidFill>
              <a:srgbClr val="FFC000"/>
            </a:solidFill>
            <a:prstDash val="solid"/>
            <a:round/>
            <a:headEnd type="none" w="med" len="med"/>
            <a:tailEnd type="none" w="med" len="med"/>
          </a:ln>
          <a:effectLst/>
        </p:spPr>
      </p:cxnSp>
      <p:sp>
        <p:nvSpPr>
          <p:cNvPr id="52" name="TextBox 51"/>
          <p:cNvSpPr txBox="1"/>
          <p:nvPr/>
        </p:nvSpPr>
        <p:spPr>
          <a:xfrm>
            <a:off x="7010400" y="5715000"/>
            <a:ext cx="1835760" cy="523220"/>
          </a:xfrm>
          <a:prstGeom prst="rect">
            <a:avLst/>
          </a:prstGeom>
          <a:noFill/>
        </p:spPr>
        <p:txBody>
          <a:bodyPr wrap="none" rtlCol="0">
            <a:spAutoFit/>
          </a:bodyPr>
          <a:lstStyle/>
          <a:p>
            <a:r>
              <a:rPr lang="en-US" sz="2800" b="0" dirty="0" smtClean="0">
                <a:solidFill>
                  <a:srgbClr val="FFC000"/>
                </a:solidFill>
              </a:rPr>
              <a:t>expectation</a:t>
            </a:r>
            <a:endParaRPr lang="en-US" sz="2800" b="0" dirty="0">
              <a:solidFill>
                <a:srgbClr val="FFC000"/>
              </a:solidFill>
            </a:endParaRPr>
          </a:p>
        </p:txBody>
      </p:sp>
      <p:grpSp>
        <p:nvGrpSpPr>
          <p:cNvPr id="36" name="Group 356"/>
          <p:cNvGrpSpPr>
            <a:grpSpLocks/>
          </p:cNvGrpSpPr>
          <p:nvPr/>
        </p:nvGrpSpPr>
        <p:grpSpPr bwMode="auto">
          <a:xfrm flipV="1">
            <a:off x="3200400" y="2362200"/>
            <a:ext cx="4267200" cy="381000"/>
            <a:chOff x="2016" y="2736"/>
            <a:chExt cx="2688" cy="240"/>
          </a:xfrm>
          <a:solidFill>
            <a:srgbClr val="FF0000"/>
          </a:solidFill>
        </p:grpSpPr>
        <p:sp>
          <p:nvSpPr>
            <p:cNvPr id="37" name="AutoShape 354"/>
            <p:cNvSpPr>
              <a:spLocks noChangeArrowheads="1"/>
            </p:cNvSpPr>
            <p:nvPr/>
          </p:nvSpPr>
          <p:spPr bwMode="auto">
            <a:xfrm>
              <a:off x="2016" y="2736"/>
              <a:ext cx="1344" cy="240"/>
            </a:xfrm>
            <a:prstGeom prst="curvedUpArrow">
              <a:avLst>
                <a:gd name="adj1" fmla="val 80915"/>
                <a:gd name="adj2" fmla="val 192915"/>
                <a:gd name="adj3" fmla="val 33333"/>
              </a:avLst>
            </a:prstGeom>
            <a:grpFill/>
            <a:ln w="9525">
              <a:solidFill>
                <a:schemeClr val="bg1"/>
              </a:solidFill>
              <a:miter lim="800000"/>
              <a:headEnd/>
              <a:tailEnd/>
            </a:ln>
          </p:spPr>
          <p:txBody>
            <a:bodyPr wrap="none" anchor="ctr"/>
            <a:lstStyle/>
            <a:p>
              <a:endParaRPr lang="en-US"/>
            </a:p>
          </p:txBody>
        </p:sp>
        <p:sp>
          <p:nvSpPr>
            <p:cNvPr id="38" name="AutoShape 355"/>
            <p:cNvSpPr>
              <a:spLocks noChangeArrowheads="1"/>
            </p:cNvSpPr>
            <p:nvPr/>
          </p:nvSpPr>
          <p:spPr bwMode="auto">
            <a:xfrm>
              <a:off x="2016" y="2736"/>
              <a:ext cx="2688" cy="240"/>
            </a:xfrm>
            <a:prstGeom prst="curvedUpArrow">
              <a:avLst>
                <a:gd name="adj1" fmla="val 79956"/>
                <a:gd name="adj2" fmla="val 196622"/>
                <a:gd name="adj3" fmla="val 33333"/>
              </a:avLst>
            </a:prstGeom>
            <a:grpFill/>
            <a:ln w="9525">
              <a:solidFill>
                <a:schemeClr val="bg1"/>
              </a:solidFill>
              <a:miter lim="800000"/>
              <a:headEnd/>
              <a:tailEnd/>
            </a:ln>
          </p:spPr>
          <p:txBody>
            <a:bodyPr wrap="none" anchor="ctr"/>
            <a:lstStyle/>
            <a:p>
              <a:endParaRPr lang="en-US"/>
            </a:p>
          </p:txBody>
        </p:sp>
      </p:grpSp>
      <p:sp>
        <p:nvSpPr>
          <p:cNvPr id="41" name="TextBox 40"/>
          <p:cNvSpPr txBox="1"/>
          <p:nvPr/>
        </p:nvSpPr>
        <p:spPr>
          <a:xfrm>
            <a:off x="6736773" y="2043335"/>
            <a:ext cx="2462534" cy="523220"/>
          </a:xfrm>
          <a:prstGeom prst="rect">
            <a:avLst/>
          </a:prstGeom>
          <a:noFill/>
        </p:spPr>
        <p:txBody>
          <a:bodyPr wrap="none" rtlCol="0">
            <a:spAutoFit/>
          </a:bodyPr>
          <a:lstStyle/>
          <a:p>
            <a:r>
              <a:rPr lang="en-US" sz="2800" b="0" dirty="0" smtClean="0">
                <a:solidFill>
                  <a:srgbClr val="FF0000"/>
                </a:solidFill>
              </a:rPr>
              <a:t>generalization ?</a:t>
            </a:r>
            <a:endParaRPr lang="en-US" sz="2800" b="0" dirty="0">
              <a:solidFill>
                <a:srgbClr val="FF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a:xfrm>
            <a:off x="258763" y="1325563"/>
            <a:ext cx="8626475" cy="546100"/>
          </a:xfrm>
        </p:spPr>
        <p:txBody>
          <a:bodyPr/>
          <a:lstStyle/>
          <a:p>
            <a:r>
              <a:rPr lang="en-US" sz="2600" smtClean="0"/>
              <a:t>Coding systems used naively preserve certain ambiguities</a:t>
            </a:r>
          </a:p>
        </p:txBody>
      </p:sp>
      <p:grpSp>
        <p:nvGrpSpPr>
          <p:cNvPr id="36867" name="Group 3"/>
          <p:cNvGrpSpPr>
            <a:grpSpLocks/>
          </p:cNvGrpSpPr>
          <p:nvPr/>
        </p:nvGrpSpPr>
        <p:grpSpPr bwMode="auto">
          <a:xfrm>
            <a:off x="914400" y="1903413"/>
            <a:ext cx="7848600" cy="4816475"/>
            <a:chOff x="576" y="1104"/>
            <a:chExt cx="4944" cy="3034"/>
          </a:xfrm>
        </p:grpSpPr>
        <p:grpSp>
          <p:nvGrpSpPr>
            <p:cNvPr id="36868" name="Group 4"/>
            <p:cNvGrpSpPr>
              <a:grpSpLocks/>
            </p:cNvGrpSpPr>
            <p:nvPr/>
          </p:nvGrpSpPr>
          <p:grpSpPr bwMode="auto">
            <a:xfrm>
              <a:off x="576" y="1296"/>
              <a:ext cx="4944" cy="154"/>
              <a:chOff x="576" y="1440"/>
              <a:chExt cx="4944" cy="154"/>
            </a:xfrm>
          </p:grpSpPr>
          <p:sp>
            <p:nvSpPr>
              <p:cNvPr id="36940" name="Text Box 5"/>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41" name="Text Box 6"/>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p:txBody>
          </p:sp>
          <p:sp>
            <p:nvSpPr>
              <p:cNvPr id="36942" name="Text Box 7"/>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6943" name="Text Box 8"/>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6869" name="Group 9"/>
            <p:cNvGrpSpPr>
              <a:grpSpLocks/>
            </p:cNvGrpSpPr>
            <p:nvPr/>
          </p:nvGrpSpPr>
          <p:grpSpPr bwMode="auto">
            <a:xfrm>
              <a:off x="576" y="1488"/>
              <a:ext cx="4944" cy="154"/>
              <a:chOff x="576" y="1440"/>
              <a:chExt cx="4944" cy="154"/>
            </a:xfrm>
          </p:grpSpPr>
          <p:sp>
            <p:nvSpPr>
              <p:cNvPr id="36936" name="Text Box 10"/>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37" name="Text Box 11"/>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p:txBody>
          </p:sp>
          <p:sp>
            <p:nvSpPr>
              <p:cNvPr id="36938" name="Text Box 12"/>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81134009</a:t>
                </a:r>
              </a:p>
            </p:txBody>
          </p:sp>
          <p:sp>
            <p:nvSpPr>
              <p:cNvPr id="36939" name="Text Box 13"/>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Fracture, closed, spiral</a:t>
                </a:r>
                <a:endParaRPr lang="nl-NL" sz="1400" b="0">
                  <a:solidFill>
                    <a:schemeClr val="tx1"/>
                  </a:solidFill>
                  <a:cs typeface="Times New Roman" pitchFamily="18" charset="0"/>
                </a:endParaRPr>
              </a:p>
            </p:txBody>
          </p:sp>
        </p:grpSp>
        <p:grpSp>
          <p:nvGrpSpPr>
            <p:cNvPr id="36870" name="Group 14"/>
            <p:cNvGrpSpPr>
              <a:grpSpLocks/>
            </p:cNvGrpSpPr>
            <p:nvPr/>
          </p:nvGrpSpPr>
          <p:grpSpPr bwMode="auto">
            <a:xfrm>
              <a:off x="576" y="1680"/>
              <a:ext cx="4944" cy="154"/>
              <a:chOff x="576" y="1440"/>
              <a:chExt cx="4944" cy="154"/>
            </a:xfrm>
          </p:grpSpPr>
          <p:sp>
            <p:nvSpPr>
              <p:cNvPr id="36932" name="Text Box 15"/>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33" name="Text Box 16"/>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12/07/1990</a:t>
                </a:r>
                <a:endParaRPr lang="nl-NL" sz="1400" b="0">
                  <a:solidFill>
                    <a:schemeClr val="tx1"/>
                  </a:solidFill>
                  <a:cs typeface="Times New Roman" pitchFamily="18" charset="0"/>
                </a:endParaRPr>
              </a:p>
            </p:txBody>
          </p:sp>
          <p:sp>
            <p:nvSpPr>
              <p:cNvPr id="36934" name="Text Box 17"/>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6935" name="Text Box 18"/>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6871" name="Group 19"/>
            <p:cNvGrpSpPr>
              <a:grpSpLocks/>
            </p:cNvGrpSpPr>
            <p:nvPr/>
          </p:nvGrpSpPr>
          <p:grpSpPr bwMode="auto">
            <a:xfrm>
              <a:off x="576" y="1872"/>
              <a:ext cx="4944" cy="154"/>
              <a:chOff x="576" y="1440"/>
              <a:chExt cx="4944" cy="154"/>
            </a:xfrm>
          </p:grpSpPr>
          <p:sp>
            <p:nvSpPr>
              <p:cNvPr id="36928" name="Text Box 20"/>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29" name="Text Box 21"/>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12/07/1990</a:t>
                </a:r>
                <a:endParaRPr lang="nl-NL" sz="1400" b="0">
                  <a:solidFill>
                    <a:schemeClr val="tx1"/>
                  </a:solidFill>
                  <a:cs typeface="Times New Roman" pitchFamily="18" charset="0"/>
                </a:endParaRPr>
              </a:p>
            </p:txBody>
          </p:sp>
          <p:sp>
            <p:nvSpPr>
              <p:cNvPr id="36930" name="Text Box 22"/>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6931" name="Text Box 23"/>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sp>
          <p:nvSpPr>
            <p:cNvPr id="36872" name="Text Box 24"/>
            <p:cNvSpPr txBox="1">
              <a:spLocks noChangeArrowheads="1"/>
            </p:cNvSpPr>
            <p:nvPr/>
          </p:nvSpPr>
          <p:spPr bwMode="auto">
            <a:xfrm>
              <a:off x="576" y="2064"/>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6873" name="Text Box 25"/>
            <p:cNvSpPr txBox="1">
              <a:spLocks noChangeArrowheads="1"/>
            </p:cNvSpPr>
            <p:nvPr/>
          </p:nvSpPr>
          <p:spPr bwMode="auto">
            <a:xfrm>
              <a:off x="1056" y="2064"/>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6874" name="Text Box 26"/>
            <p:cNvSpPr txBox="1">
              <a:spLocks noChangeArrowheads="1"/>
            </p:cNvSpPr>
            <p:nvPr/>
          </p:nvSpPr>
          <p:spPr bwMode="auto">
            <a:xfrm>
              <a:off x="1776" y="2064"/>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6875" name="Text Box 27"/>
            <p:cNvSpPr txBox="1">
              <a:spLocks noChangeArrowheads="1"/>
            </p:cNvSpPr>
            <p:nvPr/>
          </p:nvSpPr>
          <p:spPr bwMode="auto">
            <a:xfrm>
              <a:off x="3216" y="2064"/>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6876" name="Text Box 28"/>
            <p:cNvSpPr txBox="1">
              <a:spLocks noChangeArrowheads="1"/>
            </p:cNvSpPr>
            <p:nvPr/>
          </p:nvSpPr>
          <p:spPr bwMode="auto">
            <a:xfrm>
              <a:off x="576" y="2256"/>
              <a:ext cx="43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0939</a:t>
              </a:r>
              <a:endParaRPr lang="nl-NL" sz="1400" b="0">
                <a:solidFill>
                  <a:schemeClr val="tx1"/>
                </a:solidFill>
                <a:cs typeface="Times New Roman" pitchFamily="18" charset="0"/>
              </a:endParaRPr>
            </a:p>
          </p:txBody>
        </p:sp>
        <p:sp>
          <p:nvSpPr>
            <p:cNvPr id="36877" name="Text Box 29"/>
            <p:cNvSpPr txBox="1">
              <a:spLocks noChangeArrowheads="1"/>
            </p:cNvSpPr>
            <p:nvPr/>
          </p:nvSpPr>
          <p:spPr bwMode="auto">
            <a:xfrm>
              <a:off x="1056" y="2256"/>
              <a:ext cx="67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24/12/1991</a:t>
              </a:r>
              <a:endParaRPr lang="nl-NL" sz="1400" b="0">
                <a:solidFill>
                  <a:schemeClr val="tx1"/>
                </a:solidFill>
                <a:cs typeface="Times New Roman" pitchFamily="18" charset="0"/>
              </a:endParaRPr>
            </a:p>
          </p:txBody>
        </p:sp>
        <p:sp>
          <p:nvSpPr>
            <p:cNvPr id="36878" name="Text Box 30"/>
            <p:cNvSpPr txBox="1">
              <a:spLocks noChangeArrowheads="1"/>
            </p:cNvSpPr>
            <p:nvPr/>
          </p:nvSpPr>
          <p:spPr bwMode="auto">
            <a:xfrm>
              <a:off x="1776" y="2256"/>
              <a:ext cx="1392"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255174002</a:t>
              </a:r>
            </a:p>
          </p:txBody>
        </p:sp>
        <p:sp>
          <p:nvSpPr>
            <p:cNvPr id="36879" name="Text Box 31"/>
            <p:cNvSpPr txBox="1">
              <a:spLocks noChangeArrowheads="1"/>
            </p:cNvSpPr>
            <p:nvPr/>
          </p:nvSpPr>
          <p:spPr bwMode="auto">
            <a:xfrm>
              <a:off x="3216" y="2256"/>
              <a:ext cx="2304"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benign polyp of biliary tract</a:t>
              </a:r>
            </a:p>
          </p:txBody>
        </p:sp>
        <p:sp>
          <p:nvSpPr>
            <p:cNvPr id="36880" name="Text Box 32"/>
            <p:cNvSpPr txBox="1">
              <a:spLocks noChangeArrowheads="1"/>
            </p:cNvSpPr>
            <p:nvPr/>
          </p:nvSpPr>
          <p:spPr bwMode="auto">
            <a:xfrm>
              <a:off x="576" y="2448"/>
              <a:ext cx="43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2309</a:t>
              </a:r>
              <a:endParaRPr lang="nl-NL" sz="1400" b="0">
                <a:solidFill>
                  <a:schemeClr val="tx1"/>
                </a:solidFill>
                <a:cs typeface="Times New Roman" pitchFamily="18" charset="0"/>
              </a:endParaRPr>
            </a:p>
          </p:txBody>
        </p:sp>
        <p:sp>
          <p:nvSpPr>
            <p:cNvPr id="36881" name="Text Box 33"/>
            <p:cNvSpPr txBox="1">
              <a:spLocks noChangeArrowheads="1"/>
            </p:cNvSpPr>
            <p:nvPr/>
          </p:nvSpPr>
          <p:spPr bwMode="auto">
            <a:xfrm>
              <a:off x="1056" y="2448"/>
              <a:ext cx="67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21/03/1992</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6882" name="Text Box 34"/>
            <p:cNvSpPr txBox="1">
              <a:spLocks noChangeArrowheads="1"/>
            </p:cNvSpPr>
            <p:nvPr/>
          </p:nvSpPr>
          <p:spPr bwMode="auto">
            <a:xfrm>
              <a:off x="1776" y="2448"/>
              <a:ext cx="1392" cy="154"/>
            </a:xfrm>
            <a:prstGeom prst="rect">
              <a:avLst/>
            </a:prstGeom>
            <a:solidFill>
              <a:srgbClr val="CCFF66"/>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a:p>
              <a:pPr algn="l"/>
              <a:endParaRPr lang="nl-NL" sz="1400" b="0">
                <a:solidFill>
                  <a:schemeClr val="tx1"/>
                </a:solidFill>
                <a:cs typeface="Times New Roman" pitchFamily="18" charset="0"/>
              </a:endParaRPr>
            </a:p>
          </p:txBody>
        </p:sp>
        <p:sp>
          <p:nvSpPr>
            <p:cNvPr id="36883" name="Text Box 35"/>
            <p:cNvSpPr txBox="1">
              <a:spLocks noChangeArrowheads="1"/>
            </p:cNvSpPr>
            <p:nvPr/>
          </p:nvSpPr>
          <p:spPr bwMode="auto">
            <a:xfrm>
              <a:off x="3216" y="2448"/>
              <a:ext cx="2304" cy="154"/>
            </a:xfrm>
            <a:prstGeom prst="rect">
              <a:avLst/>
            </a:prstGeom>
            <a:solidFill>
              <a:srgbClr val="CCFF66"/>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a:p>
              <a:pPr algn="l"/>
              <a:endParaRPr lang="nl-NL" sz="1400" b="0">
                <a:solidFill>
                  <a:schemeClr val="tx1"/>
                </a:solidFill>
                <a:cs typeface="Times New Roman" pitchFamily="18" charset="0"/>
              </a:endParaRPr>
            </a:p>
          </p:txBody>
        </p:sp>
        <p:grpSp>
          <p:nvGrpSpPr>
            <p:cNvPr id="36884" name="Group 36"/>
            <p:cNvGrpSpPr>
              <a:grpSpLocks/>
            </p:cNvGrpSpPr>
            <p:nvPr/>
          </p:nvGrpSpPr>
          <p:grpSpPr bwMode="auto">
            <a:xfrm>
              <a:off x="576" y="2640"/>
              <a:ext cx="4944" cy="154"/>
              <a:chOff x="576" y="1440"/>
              <a:chExt cx="4944" cy="154"/>
            </a:xfrm>
          </p:grpSpPr>
          <p:sp>
            <p:nvSpPr>
              <p:cNvPr id="36924" name="Text Box 37"/>
              <p:cNvSpPr txBox="1">
                <a:spLocks noChangeArrowheads="1"/>
              </p:cNvSpPr>
              <p:nvPr/>
            </p:nvSpPr>
            <p:spPr bwMode="auto">
              <a:xfrm>
                <a:off x="576" y="1440"/>
                <a:ext cx="43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2309</a:t>
                </a:r>
                <a:endParaRPr lang="nl-NL" sz="1400" b="0">
                  <a:solidFill>
                    <a:schemeClr val="tx1"/>
                  </a:solidFill>
                  <a:cs typeface="Times New Roman" pitchFamily="18" charset="0"/>
                </a:endParaRPr>
              </a:p>
            </p:txBody>
          </p:sp>
          <p:sp>
            <p:nvSpPr>
              <p:cNvPr id="36925" name="Text Box 38"/>
              <p:cNvSpPr txBox="1">
                <a:spLocks noChangeArrowheads="1"/>
              </p:cNvSpPr>
              <p:nvPr/>
            </p:nvSpPr>
            <p:spPr bwMode="auto">
              <a:xfrm>
                <a:off x="1056" y="1440"/>
                <a:ext cx="67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21/03/1992</a:t>
                </a:r>
                <a:endParaRPr lang="nl-NL" sz="1400" b="0">
                  <a:solidFill>
                    <a:schemeClr val="tx1"/>
                  </a:solidFill>
                  <a:cs typeface="Times New Roman" pitchFamily="18" charset="0"/>
                </a:endParaRPr>
              </a:p>
            </p:txBody>
          </p:sp>
          <p:sp>
            <p:nvSpPr>
              <p:cNvPr id="36926" name="Text Box 39"/>
              <p:cNvSpPr txBox="1">
                <a:spLocks noChangeArrowheads="1"/>
              </p:cNvSpPr>
              <p:nvPr/>
            </p:nvSpPr>
            <p:spPr bwMode="auto">
              <a:xfrm>
                <a:off x="1776" y="1440"/>
                <a:ext cx="139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6927" name="Text Box 40"/>
              <p:cNvSpPr txBox="1">
                <a:spLocks noChangeArrowheads="1"/>
              </p:cNvSpPr>
              <p:nvPr/>
            </p:nvSpPr>
            <p:spPr bwMode="auto">
              <a:xfrm>
                <a:off x="3216" y="1440"/>
                <a:ext cx="2304"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grpSp>
          <p:nvGrpSpPr>
            <p:cNvPr id="36885" name="Group 41"/>
            <p:cNvGrpSpPr>
              <a:grpSpLocks/>
            </p:cNvGrpSpPr>
            <p:nvPr/>
          </p:nvGrpSpPr>
          <p:grpSpPr bwMode="auto">
            <a:xfrm>
              <a:off x="576" y="2832"/>
              <a:ext cx="4944" cy="154"/>
              <a:chOff x="576" y="1440"/>
              <a:chExt cx="4944" cy="154"/>
            </a:xfrm>
          </p:grpSpPr>
          <p:sp>
            <p:nvSpPr>
              <p:cNvPr id="36920" name="Text Box 42"/>
              <p:cNvSpPr txBox="1">
                <a:spLocks noChangeArrowheads="1"/>
              </p:cNvSpPr>
              <p:nvPr/>
            </p:nvSpPr>
            <p:spPr bwMode="auto">
              <a:xfrm>
                <a:off x="576" y="1440"/>
                <a:ext cx="43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47804</a:t>
                </a:r>
                <a:endParaRPr lang="nl-NL" sz="1400" b="0">
                  <a:solidFill>
                    <a:schemeClr val="tx1"/>
                  </a:solidFill>
                  <a:cs typeface="Times New Roman" pitchFamily="18" charset="0"/>
                </a:endParaRPr>
              </a:p>
            </p:txBody>
          </p:sp>
          <p:sp>
            <p:nvSpPr>
              <p:cNvPr id="36921" name="Text Box 43"/>
              <p:cNvSpPr txBox="1">
                <a:spLocks noChangeArrowheads="1"/>
              </p:cNvSpPr>
              <p:nvPr/>
            </p:nvSpPr>
            <p:spPr bwMode="auto">
              <a:xfrm>
                <a:off x="1056" y="1440"/>
                <a:ext cx="67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03/04/1993</a:t>
                </a:r>
                <a:endParaRPr lang="nl-NL" sz="1400" b="0">
                  <a:solidFill>
                    <a:schemeClr val="tx1"/>
                  </a:solidFill>
                  <a:cs typeface="Times New Roman" pitchFamily="18" charset="0"/>
                </a:endParaRPr>
              </a:p>
            </p:txBody>
          </p:sp>
          <p:sp>
            <p:nvSpPr>
              <p:cNvPr id="36922" name="Text Box 44"/>
              <p:cNvSpPr txBox="1">
                <a:spLocks noChangeArrowheads="1"/>
              </p:cNvSpPr>
              <p:nvPr/>
            </p:nvSpPr>
            <p:spPr bwMode="auto">
              <a:xfrm>
                <a:off x="1776" y="1440"/>
                <a:ext cx="139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58298795</a:t>
                </a:r>
                <a:endParaRPr lang="nl-NL" sz="1400" b="0">
                  <a:solidFill>
                    <a:schemeClr val="tx1"/>
                  </a:solidFill>
                  <a:cs typeface="Times New Roman" pitchFamily="18" charset="0"/>
                </a:endParaRPr>
              </a:p>
            </p:txBody>
          </p:sp>
          <p:sp>
            <p:nvSpPr>
              <p:cNvPr id="36923" name="Text Box 45"/>
              <p:cNvSpPr txBox="1">
                <a:spLocks noChangeArrowheads="1"/>
              </p:cNvSpPr>
              <p:nvPr/>
            </p:nvSpPr>
            <p:spPr bwMode="auto">
              <a:xfrm>
                <a:off x="3216" y="1440"/>
                <a:ext cx="2304"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Other lesion on other specified region</a:t>
                </a:r>
                <a:endParaRPr lang="nl-NL" sz="1400" b="0">
                  <a:solidFill>
                    <a:schemeClr val="tx1"/>
                  </a:solidFill>
                  <a:cs typeface="Times New Roman" pitchFamily="18" charset="0"/>
                </a:endParaRPr>
              </a:p>
            </p:txBody>
          </p:sp>
        </p:grpSp>
        <p:grpSp>
          <p:nvGrpSpPr>
            <p:cNvPr id="36886" name="Group 46"/>
            <p:cNvGrpSpPr>
              <a:grpSpLocks/>
            </p:cNvGrpSpPr>
            <p:nvPr/>
          </p:nvGrpSpPr>
          <p:grpSpPr bwMode="auto">
            <a:xfrm>
              <a:off x="576" y="3024"/>
              <a:ext cx="4944" cy="154"/>
              <a:chOff x="576" y="1440"/>
              <a:chExt cx="4944" cy="154"/>
            </a:xfrm>
          </p:grpSpPr>
          <p:sp>
            <p:nvSpPr>
              <p:cNvPr id="36916" name="Text Box 47"/>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17" name="Text Box 48"/>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17/05/1993</a:t>
                </a:r>
                <a:endParaRPr lang="nl-NL" sz="1400" b="0">
                  <a:solidFill>
                    <a:schemeClr val="tx1"/>
                  </a:solidFill>
                  <a:cs typeface="Times New Roman" pitchFamily="18" charset="0"/>
                </a:endParaRPr>
              </a:p>
            </p:txBody>
          </p:sp>
          <p:sp>
            <p:nvSpPr>
              <p:cNvPr id="36918" name="Text Box 49"/>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6919" name="Text Box 50"/>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p:txBody>
          </p:sp>
        </p:grpSp>
        <p:grpSp>
          <p:nvGrpSpPr>
            <p:cNvPr id="36887" name="Group 51"/>
            <p:cNvGrpSpPr>
              <a:grpSpLocks/>
            </p:cNvGrpSpPr>
            <p:nvPr/>
          </p:nvGrpSpPr>
          <p:grpSpPr bwMode="auto">
            <a:xfrm>
              <a:off x="576" y="3216"/>
              <a:ext cx="4944" cy="154"/>
              <a:chOff x="576" y="1440"/>
              <a:chExt cx="4944" cy="154"/>
            </a:xfrm>
          </p:grpSpPr>
          <p:sp>
            <p:nvSpPr>
              <p:cNvPr id="36912" name="Text Box 52"/>
              <p:cNvSpPr txBox="1">
                <a:spLocks noChangeArrowheads="1"/>
              </p:cNvSpPr>
              <p:nvPr/>
            </p:nvSpPr>
            <p:spPr bwMode="auto">
              <a:xfrm>
                <a:off x="576" y="1440"/>
                <a:ext cx="43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298</a:t>
                </a:r>
                <a:endParaRPr lang="nl-NL" sz="1400" b="0">
                  <a:solidFill>
                    <a:schemeClr val="tx1"/>
                  </a:solidFill>
                  <a:cs typeface="Times New Roman" pitchFamily="18" charset="0"/>
                </a:endParaRPr>
              </a:p>
            </p:txBody>
          </p:sp>
          <p:sp>
            <p:nvSpPr>
              <p:cNvPr id="36913" name="Text Box 53"/>
              <p:cNvSpPr txBox="1">
                <a:spLocks noChangeArrowheads="1"/>
              </p:cNvSpPr>
              <p:nvPr/>
            </p:nvSpPr>
            <p:spPr bwMode="auto">
              <a:xfrm>
                <a:off x="1056" y="1440"/>
                <a:ext cx="67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22/08/1993</a:t>
                </a:r>
                <a:endParaRPr lang="nl-NL" sz="1400" b="0">
                  <a:solidFill>
                    <a:schemeClr val="tx1"/>
                  </a:solidFill>
                  <a:cs typeface="Times New Roman" pitchFamily="18" charset="0"/>
                </a:endParaRPr>
              </a:p>
            </p:txBody>
          </p:sp>
          <p:sp>
            <p:nvSpPr>
              <p:cNvPr id="36914" name="Text Box 54"/>
              <p:cNvSpPr txBox="1">
                <a:spLocks noChangeArrowheads="1"/>
              </p:cNvSpPr>
              <p:nvPr/>
            </p:nvSpPr>
            <p:spPr bwMode="auto">
              <a:xfrm>
                <a:off x="1776" y="1440"/>
                <a:ext cx="139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2909872</a:t>
                </a:r>
                <a:endParaRPr lang="nl-NL" sz="1400" b="0">
                  <a:solidFill>
                    <a:schemeClr val="tx1"/>
                  </a:solidFill>
                  <a:cs typeface="Times New Roman" pitchFamily="18" charset="0"/>
                </a:endParaRPr>
              </a:p>
            </p:txBody>
          </p:sp>
          <p:sp>
            <p:nvSpPr>
              <p:cNvPr id="36915" name="Text Box 55"/>
              <p:cNvSpPr txBox="1">
                <a:spLocks noChangeArrowheads="1"/>
              </p:cNvSpPr>
              <p:nvPr/>
            </p:nvSpPr>
            <p:spPr bwMode="auto">
              <a:xfrm>
                <a:off x="3216" y="1440"/>
                <a:ext cx="2304"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Closed fracture of radial head</a:t>
                </a:r>
                <a:endParaRPr lang="nl-NL" sz="1400" b="0">
                  <a:solidFill>
                    <a:schemeClr val="tx1"/>
                  </a:solidFill>
                  <a:cs typeface="Times New Roman" pitchFamily="18" charset="0"/>
                </a:endParaRPr>
              </a:p>
            </p:txBody>
          </p:sp>
        </p:grpSp>
        <p:grpSp>
          <p:nvGrpSpPr>
            <p:cNvPr id="36888" name="Group 56"/>
            <p:cNvGrpSpPr>
              <a:grpSpLocks/>
            </p:cNvGrpSpPr>
            <p:nvPr/>
          </p:nvGrpSpPr>
          <p:grpSpPr bwMode="auto">
            <a:xfrm>
              <a:off x="576" y="3408"/>
              <a:ext cx="4944" cy="154"/>
              <a:chOff x="576" y="1440"/>
              <a:chExt cx="4944" cy="154"/>
            </a:xfrm>
          </p:grpSpPr>
          <p:sp>
            <p:nvSpPr>
              <p:cNvPr id="36908" name="Text Box 57"/>
              <p:cNvSpPr txBox="1">
                <a:spLocks noChangeArrowheads="1"/>
              </p:cNvSpPr>
              <p:nvPr/>
            </p:nvSpPr>
            <p:spPr bwMode="auto">
              <a:xfrm>
                <a:off x="576" y="1440"/>
                <a:ext cx="43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298</a:t>
                </a:r>
                <a:endParaRPr lang="nl-NL" sz="1400" b="0">
                  <a:solidFill>
                    <a:schemeClr val="tx1"/>
                  </a:solidFill>
                  <a:cs typeface="Times New Roman" pitchFamily="18" charset="0"/>
                </a:endParaRPr>
              </a:p>
            </p:txBody>
          </p:sp>
          <p:sp>
            <p:nvSpPr>
              <p:cNvPr id="36909" name="Text Box 58"/>
              <p:cNvSpPr txBox="1">
                <a:spLocks noChangeArrowheads="1"/>
              </p:cNvSpPr>
              <p:nvPr/>
            </p:nvSpPr>
            <p:spPr bwMode="auto">
              <a:xfrm>
                <a:off x="1056" y="1440"/>
                <a:ext cx="67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22/08/1993</a:t>
                </a:r>
                <a:endParaRPr lang="nl-NL" sz="1400" b="0">
                  <a:solidFill>
                    <a:schemeClr val="tx1"/>
                  </a:solidFill>
                  <a:cs typeface="Times New Roman" pitchFamily="18" charset="0"/>
                </a:endParaRPr>
              </a:p>
            </p:txBody>
          </p:sp>
          <p:sp>
            <p:nvSpPr>
              <p:cNvPr id="36910" name="Text Box 59"/>
              <p:cNvSpPr txBox="1">
                <a:spLocks noChangeArrowheads="1"/>
              </p:cNvSpPr>
              <p:nvPr/>
            </p:nvSpPr>
            <p:spPr bwMode="auto">
              <a:xfrm>
                <a:off x="1776" y="1440"/>
                <a:ext cx="139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6911" name="Text Box 60"/>
              <p:cNvSpPr txBox="1">
                <a:spLocks noChangeArrowheads="1"/>
              </p:cNvSpPr>
              <p:nvPr/>
            </p:nvSpPr>
            <p:spPr bwMode="auto">
              <a:xfrm>
                <a:off x="3216" y="1440"/>
                <a:ext cx="2304"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grpSp>
          <p:nvGrpSpPr>
            <p:cNvPr id="36889" name="Group 61"/>
            <p:cNvGrpSpPr>
              <a:grpSpLocks/>
            </p:cNvGrpSpPr>
            <p:nvPr/>
          </p:nvGrpSpPr>
          <p:grpSpPr bwMode="auto">
            <a:xfrm>
              <a:off x="576" y="3600"/>
              <a:ext cx="4944" cy="154"/>
              <a:chOff x="576" y="1440"/>
              <a:chExt cx="4944" cy="154"/>
            </a:xfrm>
          </p:grpSpPr>
          <p:sp>
            <p:nvSpPr>
              <p:cNvPr id="36904" name="Text Box 62"/>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05" name="Text Box 63"/>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01/04/1997</a:t>
                </a:r>
                <a:endParaRPr lang="nl-NL" sz="1400" b="0">
                  <a:solidFill>
                    <a:schemeClr val="tx1"/>
                  </a:solidFill>
                  <a:cs typeface="Times New Roman" pitchFamily="18" charset="0"/>
                </a:endParaRPr>
              </a:p>
            </p:txBody>
          </p:sp>
          <p:sp>
            <p:nvSpPr>
              <p:cNvPr id="36906" name="Text Box 64"/>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6907" name="Text Box 65"/>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6890" name="Group 66"/>
            <p:cNvGrpSpPr>
              <a:grpSpLocks/>
            </p:cNvGrpSpPr>
            <p:nvPr/>
          </p:nvGrpSpPr>
          <p:grpSpPr bwMode="auto">
            <a:xfrm>
              <a:off x="576" y="3792"/>
              <a:ext cx="4944" cy="154"/>
              <a:chOff x="576" y="1440"/>
              <a:chExt cx="4944" cy="154"/>
            </a:xfrm>
          </p:grpSpPr>
          <p:sp>
            <p:nvSpPr>
              <p:cNvPr id="36900" name="Text Box 67"/>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01" name="Text Box 68"/>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01/04/1997</a:t>
                </a:r>
                <a:endParaRPr lang="nl-NL" sz="1400" b="0">
                  <a:solidFill>
                    <a:schemeClr val="tx1"/>
                  </a:solidFill>
                  <a:cs typeface="Times New Roman" pitchFamily="18" charset="0"/>
                </a:endParaRPr>
              </a:p>
            </p:txBody>
          </p:sp>
          <p:sp>
            <p:nvSpPr>
              <p:cNvPr id="36902" name="Text Box 69"/>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6903" name="Text Box 70"/>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p:txBody>
          </p:sp>
        </p:grpSp>
        <p:grpSp>
          <p:nvGrpSpPr>
            <p:cNvPr id="36891" name="Group 71"/>
            <p:cNvGrpSpPr>
              <a:grpSpLocks/>
            </p:cNvGrpSpPr>
            <p:nvPr/>
          </p:nvGrpSpPr>
          <p:grpSpPr bwMode="auto">
            <a:xfrm>
              <a:off x="576" y="1104"/>
              <a:ext cx="4944" cy="193"/>
              <a:chOff x="576" y="1248"/>
              <a:chExt cx="4944" cy="193"/>
            </a:xfrm>
          </p:grpSpPr>
          <p:sp>
            <p:nvSpPr>
              <p:cNvPr id="36896" name="Text Box 72"/>
              <p:cNvSpPr txBox="1">
                <a:spLocks noChangeArrowheads="1"/>
              </p:cNvSpPr>
              <p:nvPr/>
            </p:nvSpPr>
            <p:spPr bwMode="auto">
              <a:xfrm>
                <a:off x="576" y="1248"/>
                <a:ext cx="418" cy="193"/>
              </a:xfrm>
              <a:prstGeom prst="rect">
                <a:avLst/>
              </a:prstGeom>
              <a:solidFill>
                <a:srgbClr val="000066"/>
              </a:solidFill>
              <a:ln w="9525">
                <a:solidFill>
                  <a:schemeClr val="tx1"/>
                </a:solidFill>
                <a:miter lim="800000"/>
                <a:headEnd/>
                <a:tailEnd/>
              </a:ln>
            </p:spPr>
            <p:txBody>
              <a:bodyPr wrap="none" tIns="10800" bIns="10800">
                <a:spAutoFit/>
              </a:bodyPr>
              <a:lstStyle/>
              <a:p>
                <a:r>
                  <a:rPr lang="nl-BE" sz="1800">
                    <a:solidFill>
                      <a:schemeClr val="bg1"/>
                    </a:solidFill>
                    <a:cs typeface="Times New Roman" pitchFamily="18" charset="0"/>
                  </a:rPr>
                  <a:t>PtID</a:t>
                </a:r>
                <a:endParaRPr lang="nl-NL" sz="1800">
                  <a:solidFill>
                    <a:schemeClr val="bg1"/>
                  </a:solidFill>
                  <a:cs typeface="Times New Roman" pitchFamily="18" charset="0"/>
                </a:endParaRPr>
              </a:p>
            </p:txBody>
          </p:sp>
          <p:sp>
            <p:nvSpPr>
              <p:cNvPr id="36897" name="Text Box 73"/>
              <p:cNvSpPr txBox="1">
                <a:spLocks noChangeArrowheads="1"/>
              </p:cNvSpPr>
              <p:nvPr/>
            </p:nvSpPr>
            <p:spPr bwMode="auto">
              <a:xfrm>
                <a:off x="1056" y="1248"/>
                <a:ext cx="672"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Date</a:t>
                </a:r>
                <a:endParaRPr lang="nl-NL" sz="1800">
                  <a:solidFill>
                    <a:schemeClr val="bg1"/>
                  </a:solidFill>
                  <a:cs typeface="Times New Roman" pitchFamily="18" charset="0"/>
                </a:endParaRPr>
              </a:p>
            </p:txBody>
          </p:sp>
          <p:sp>
            <p:nvSpPr>
              <p:cNvPr id="36898" name="Text Box 74"/>
              <p:cNvSpPr txBox="1">
                <a:spLocks noChangeArrowheads="1"/>
              </p:cNvSpPr>
              <p:nvPr/>
            </p:nvSpPr>
            <p:spPr bwMode="auto">
              <a:xfrm>
                <a:off x="1776" y="1248"/>
                <a:ext cx="1392"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ObsCode</a:t>
                </a:r>
                <a:endParaRPr lang="nl-NL" sz="1800">
                  <a:solidFill>
                    <a:schemeClr val="bg1"/>
                  </a:solidFill>
                  <a:cs typeface="Times New Roman" pitchFamily="18" charset="0"/>
                </a:endParaRPr>
              </a:p>
            </p:txBody>
          </p:sp>
          <p:sp>
            <p:nvSpPr>
              <p:cNvPr id="36899" name="Text Box 75"/>
              <p:cNvSpPr txBox="1">
                <a:spLocks noChangeArrowheads="1"/>
              </p:cNvSpPr>
              <p:nvPr/>
            </p:nvSpPr>
            <p:spPr bwMode="auto">
              <a:xfrm>
                <a:off x="3216" y="1248"/>
                <a:ext cx="2304"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Narrative</a:t>
                </a:r>
                <a:endParaRPr lang="nl-NL" sz="1800">
                  <a:solidFill>
                    <a:schemeClr val="bg1"/>
                  </a:solidFill>
                  <a:cs typeface="Times New Roman" pitchFamily="18" charset="0"/>
                </a:endParaRPr>
              </a:p>
            </p:txBody>
          </p:sp>
        </p:grpSp>
        <p:sp>
          <p:nvSpPr>
            <p:cNvPr id="36892" name="Text Box 76"/>
            <p:cNvSpPr txBox="1">
              <a:spLocks noChangeArrowheads="1"/>
            </p:cNvSpPr>
            <p:nvPr/>
          </p:nvSpPr>
          <p:spPr bwMode="auto">
            <a:xfrm>
              <a:off x="576" y="3984"/>
              <a:ext cx="43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0939</a:t>
              </a:r>
              <a:endParaRPr lang="nl-NL" sz="1400" b="0">
                <a:solidFill>
                  <a:schemeClr val="tx1"/>
                </a:solidFill>
                <a:cs typeface="Times New Roman" pitchFamily="18" charset="0"/>
              </a:endParaRPr>
            </a:p>
          </p:txBody>
        </p:sp>
        <p:sp>
          <p:nvSpPr>
            <p:cNvPr id="36893" name="Text Box 77"/>
            <p:cNvSpPr txBox="1">
              <a:spLocks noChangeArrowheads="1"/>
            </p:cNvSpPr>
            <p:nvPr/>
          </p:nvSpPr>
          <p:spPr bwMode="auto">
            <a:xfrm>
              <a:off x="1056" y="3984"/>
              <a:ext cx="67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20/12/1998</a:t>
              </a:r>
              <a:endParaRPr lang="nl-NL" sz="1400" b="0">
                <a:solidFill>
                  <a:schemeClr val="tx1"/>
                </a:solidFill>
                <a:cs typeface="Times New Roman" pitchFamily="18" charset="0"/>
              </a:endParaRPr>
            </a:p>
          </p:txBody>
        </p:sp>
        <p:sp>
          <p:nvSpPr>
            <p:cNvPr id="36894" name="Text Box 78"/>
            <p:cNvSpPr txBox="1">
              <a:spLocks noChangeArrowheads="1"/>
            </p:cNvSpPr>
            <p:nvPr/>
          </p:nvSpPr>
          <p:spPr bwMode="auto">
            <a:xfrm>
              <a:off x="1776" y="3984"/>
              <a:ext cx="1392"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255087006</a:t>
              </a:r>
            </a:p>
          </p:txBody>
        </p:sp>
        <p:sp>
          <p:nvSpPr>
            <p:cNvPr id="36895" name="Text Box 79"/>
            <p:cNvSpPr txBox="1">
              <a:spLocks noChangeArrowheads="1"/>
            </p:cNvSpPr>
            <p:nvPr/>
          </p:nvSpPr>
          <p:spPr bwMode="auto">
            <a:xfrm>
              <a:off x="3216" y="3984"/>
              <a:ext cx="2304"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malignant polyp of biliary tract</a:t>
              </a:r>
            </a:p>
          </p:txBody>
        </p:sp>
      </p:grpSp>
    </p:spTree>
    <p:extLst>
      <p:ext uri="{BB962C8B-B14F-4D97-AF65-F5344CB8AC3E}">
        <p14:creationId xmlns:p14="http://schemas.microsoft.com/office/powerpoint/2010/main" val="12097077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914400" y="1905000"/>
            <a:ext cx="7848600" cy="4816475"/>
            <a:chOff x="576" y="1104"/>
            <a:chExt cx="4944" cy="3034"/>
          </a:xfrm>
        </p:grpSpPr>
        <p:grpSp>
          <p:nvGrpSpPr>
            <p:cNvPr id="37914" name="Group 3"/>
            <p:cNvGrpSpPr>
              <a:grpSpLocks/>
            </p:cNvGrpSpPr>
            <p:nvPr/>
          </p:nvGrpSpPr>
          <p:grpSpPr bwMode="auto">
            <a:xfrm>
              <a:off x="576" y="1296"/>
              <a:ext cx="4944" cy="154"/>
              <a:chOff x="576" y="1440"/>
              <a:chExt cx="4944" cy="154"/>
            </a:xfrm>
          </p:grpSpPr>
          <p:sp>
            <p:nvSpPr>
              <p:cNvPr id="37986" name="Text Box 4"/>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87" name="Text Box 5"/>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p:txBody>
          </p:sp>
          <p:sp>
            <p:nvSpPr>
              <p:cNvPr id="37988" name="Text Box 6"/>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7989" name="Text Box 7"/>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7915" name="Group 8"/>
            <p:cNvGrpSpPr>
              <a:grpSpLocks/>
            </p:cNvGrpSpPr>
            <p:nvPr/>
          </p:nvGrpSpPr>
          <p:grpSpPr bwMode="auto">
            <a:xfrm>
              <a:off x="576" y="1488"/>
              <a:ext cx="4944" cy="154"/>
              <a:chOff x="576" y="1440"/>
              <a:chExt cx="4944" cy="154"/>
            </a:xfrm>
          </p:grpSpPr>
          <p:sp>
            <p:nvSpPr>
              <p:cNvPr id="37982" name="Text Box 9"/>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83" name="Text Box 10"/>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p:txBody>
          </p:sp>
          <p:sp>
            <p:nvSpPr>
              <p:cNvPr id="37984" name="Text Box 11"/>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81134009</a:t>
                </a:r>
              </a:p>
            </p:txBody>
          </p:sp>
          <p:sp>
            <p:nvSpPr>
              <p:cNvPr id="37985" name="Text Box 12"/>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Fracture, closed, spiral</a:t>
                </a:r>
                <a:endParaRPr lang="nl-NL" sz="1400" b="0">
                  <a:solidFill>
                    <a:schemeClr val="tx1"/>
                  </a:solidFill>
                  <a:cs typeface="Times New Roman" pitchFamily="18" charset="0"/>
                </a:endParaRPr>
              </a:p>
            </p:txBody>
          </p:sp>
        </p:grpSp>
        <p:grpSp>
          <p:nvGrpSpPr>
            <p:cNvPr id="37916" name="Group 13"/>
            <p:cNvGrpSpPr>
              <a:grpSpLocks/>
            </p:cNvGrpSpPr>
            <p:nvPr/>
          </p:nvGrpSpPr>
          <p:grpSpPr bwMode="auto">
            <a:xfrm>
              <a:off x="576" y="1680"/>
              <a:ext cx="4944" cy="154"/>
              <a:chOff x="576" y="1440"/>
              <a:chExt cx="4944" cy="154"/>
            </a:xfrm>
          </p:grpSpPr>
          <p:sp>
            <p:nvSpPr>
              <p:cNvPr id="37978" name="Text Box 14"/>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79" name="Text Box 15"/>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12/07/1990</a:t>
                </a:r>
                <a:endParaRPr lang="nl-NL" sz="1400" b="0">
                  <a:solidFill>
                    <a:schemeClr val="tx1"/>
                  </a:solidFill>
                  <a:cs typeface="Times New Roman" pitchFamily="18" charset="0"/>
                </a:endParaRPr>
              </a:p>
            </p:txBody>
          </p:sp>
          <p:sp>
            <p:nvSpPr>
              <p:cNvPr id="37980" name="Text Box 16"/>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7981" name="Text Box 17"/>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7917" name="Group 18"/>
            <p:cNvGrpSpPr>
              <a:grpSpLocks/>
            </p:cNvGrpSpPr>
            <p:nvPr/>
          </p:nvGrpSpPr>
          <p:grpSpPr bwMode="auto">
            <a:xfrm>
              <a:off x="576" y="1872"/>
              <a:ext cx="4944" cy="154"/>
              <a:chOff x="576" y="1440"/>
              <a:chExt cx="4944" cy="154"/>
            </a:xfrm>
          </p:grpSpPr>
          <p:sp>
            <p:nvSpPr>
              <p:cNvPr id="37974" name="Text Box 19"/>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75" name="Text Box 20"/>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12/07/1990</a:t>
                </a:r>
                <a:endParaRPr lang="nl-NL" sz="1400" b="0">
                  <a:solidFill>
                    <a:schemeClr val="tx1"/>
                  </a:solidFill>
                  <a:cs typeface="Times New Roman" pitchFamily="18" charset="0"/>
                </a:endParaRPr>
              </a:p>
            </p:txBody>
          </p:sp>
          <p:sp>
            <p:nvSpPr>
              <p:cNvPr id="37976" name="Text Box 21"/>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7977" name="Text Box 22"/>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sp>
          <p:nvSpPr>
            <p:cNvPr id="37918" name="Text Box 23"/>
            <p:cNvSpPr txBox="1">
              <a:spLocks noChangeArrowheads="1"/>
            </p:cNvSpPr>
            <p:nvPr/>
          </p:nvSpPr>
          <p:spPr bwMode="auto">
            <a:xfrm>
              <a:off x="576" y="2064"/>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7919" name="Text Box 24"/>
            <p:cNvSpPr txBox="1">
              <a:spLocks noChangeArrowheads="1"/>
            </p:cNvSpPr>
            <p:nvPr/>
          </p:nvSpPr>
          <p:spPr bwMode="auto">
            <a:xfrm>
              <a:off x="1056" y="2064"/>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7920" name="Text Box 25"/>
            <p:cNvSpPr txBox="1">
              <a:spLocks noChangeArrowheads="1"/>
            </p:cNvSpPr>
            <p:nvPr/>
          </p:nvSpPr>
          <p:spPr bwMode="auto">
            <a:xfrm>
              <a:off x="1776" y="2064"/>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7921" name="Text Box 26"/>
            <p:cNvSpPr txBox="1">
              <a:spLocks noChangeArrowheads="1"/>
            </p:cNvSpPr>
            <p:nvPr/>
          </p:nvSpPr>
          <p:spPr bwMode="auto">
            <a:xfrm>
              <a:off x="3216" y="2064"/>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7922" name="Text Box 27"/>
            <p:cNvSpPr txBox="1">
              <a:spLocks noChangeArrowheads="1"/>
            </p:cNvSpPr>
            <p:nvPr/>
          </p:nvSpPr>
          <p:spPr bwMode="auto">
            <a:xfrm>
              <a:off x="576" y="2256"/>
              <a:ext cx="43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0939</a:t>
              </a:r>
              <a:endParaRPr lang="nl-NL" sz="1400" b="0">
                <a:solidFill>
                  <a:schemeClr val="tx1"/>
                </a:solidFill>
                <a:cs typeface="Times New Roman" pitchFamily="18" charset="0"/>
              </a:endParaRPr>
            </a:p>
          </p:txBody>
        </p:sp>
        <p:sp>
          <p:nvSpPr>
            <p:cNvPr id="37923" name="Text Box 28"/>
            <p:cNvSpPr txBox="1">
              <a:spLocks noChangeArrowheads="1"/>
            </p:cNvSpPr>
            <p:nvPr/>
          </p:nvSpPr>
          <p:spPr bwMode="auto">
            <a:xfrm>
              <a:off x="1056" y="2256"/>
              <a:ext cx="67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24/12/1991</a:t>
              </a:r>
              <a:endParaRPr lang="nl-NL" sz="1400" b="0">
                <a:solidFill>
                  <a:schemeClr val="tx1"/>
                </a:solidFill>
                <a:cs typeface="Times New Roman" pitchFamily="18" charset="0"/>
              </a:endParaRPr>
            </a:p>
          </p:txBody>
        </p:sp>
        <p:sp>
          <p:nvSpPr>
            <p:cNvPr id="37924" name="Text Box 29"/>
            <p:cNvSpPr txBox="1">
              <a:spLocks noChangeArrowheads="1"/>
            </p:cNvSpPr>
            <p:nvPr/>
          </p:nvSpPr>
          <p:spPr bwMode="auto">
            <a:xfrm>
              <a:off x="1776" y="2256"/>
              <a:ext cx="1392"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255174002</a:t>
              </a:r>
            </a:p>
          </p:txBody>
        </p:sp>
        <p:sp>
          <p:nvSpPr>
            <p:cNvPr id="37925" name="Text Box 30"/>
            <p:cNvSpPr txBox="1">
              <a:spLocks noChangeArrowheads="1"/>
            </p:cNvSpPr>
            <p:nvPr/>
          </p:nvSpPr>
          <p:spPr bwMode="auto">
            <a:xfrm>
              <a:off x="3216" y="2256"/>
              <a:ext cx="2304"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benign polyp of biliary tract</a:t>
              </a:r>
            </a:p>
          </p:txBody>
        </p:sp>
        <p:sp>
          <p:nvSpPr>
            <p:cNvPr id="37926" name="Text Box 31"/>
            <p:cNvSpPr txBox="1">
              <a:spLocks noChangeArrowheads="1"/>
            </p:cNvSpPr>
            <p:nvPr/>
          </p:nvSpPr>
          <p:spPr bwMode="auto">
            <a:xfrm>
              <a:off x="576" y="2448"/>
              <a:ext cx="43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2309</a:t>
              </a:r>
              <a:endParaRPr lang="nl-NL" sz="1400" b="0">
                <a:solidFill>
                  <a:schemeClr val="tx1"/>
                </a:solidFill>
                <a:cs typeface="Times New Roman" pitchFamily="18" charset="0"/>
              </a:endParaRPr>
            </a:p>
          </p:txBody>
        </p:sp>
        <p:sp>
          <p:nvSpPr>
            <p:cNvPr id="37927" name="Text Box 32"/>
            <p:cNvSpPr txBox="1">
              <a:spLocks noChangeArrowheads="1"/>
            </p:cNvSpPr>
            <p:nvPr/>
          </p:nvSpPr>
          <p:spPr bwMode="auto">
            <a:xfrm>
              <a:off x="1056" y="2448"/>
              <a:ext cx="67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21/03/1992</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7928" name="Text Box 33"/>
            <p:cNvSpPr txBox="1">
              <a:spLocks noChangeArrowheads="1"/>
            </p:cNvSpPr>
            <p:nvPr/>
          </p:nvSpPr>
          <p:spPr bwMode="auto">
            <a:xfrm>
              <a:off x="1776" y="2448"/>
              <a:ext cx="1392" cy="154"/>
            </a:xfrm>
            <a:prstGeom prst="rect">
              <a:avLst/>
            </a:prstGeom>
            <a:solidFill>
              <a:srgbClr val="CCFF66"/>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a:p>
              <a:pPr algn="l"/>
              <a:endParaRPr lang="nl-NL" sz="1400" b="0">
                <a:solidFill>
                  <a:schemeClr val="tx1"/>
                </a:solidFill>
                <a:cs typeface="Times New Roman" pitchFamily="18" charset="0"/>
              </a:endParaRPr>
            </a:p>
          </p:txBody>
        </p:sp>
        <p:sp>
          <p:nvSpPr>
            <p:cNvPr id="37929" name="Text Box 34"/>
            <p:cNvSpPr txBox="1">
              <a:spLocks noChangeArrowheads="1"/>
            </p:cNvSpPr>
            <p:nvPr/>
          </p:nvSpPr>
          <p:spPr bwMode="auto">
            <a:xfrm>
              <a:off x="3216" y="2448"/>
              <a:ext cx="2304" cy="154"/>
            </a:xfrm>
            <a:prstGeom prst="rect">
              <a:avLst/>
            </a:prstGeom>
            <a:solidFill>
              <a:srgbClr val="CCFF66"/>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a:p>
              <a:pPr algn="l"/>
              <a:endParaRPr lang="nl-NL" sz="1400" b="0">
                <a:solidFill>
                  <a:schemeClr val="tx1"/>
                </a:solidFill>
                <a:cs typeface="Times New Roman" pitchFamily="18" charset="0"/>
              </a:endParaRPr>
            </a:p>
          </p:txBody>
        </p:sp>
        <p:grpSp>
          <p:nvGrpSpPr>
            <p:cNvPr id="37930" name="Group 35"/>
            <p:cNvGrpSpPr>
              <a:grpSpLocks/>
            </p:cNvGrpSpPr>
            <p:nvPr/>
          </p:nvGrpSpPr>
          <p:grpSpPr bwMode="auto">
            <a:xfrm>
              <a:off x="576" y="2640"/>
              <a:ext cx="4944" cy="154"/>
              <a:chOff x="576" y="1440"/>
              <a:chExt cx="4944" cy="154"/>
            </a:xfrm>
          </p:grpSpPr>
          <p:sp>
            <p:nvSpPr>
              <p:cNvPr id="37970" name="Text Box 36"/>
              <p:cNvSpPr txBox="1">
                <a:spLocks noChangeArrowheads="1"/>
              </p:cNvSpPr>
              <p:nvPr/>
            </p:nvSpPr>
            <p:spPr bwMode="auto">
              <a:xfrm>
                <a:off x="576" y="1440"/>
                <a:ext cx="43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2309</a:t>
                </a:r>
                <a:endParaRPr lang="nl-NL" sz="1400" b="0">
                  <a:solidFill>
                    <a:schemeClr val="tx1"/>
                  </a:solidFill>
                  <a:cs typeface="Times New Roman" pitchFamily="18" charset="0"/>
                </a:endParaRPr>
              </a:p>
            </p:txBody>
          </p:sp>
          <p:sp>
            <p:nvSpPr>
              <p:cNvPr id="37971" name="Text Box 37"/>
              <p:cNvSpPr txBox="1">
                <a:spLocks noChangeArrowheads="1"/>
              </p:cNvSpPr>
              <p:nvPr/>
            </p:nvSpPr>
            <p:spPr bwMode="auto">
              <a:xfrm>
                <a:off x="1056" y="1440"/>
                <a:ext cx="67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21/03/1992</a:t>
                </a:r>
                <a:endParaRPr lang="nl-NL" sz="1400" b="0">
                  <a:solidFill>
                    <a:schemeClr val="tx1"/>
                  </a:solidFill>
                  <a:cs typeface="Times New Roman" pitchFamily="18" charset="0"/>
                </a:endParaRPr>
              </a:p>
            </p:txBody>
          </p:sp>
          <p:sp>
            <p:nvSpPr>
              <p:cNvPr id="37972" name="Text Box 38"/>
              <p:cNvSpPr txBox="1">
                <a:spLocks noChangeArrowheads="1"/>
              </p:cNvSpPr>
              <p:nvPr/>
            </p:nvSpPr>
            <p:spPr bwMode="auto">
              <a:xfrm>
                <a:off x="1776" y="1440"/>
                <a:ext cx="139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7973" name="Text Box 39"/>
              <p:cNvSpPr txBox="1">
                <a:spLocks noChangeArrowheads="1"/>
              </p:cNvSpPr>
              <p:nvPr/>
            </p:nvSpPr>
            <p:spPr bwMode="auto">
              <a:xfrm>
                <a:off x="3216" y="1440"/>
                <a:ext cx="2304"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grpSp>
          <p:nvGrpSpPr>
            <p:cNvPr id="37931" name="Group 40"/>
            <p:cNvGrpSpPr>
              <a:grpSpLocks/>
            </p:cNvGrpSpPr>
            <p:nvPr/>
          </p:nvGrpSpPr>
          <p:grpSpPr bwMode="auto">
            <a:xfrm>
              <a:off x="576" y="2832"/>
              <a:ext cx="4944" cy="154"/>
              <a:chOff x="576" y="1440"/>
              <a:chExt cx="4944" cy="154"/>
            </a:xfrm>
          </p:grpSpPr>
          <p:sp>
            <p:nvSpPr>
              <p:cNvPr id="37966" name="Text Box 41"/>
              <p:cNvSpPr txBox="1">
                <a:spLocks noChangeArrowheads="1"/>
              </p:cNvSpPr>
              <p:nvPr/>
            </p:nvSpPr>
            <p:spPr bwMode="auto">
              <a:xfrm>
                <a:off x="576" y="1440"/>
                <a:ext cx="43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47804</a:t>
                </a:r>
                <a:endParaRPr lang="nl-NL" sz="1400" b="0">
                  <a:solidFill>
                    <a:schemeClr val="tx1"/>
                  </a:solidFill>
                  <a:cs typeface="Times New Roman" pitchFamily="18" charset="0"/>
                </a:endParaRPr>
              </a:p>
            </p:txBody>
          </p:sp>
          <p:sp>
            <p:nvSpPr>
              <p:cNvPr id="37967" name="Text Box 42"/>
              <p:cNvSpPr txBox="1">
                <a:spLocks noChangeArrowheads="1"/>
              </p:cNvSpPr>
              <p:nvPr/>
            </p:nvSpPr>
            <p:spPr bwMode="auto">
              <a:xfrm>
                <a:off x="1056" y="1440"/>
                <a:ext cx="67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03/04/1993</a:t>
                </a:r>
                <a:endParaRPr lang="nl-NL" sz="1400" b="0">
                  <a:solidFill>
                    <a:schemeClr val="tx1"/>
                  </a:solidFill>
                  <a:cs typeface="Times New Roman" pitchFamily="18" charset="0"/>
                </a:endParaRPr>
              </a:p>
            </p:txBody>
          </p:sp>
          <p:sp>
            <p:nvSpPr>
              <p:cNvPr id="37968" name="Text Box 43"/>
              <p:cNvSpPr txBox="1">
                <a:spLocks noChangeArrowheads="1"/>
              </p:cNvSpPr>
              <p:nvPr/>
            </p:nvSpPr>
            <p:spPr bwMode="auto">
              <a:xfrm>
                <a:off x="1776" y="1440"/>
                <a:ext cx="139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58298795</a:t>
                </a:r>
                <a:endParaRPr lang="nl-NL" sz="1400" b="0">
                  <a:solidFill>
                    <a:schemeClr val="tx1"/>
                  </a:solidFill>
                  <a:cs typeface="Times New Roman" pitchFamily="18" charset="0"/>
                </a:endParaRPr>
              </a:p>
            </p:txBody>
          </p:sp>
          <p:sp>
            <p:nvSpPr>
              <p:cNvPr id="37969" name="Text Box 44"/>
              <p:cNvSpPr txBox="1">
                <a:spLocks noChangeArrowheads="1"/>
              </p:cNvSpPr>
              <p:nvPr/>
            </p:nvSpPr>
            <p:spPr bwMode="auto">
              <a:xfrm>
                <a:off x="3216" y="1440"/>
                <a:ext cx="2304"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Other lesion on other specified region</a:t>
                </a:r>
                <a:endParaRPr lang="nl-NL" sz="1400" b="0">
                  <a:solidFill>
                    <a:schemeClr val="tx1"/>
                  </a:solidFill>
                  <a:cs typeface="Times New Roman" pitchFamily="18" charset="0"/>
                </a:endParaRPr>
              </a:p>
            </p:txBody>
          </p:sp>
        </p:grpSp>
        <p:grpSp>
          <p:nvGrpSpPr>
            <p:cNvPr id="37932" name="Group 45"/>
            <p:cNvGrpSpPr>
              <a:grpSpLocks/>
            </p:cNvGrpSpPr>
            <p:nvPr/>
          </p:nvGrpSpPr>
          <p:grpSpPr bwMode="auto">
            <a:xfrm>
              <a:off x="576" y="3024"/>
              <a:ext cx="4944" cy="154"/>
              <a:chOff x="576" y="1440"/>
              <a:chExt cx="4944" cy="154"/>
            </a:xfrm>
          </p:grpSpPr>
          <p:sp>
            <p:nvSpPr>
              <p:cNvPr id="37962" name="Text Box 46"/>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63" name="Text Box 47"/>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17/05/1993</a:t>
                </a:r>
                <a:endParaRPr lang="nl-NL" sz="1400" b="0">
                  <a:solidFill>
                    <a:schemeClr val="tx1"/>
                  </a:solidFill>
                  <a:cs typeface="Times New Roman" pitchFamily="18" charset="0"/>
                </a:endParaRPr>
              </a:p>
            </p:txBody>
          </p:sp>
          <p:sp>
            <p:nvSpPr>
              <p:cNvPr id="37964" name="Text Box 48"/>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7965" name="Text Box 49"/>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p:txBody>
          </p:sp>
        </p:grpSp>
        <p:grpSp>
          <p:nvGrpSpPr>
            <p:cNvPr id="37933" name="Group 50"/>
            <p:cNvGrpSpPr>
              <a:grpSpLocks/>
            </p:cNvGrpSpPr>
            <p:nvPr/>
          </p:nvGrpSpPr>
          <p:grpSpPr bwMode="auto">
            <a:xfrm>
              <a:off x="576" y="3216"/>
              <a:ext cx="4944" cy="154"/>
              <a:chOff x="576" y="1440"/>
              <a:chExt cx="4944" cy="154"/>
            </a:xfrm>
          </p:grpSpPr>
          <p:sp>
            <p:nvSpPr>
              <p:cNvPr id="37958" name="Text Box 51"/>
              <p:cNvSpPr txBox="1">
                <a:spLocks noChangeArrowheads="1"/>
              </p:cNvSpPr>
              <p:nvPr/>
            </p:nvSpPr>
            <p:spPr bwMode="auto">
              <a:xfrm>
                <a:off x="576" y="1440"/>
                <a:ext cx="43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298</a:t>
                </a:r>
                <a:endParaRPr lang="nl-NL" sz="1400" b="0">
                  <a:solidFill>
                    <a:schemeClr val="tx1"/>
                  </a:solidFill>
                  <a:cs typeface="Times New Roman" pitchFamily="18" charset="0"/>
                </a:endParaRPr>
              </a:p>
            </p:txBody>
          </p:sp>
          <p:sp>
            <p:nvSpPr>
              <p:cNvPr id="37959" name="Text Box 52"/>
              <p:cNvSpPr txBox="1">
                <a:spLocks noChangeArrowheads="1"/>
              </p:cNvSpPr>
              <p:nvPr/>
            </p:nvSpPr>
            <p:spPr bwMode="auto">
              <a:xfrm>
                <a:off x="1056" y="1440"/>
                <a:ext cx="67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22/08/1993</a:t>
                </a:r>
                <a:endParaRPr lang="nl-NL" sz="1400" b="0">
                  <a:solidFill>
                    <a:schemeClr val="tx1"/>
                  </a:solidFill>
                  <a:cs typeface="Times New Roman" pitchFamily="18" charset="0"/>
                </a:endParaRPr>
              </a:p>
            </p:txBody>
          </p:sp>
          <p:sp>
            <p:nvSpPr>
              <p:cNvPr id="37960" name="Text Box 53"/>
              <p:cNvSpPr txBox="1">
                <a:spLocks noChangeArrowheads="1"/>
              </p:cNvSpPr>
              <p:nvPr/>
            </p:nvSpPr>
            <p:spPr bwMode="auto">
              <a:xfrm>
                <a:off x="1776" y="1440"/>
                <a:ext cx="139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2909872</a:t>
                </a:r>
                <a:endParaRPr lang="nl-NL" sz="1400" b="0">
                  <a:solidFill>
                    <a:schemeClr val="tx1"/>
                  </a:solidFill>
                  <a:cs typeface="Times New Roman" pitchFamily="18" charset="0"/>
                </a:endParaRPr>
              </a:p>
            </p:txBody>
          </p:sp>
          <p:sp>
            <p:nvSpPr>
              <p:cNvPr id="37961" name="Text Box 54"/>
              <p:cNvSpPr txBox="1">
                <a:spLocks noChangeArrowheads="1"/>
              </p:cNvSpPr>
              <p:nvPr/>
            </p:nvSpPr>
            <p:spPr bwMode="auto">
              <a:xfrm>
                <a:off x="3216" y="1440"/>
                <a:ext cx="2304"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Closed fracture of radial head</a:t>
                </a:r>
                <a:endParaRPr lang="nl-NL" sz="1400" b="0">
                  <a:solidFill>
                    <a:schemeClr val="tx1"/>
                  </a:solidFill>
                  <a:cs typeface="Times New Roman" pitchFamily="18" charset="0"/>
                </a:endParaRPr>
              </a:p>
            </p:txBody>
          </p:sp>
        </p:grpSp>
        <p:grpSp>
          <p:nvGrpSpPr>
            <p:cNvPr id="37934" name="Group 55"/>
            <p:cNvGrpSpPr>
              <a:grpSpLocks/>
            </p:cNvGrpSpPr>
            <p:nvPr/>
          </p:nvGrpSpPr>
          <p:grpSpPr bwMode="auto">
            <a:xfrm>
              <a:off x="576" y="3408"/>
              <a:ext cx="4944" cy="154"/>
              <a:chOff x="576" y="1440"/>
              <a:chExt cx="4944" cy="154"/>
            </a:xfrm>
          </p:grpSpPr>
          <p:sp>
            <p:nvSpPr>
              <p:cNvPr id="37954" name="Text Box 56"/>
              <p:cNvSpPr txBox="1">
                <a:spLocks noChangeArrowheads="1"/>
              </p:cNvSpPr>
              <p:nvPr/>
            </p:nvSpPr>
            <p:spPr bwMode="auto">
              <a:xfrm>
                <a:off x="576" y="1440"/>
                <a:ext cx="43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298</a:t>
                </a:r>
                <a:endParaRPr lang="nl-NL" sz="1400" b="0">
                  <a:solidFill>
                    <a:schemeClr val="tx1"/>
                  </a:solidFill>
                  <a:cs typeface="Times New Roman" pitchFamily="18" charset="0"/>
                </a:endParaRPr>
              </a:p>
            </p:txBody>
          </p:sp>
          <p:sp>
            <p:nvSpPr>
              <p:cNvPr id="37955" name="Text Box 57"/>
              <p:cNvSpPr txBox="1">
                <a:spLocks noChangeArrowheads="1"/>
              </p:cNvSpPr>
              <p:nvPr/>
            </p:nvSpPr>
            <p:spPr bwMode="auto">
              <a:xfrm>
                <a:off x="1056" y="1440"/>
                <a:ext cx="67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22/08/1993</a:t>
                </a:r>
                <a:endParaRPr lang="nl-NL" sz="1400" b="0">
                  <a:solidFill>
                    <a:schemeClr val="tx1"/>
                  </a:solidFill>
                  <a:cs typeface="Times New Roman" pitchFamily="18" charset="0"/>
                </a:endParaRPr>
              </a:p>
            </p:txBody>
          </p:sp>
          <p:sp>
            <p:nvSpPr>
              <p:cNvPr id="37956" name="Text Box 58"/>
              <p:cNvSpPr txBox="1">
                <a:spLocks noChangeArrowheads="1"/>
              </p:cNvSpPr>
              <p:nvPr/>
            </p:nvSpPr>
            <p:spPr bwMode="auto">
              <a:xfrm>
                <a:off x="1776" y="1440"/>
                <a:ext cx="139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7957" name="Text Box 59"/>
              <p:cNvSpPr txBox="1">
                <a:spLocks noChangeArrowheads="1"/>
              </p:cNvSpPr>
              <p:nvPr/>
            </p:nvSpPr>
            <p:spPr bwMode="auto">
              <a:xfrm>
                <a:off x="3216" y="1440"/>
                <a:ext cx="2304"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grpSp>
          <p:nvGrpSpPr>
            <p:cNvPr id="37935" name="Group 60"/>
            <p:cNvGrpSpPr>
              <a:grpSpLocks/>
            </p:cNvGrpSpPr>
            <p:nvPr/>
          </p:nvGrpSpPr>
          <p:grpSpPr bwMode="auto">
            <a:xfrm>
              <a:off x="576" y="3600"/>
              <a:ext cx="4944" cy="154"/>
              <a:chOff x="576" y="1440"/>
              <a:chExt cx="4944" cy="154"/>
            </a:xfrm>
          </p:grpSpPr>
          <p:sp>
            <p:nvSpPr>
              <p:cNvPr id="37950" name="Text Box 61"/>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51" name="Text Box 62"/>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01/04/1997</a:t>
                </a:r>
                <a:endParaRPr lang="nl-NL" sz="1400" b="0">
                  <a:solidFill>
                    <a:schemeClr val="tx1"/>
                  </a:solidFill>
                  <a:cs typeface="Times New Roman" pitchFamily="18" charset="0"/>
                </a:endParaRPr>
              </a:p>
            </p:txBody>
          </p:sp>
          <p:sp>
            <p:nvSpPr>
              <p:cNvPr id="37952" name="Text Box 63"/>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7953" name="Text Box 64"/>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7936" name="Group 65"/>
            <p:cNvGrpSpPr>
              <a:grpSpLocks/>
            </p:cNvGrpSpPr>
            <p:nvPr/>
          </p:nvGrpSpPr>
          <p:grpSpPr bwMode="auto">
            <a:xfrm>
              <a:off x="576" y="3792"/>
              <a:ext cx="4944" cy="154"/>
              <a:chOff x="576" y="1440"/>
              <a:chExt cx="4944" cy="154"/>
            </a:xfrm>
          </p:grpSpPr>
          <p:sp>
            <p:nvSpPr>
              <p:cNvPr id="37946" name="Text Box 66"/>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47" name="Text Box 67"/>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01/04/1997</a:t>
                </a:r>
                <a:endParaRPr lang="nl-NL" sz="1400" b="0">
                  <a:solidFill>
                    <a:schemeClr val="tx1"/>
                  </a:solidFill>
                  <a:cs typeface="Times New Roman" pitchFamily="18" charset="0"/>
                </a:endParaRPr>
              </a:p>
            </p:txBody>
          </p:sp>
          <p:sp>
            <p:nvSpPr>
              <p:cNvPr id="37948" name="Text Box 68"/>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7949" name="Text Box 69"/>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p:txBody>
          </p:sp>
        </p:grpSp>
        <p:grpSp>
          <p:nvGrpSpPr>
            <p:cNvPr id="37937" name="Group 70"/>
            <p:cNvGrpSpPr>
              <a:grpSpLocks/>
            </p:cNvGrpSpPr>
            <p:nvPr/>
          </p:nvGrpSpPr>
          <p:grpSpPr bwMode="auto">
            <a:xfrm>
              <a:off x="576" y="1104"/>
              <a:ext cx="4944" cy="193"/>
              <a:chOff x="576" y="1248"/>
              <a:chExt cx="4944" cy="193"/>
            </a:xfrm>
          </p:grpSpPr>
          <p:sp>
            <p:nvSpPr>
              <p:cNvPr id="37942" name="Text Box 71"/>
              <p:cNvSpPr txBox="1">
                <a:spLocks noChangeArrowheads="1"/>
              </p:cNvSpPr>
              <p:nvPr/>
            </p:nvSpPr>
            <p:spPr bwMode="auto">
              <a:xfrm>
                <a:off x="576" y="1248"/>
                <a:ext cx="418" cy="193"/>
              </a:xfrm>
              <a:prstGeom prst="rect">
                <a:avLst/>
              </a:prstGeom>
              <a:solidFill>
                <a:srgbClr val="000066"/>
              </a:solidFill>
              <a:ln w="9525">
                <a:solidFill>
                  <a:schemeClr val="tx1"/>
                </a:solidFill>
                <a:miter lim="800000"/>
                <a:headEnd/>
                <a:tailEnd/>
              </a:ln>
            </p:spPr>
            <p:txBody>
              <a:bodyPr wrap="none" tIns="10800" bIns="10800">
                <a:spAutoFit/>
              </a:bodyPr>
              <a:lstStyle/>
              <a:p>
                <a:r>
                  <a:rPr lang="nl-BE" sz="1800">
                    <a:solidFill>
                      <a:schemeClr val="bg1"/>
                    </a:solidFill>
                    <a:cs typeface="Times New Roman" pitchFamily="18" charset="0"/>
                  </a:rPr>
                  <a:t>PtID</a:t>
                </a:r>
                <a:endParaRPr lang="nl-NL" sz="1800">
                  <a:solidFill>
                    <a:schemeClr val="bg1"/>
                  </a:solidFill>
                  <a:cs typeface="Times New Roman" pitchFamily="18" charset="0"/>
                </a:endParaRPr>
              </a:p>
            </p:txBody>
          </p:sp>
          <p:sp>
            <p:nvSpPr>
              <p:cNvPr id="37943" name="Text Box 72"/>
              <p:cNvSpPr txBox="1">
                <a:spLocks noChangeArrowheads="1"/>
              </p:cNvSpPr>
              <p:nvPr/>
            </p:nvSpPr>
            <p:spPr bwMode="auto">
              <a:xfrm>
                <a:off x="1056" y="1248"/>
                <a:ext cx="672"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Date</a:t>
                </a:r>
                <a:endParaRPr lang="nl-NL" sz="1800">
                  <a:solidFill>
                    <a:schemeClr val="bg1"/>
                  </a:solidFill>
                  <a:cs typeface="Times New Roman" pitchFamily="18" charset="0"/>
                </a:endParaRPr>
              </a:p>
            </p:txBody>
          </p:sp>
          <p:sp>
            <p:nvSpPr>
              <p:cNvPr id="37944" name="Text Box 73"/>
              <p:cNvSpPr txBox="1">
                <a:spLocks noChangeArrowheads="1"/>
              </p:cNvSpPr>
              <p:nvPr/>
            </p:nvSpPr>
            <p:spPr bwMode="auto">
              <a:xfrm>
                <a:off x="1776" y="1248"/>
                <a:ext cx="1392"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ObsCode</a:t>
                </a:r>
                <a:endParaRPr lang="nl-NL" sz="1800">
                  <a:solidFill>
                    <a:schemeClr val="bg1"/>
                  </a:solidFill>
                  <a:cs typeface="Times New Roman" pitchFamily="18" charset="0"/>
                </a:endParaRPr>
              </a:p>
            </p:txBody>
          </p:sp>
          <p:sp>
            <p:nvSpPr>
              <p:cNvPr id="37945" name="Text Box 74"/>
              <p:cNvSpPr txBox="1">
                <a:spLocks noChangeArrowheads="1"/>
              </p:cNvSpPr>
              <p:nvPr/>
            </p:nvSpPr>
            <p:spPr bwMode="auto">
              <a:xfrm>
                <a:off x="3216" y="1248"/>
                <a:ext cx="2304"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Narrative</a:t>
                </a:r>
                <a:endParaRPr lang="nl-NL" sz="1800">
                  <a:solidFill>
                    <a:schemeClr val="bg1"/>
                  </a:solidFill>
                  <a:cs typeface="Times New Roman" pitchFamily="18" charset="0"/>
                </a:endParaRPr>
              </a:p>
            </p:txBody>
          </p:sp>
        </p:grpSp>
        <p:sp>
          <p:nvSpPr>
            <p:cNvPr id="37938" name="Text Box 75"/>
            <p:cNvSpPr txBox="1">
              <a:spLocks noChangeArrowheads="1"/>
            </p:cNvSpPr>
            <p:nvPr/>
          </p:nvSpPr>
          <p:spPr bwMode="auto">
            <a:xfrm>
              <a:off x="576" y="3984"/>
              <a:ext cx="43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0939</a:t>
              </a:r>
              <a:endParaRPr lang="nl-NL" sz="1400" b="0">
                <a:solidFill>
                  <a:schemeClr val="tx1"/>
                </a:solidFill>
                <a:cs typeface="Times New Roman" pitchFamily="18" charset="0"/>
              </a:endParaRPr>
            </a:p>
          </p:txBody>
        </p:sp>
        <p:sp>
          <p:nvSpPr>
            <p:cNvPr id="37939" name="Text Box 76"/>
            <p:cNvSpPr txBox="1">
              <a:spLocks noChangeArrowheads="1"/>
            </p:cNvSpPr>
            <p:nvPr/>
          </p:nvSpPr>
          <p:spPr bwMode="auto">
            <a:xfrm>
              <a:off x="1056" y="3984"/>
              <a:ext cx="67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20/12/1998</a:t>
              </a:r>
              <a:endParaRPr lang="nl-NL" sz="1400" b="0">
                <a:solidFill>
                  <a:schemeClr val="tx1"/>
                </a:solidFill>
                <a:cs typeface="Times New Roman" pitchFamily="18" charset="0"/>
              </a:endParaRPr>
            </a:p>
          </p:txBody>
        </p:sp>
        <p:sp>
          <p:nvSpPr>
            <p:cNvPr id="37940" name="Text Box 77"/>
            <p:cNvSpPr txBox="1">
              <a:spLocks noChangeArrowheads="1"/>
            </p:cNvSpPr>
            <p:nvPr/>
          </p:nvSpPr>
          <p:spPr bwMode="auto">
            <a:xfrm>
              <a:off x="1776" y="3984"/>
              <a:ext cx="1392"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255087006</a:t>
              </a:r>
            </a:p>
          </p:txBody>
        </p:sp>
        <p:sp>
          <p:nvSpPr>
            <p:cNvPr id="37941" name="Text Box 78"/>
            <p:cNvSpPr txBox="1">
              <a:spLocks noChangeArrowheads="1"/>
            </p:cNvSpPr>
            <p:nvPr/>
          </p:nvSpPr>
          <p:spPr bwMode="auto">
            <a:xfrm>
              <a:off x="3216" y="3984"/>
              <a:ext cx="2304"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malignant polyp of biliary tract</a:t>
              </a:r>
            </a:p>
          </p:txBody>
        </p:sp>
      </p:grpSp>
      <p:grpSp>
        <p:nvGrpSpPr>
          <p:cNvPr id="15" name="Group 79"/>
          <p:cNvGrpSpPr>
            <a:grpSpLocks/>
          </p:cNvGrpSpPr>
          <p:nvPr/>
        </p:nvGrpSpPr>
        <p:grpSpPr bwMode="auto">
          <a:xfrm>
            <a:off x="4191000" y="2209800"/>
            <a:ext cx="838200" cy="4495800"/>
            <a:chOff x="2640" y="1296"/>
            <a:chExt cx="528" cy="2832"/>
          </a:xfrm>
        </p:grpSpPr>
        <p:grpSp>
          <p:nvGrpSpPr>
            <p:cNvPr id="37894" name="Group 80"/>
            <p:cNvGrpSpPr>
              <a:grpSpLocks/>
            </p:cNvGrpSpPr>
            <p:nvPr/>
          </p:nvGrpSpPr>
          <p:grpSpPr bwMode="auto">
            <a:xfrm>
              <a:off x="2640" y="1296"/>
              <a:ext cx="528" cy="528"/>
              <a:chOff x="2640" y="1296"/>
              <a:chExt cx="528" cy="528"/>
            </a:xfrm>
          </p:grpSpPr>
          <p:sp>
            <p:nvSpPr>
              <p:cNvPr id="37911" name="Rectangle 81"/>
              <p:cNvSpPr>
                <a:spLocks noChangeArrowheads="1"/>
              </p:cNvSpPr>
              <p:nvPr/>
            </p:nvSpPr>
            <p:spPr bwMode="auto">
              <a:xfrm>
                <a:off x="2640" y="1296"/>
                <a:ext cx="528" cy="144"/>
              </a:xfrm>
              <a:prstGeom prst="rect">
                <a:avLst/>
              </a:prstGeom>
              <a:solidFill>
                <a:schemeClr val="accent1"/>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IUI-001</a:t>
                </a:r>
                <a:endParaRPr lang="nl-NL" sz="1400">
                  <a:solidFill>
                    <a:schemeClr val="tx1"/>
                  </a:solidFill>
                  <a:cs typeface="Times New Roman" pitchFamily="18" charset="0"/>
                </a:endParaRPr>
              </a:p>
            </p:txBody>
          </p:sp>
          <p:sp>
            <p:nvSpPr>
              <p:cNvPr id="37912" name="Rectangle 82"/>
              <p:cNvSpPr>
                <a:spLocks noChangeArrowheads="1"/>
              </p:cNvSpPr>
              <p:nvPr/>
            </p:nvSpPr>
            <p:spPr bwMode="auto">
              <a:xfrm>
                <a:off x="2640" y="1488"/>
                <a:ext cx="528" cy="144"/>
              </a:xfrm>
              <a:prstGeom prst="rect">
                <a:avLst/>
              </a:prstGeom>
              <a:solidFill>
                <a:schemeClr val="accent1"/>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IUI-001</a:t>
                </a:r>
                <a:endParaRPr lang="nl-NL" sz="1400">
                  <a:solidFill>
                    <a:schemeClr val="tx1"/>
                  </a:solidFill>
                  <a:cs typeface="Times New Roman" pitchFamily="18" charset="0"/>
                </a:endParaRPr>
              </a:p>
            </p:txBody>
          </p:sp>
          <p:sp>
            <p:nvSpPr>
              <p:cNvPr id="37913" name="Rectangle 83"/>
              <p:cNvSpPr>
                <a:spLocks noChangeArrowheads="1"/>
              </p:cNvSpPr>
              <p:nvPr/>
            </p:nvSpPr>
            <p:spPr bwMode="auto">
              <a:xfrm>
                <a:off x="2640" y="1680"/>
                <a:ext cx="528" cy="144"/>
              </a:xfrm>
              <a:prstGeom prst="rect">
                <a:avLst/>
              </a:prstGeom>
              <a:solidFill>
                <a:schemeClr val="accent1"/>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IUI-001</a:t>
                </a:r>
                <a:endParaRPr lang="nl-NL" sz="1400">
                  <a:solidFill>
                    <a:schemeClr val="tx1"/>
                  </a:solidFill>
                  <a:cs typeface="Times New Roman" pitchFamily="18" charset="0"/>
                </a:endParaRPr>
              </a:p>
            </p:txBody>
          </p:sp>
        </p:grpSp>
        <p:sp>
          <p:nvSpPr>
            <p:cNvPr id="37895" name="Rectangle 84"/>
            <p:cNvSpPr>
              <a:spLocks noChangeArrowheads="1"/>
            </p:cNvSpPr>
            <p:nvPr/>
          </p:nvSpPr>
          <p:spPr bwMode="auto">
            <a:xfrm>
              <a:off x="2640" y="3216"/>
              <a:ext cx="528" cy="144"/>
            </a:xfrm>
            <a:prstGeom prst="rect">
              <a:avLst/>
            </a:prstGeom>
            <a:solidFill>
              <a:srgbClr val="FFAD5B"/>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IUI-003</a:t>
              </a:r>
              <a:endParaRPr lang="nl-NL" sz="1400">
                <a:solidFill>
                  <a:schemeClr val="tx1"/>
                </a:solidFill>
                <a:cs typeface="Times New Roman" pitchFamily="18" charset="0"/>
              </a:endParaRPr>
            </a:p>
          </p:txBody>
        </p:sp>
        <p:grpSp>
          <p:nvGrpSpPr>
            <p:cNvPr id="37896" name="Group 85"/>
            <p:cNvGrpSpPr>
              <a:grpSpLocks/>
            </p:cNvGrpSpPr>
            <p:nvPr/>
          </p:nvGrpSpPr>
          <p:grpSpPr bwMode="auto">
            <a:xfrm>
              <a:off x="2640" y="2256"/>
              <a:ext cx="528" cy="1872"/>
              <a:chOff x="2640" y="2256"/>
              <a:chExt cx="528" cy="1872"/>
            </a:xfrm>
          </p:grpSpPr>
          <p:sp>
            <p:nvSpPr>
              <p:cNvPr id="37909" name="Rectangle 86"/>
              <p:cNvSpPr>
                <a:spLocks noChangeArrowheads="1"/>
              </p:cNvSpPr>
              <p:nvPr/>
            </p:nvSpPr>
            <p:spPr bwMode="auto">
              <a:xfrm>
                <a:off x="2640" y="2256"/>
                <a:ext cx="528" cy="144"/>
              </a:xfrm>
              <a:prstGeom prst="rect">
                <a:avLst/>
              </a:prstGeom>
              <a:solidFill>
                <a:schemeClr val="accent2"/>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IUI-004</a:t>
                </a:r>
                <a:endParaRPr lang="nl-NL" sz="1400">
                  <a:solidFill>
                    <a:schemeClr val="tx1"/>
                  </a:solidFill>
                  <a:cs typeface="Times New Roman" pitchFamily="18" charset="0"/>
                </a:endParaRPr>
              </a:p>
            </p:txBody>
          </p:sp>
          <p:sp>
            <p:nvSpPr>
              <p:cNvPr id="37910" name="Rectangle 87"/>
              <p:cNvSpPr>
                <a:spLocks noChangeArrowheads="1"/>
              </p:cNvSpPr>
              <p:nvPr/>
            </p:nvSpPr>
            <p:spPr bwMode="auto">
              <a:xfrm>
                <a:off x="2640" y="3984"/>
                <a:ext cx="528" cy="144"/>
              </a:xfrm>
              <a:prstGeom prst="rect">
                <a:avLst/>
              </a:prstGeom>
              <a:solidFill>
                <a:schemeClr val="accent2"/>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IUI-004</a:t>
                </a:r>
                <a:endParaRPr lang="nl-NL" sz="1400">
                  <a:solidFill>
                    <a:schemeClr val="tx1"/>
                  </a:solidFill>
                  <a:cs typeface="Times New Roman" pitchFamily="18" charset="0"/>
                </a:endParaRPr>
              </a:p>
            </p:txBody>
          </p:sp>
        </p:grpSp>
        <p:grpSp>
          <p:nvGrpSpPr>
            <p:cNvPr id="37897" name="Group 88"/>
            <p:cNvGrpSpPr>
              <a:grpSpLocks/>
            </p:cNvGrpSpPr>
            <p:nvPr/>
          </p:nvGrpSpPr>
          <p:grpSpPr bwMode="auto">
            <a:xfrm>
              <a:off x="2640" y="2064"/>
              <a:ext cx="528" cy="1872"/>
              <a:chOff x="2640" y="2064"/>
              <a:chExt cx="528" cy="1872"/>
            </a:xfrm>
          </p:grpSpPr>
          <p:sp>
            <p:nvSpPr>
              <p:cNvPr id="37906" name="Rectangle 89"/>
              <p:cNvSpPr>
                <a:spLocks noChangeArrowheads="1"/>
              </p:cNvSpPr>
              <p:nvPr/>
            </p:nvSpPr>
            <p:spPr bwMode="auto">
              <a:xfrm>
                <a:off x="2640" y="2064"/>
                <a:ext cx="528" cy="144"/>
              </a:xfrm>
              <a:prstGeom prst="rect">
                <a:avLst/>
              </a:prstGeom>
              <a:solidFill>
                <a:srgbClr val="00FF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IUI-005</a:t>
                </a:r>
                <a:endParaRPr lang="nl-NL" sz="1400">
                  <a:solidFill>
                    <a:schemeClr val="tx1"/>
                  </a:solidFill>
                  <a:cs typeface="Times New Roman" pitchFamily="18" charset="0"/>
                </a:endParaRPr>
              </a:p>
            </p:txBody>
          </p:sp>
          <p:sp>
            <p:nvSpPr>
              <p:cNvPr id="37907" name="Rectangle 90"/>
              <p:cNvSpPr>
                <a:spLocks noChangeArrowheads="1"/>
              </p:cNvSpPr>
              <p:nvPr/>
            </p:nvSpPr>
            <p:spPr bwMode="auto">
              <a:xfrm>
                <a:off x="2640" y="3024"/>
                <a:ext cx="528" cy="144"/>
              </a:xfrm>
              <a:prstGeom prst="rect">
                <a:avLst/>
              </a:prstGeom>
              <a:solidFill>
                <a:srgbClr val="00FF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IUI-005</a:t>
                </a:r>
                <a:endParaRPr lang="nl-NL" sz="1400">
                  <a:solidFill>
                    <a:schemeClr val="tx1"/>
                  </a:solidFill>
                  <a:cs typeface="Times New Roman" pitchFamily="18" charset="0"/>
                </a:endParaRPr>
              </a:p>
            </p:txBody>
          </p:sp>
          <p:sp>
            <p:nvSpPr>
              <p:cNvPr id="37908" name="Rectangle 91"/>
              <p:cNvSpPr>
                <a:spLocks noChangeArrowheads="1"/>
              </p:cNvSpPr>
              <p:nvPr/>
            </p:nvSpPr>
            <p:spPr bwMode="auto">
              <a:xfrm>
                <a:off x="2640" y="3792"/>
                <a:ext cx="528" cy="144"/>
              </a:xfrm>
              <a:prstGeom prst="rect">
                <a:avLst/>
              </a:prstGeom>
              <a:solidFill>
                <a:srgbClr val="00FF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IUI-005</a:t>
                </a:r>
                <a:endParaRPr lang="nl-NL" sz="1400">
                  <a:solidFill>
                    <a:schemeClr val="tx1"/>
                  </a:solidFill>
                  <a:cs typeface="Times New Roman" pitchFamily="18" charset="0"/>
                </a:endParaRPr>
              </a:p>
            </p:txBody>
          </p:sp>
        </p:grpSp>
        <p:grpSp>
          <p:nvGrpSpPr>
            <p:cNvPr id="37898" name="Group 92"/>
            <p:cNvGrpSpPr>
              <a:grpSpLocks/>
            </p:cNvGrpSpPr>
            <p:nvPr/>
          </p:nvGrpSpPr>
          <p:grpSpPr bwMode="auto">
            <a:xfrm>
              <a:off x="2640" y="1872"/>
              <a:ext cx="528" cy="1680"/>
              <a:chOff x="4992" y="1776"/>
              <a:chExt cx="528" cy="1680"/>
            </a:xfrm>
          </p:grpSpPr>
          <p:sp>
            <p:nvSpPr>
              <p:cNvPr id="37903" name="Rectangle 93"/>
              <p:cNvSpPr>
                <a:spLocks noChangeArrowheads="1"/>
              </p:cNvSpPr>
              <p:nvPr/>
            </p:nvSpPr>
            <p:spPr bwMode="auto">
              <a:xfrm>
                <a:off x="4992" y="1776"/>
                <a:ext cx="528" cy="144"/>
              </a:xfrm>
              <a:prstGeom prst="rect">
                <a:avLst/>
              </a:prstGeom>
              <a:solidFill>
                <a:srgbClr val="8EA0CC"/>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IUI-007</a:t>
                </a:r>
                <a:endParaRPr lang="nl-NL" sz="1400">
                  <a:solidFill>
                    <a:schemeClr val="tx1"/>
                  </a:solidFill>
                  <a:cs typeface="Times New Roman" pitchFamily="18" charset="0"/>
                </a:endParaRPr>
              </a:p>
            </p:txBody>
          </p:sp>
          <p:sp>
            <p:nvSpPr>
              <p:cNvPr id="37904" name="Rectangle 94"/>
              <p:cNvSpPr>
                <a:spLocks noChangeArrowheads="1"/>
              </p:cNvSpPr>
              <p:nvPr/>
            </p:nvSpPr>
            <p:spPr bwMode="auto">
              <a:xfrm>
                <a:off x="4992" y="2544"/>
                <a:ext cx="528" cy="144"/>
              </a:xfrm>
              <a:prstGeom prst="rect">
                <a:avLst/>
              </a:prstGeom>
              <a:solidFill>
                <a:srgbClr val="8EA0CC"/>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IUI-007</a:t>
                </a:r>
                <a:endParaRPr lang="nl-NL" sz="1400">
                  <a:solidFill>
                    <a:schemeClr val="tx1"/>
                  </a:solidFill>
                  <a:cs typeface="Times New Roman" pitchFamily="18" charset="0"/>
                </a:endParaRPr>
              </a:p>
            </p:txBody>
          </p:sp>
          <p:sp>
            <p:nvSpPr>
              <p:cNvPr id="37905" name="Rectangle 95"/>
              <p:cNvSpPr>
                <a:spLocks noChangeArrowheads="1"/>
              </p:cNvSpPr>
              <p:nvPr/>
            </p:nvSpPr>
            <p:spPr bwMode="auto">
              <a:xfrm>
                <a:off x="4992" y="3312"/>
                <a:ext cx="528" cy="144"/>
              </a:xfrm>
              <a:prstGeom prst="rect">
                <a:avLst/>
              </a:prstGeom>
              <a:solidFill>
                <a:srgbClr val="8EA0CC"/>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IUI-007</a:t>
                </a:r>
                <a:endParaRPr lang="nl-NL" sz="1400">
                  <a:solidFill>
                    <a:schemeClr val="tx1"/>
                  </a:solidFill>
                  <a:cs typeface="Times New Roman" pitchFamily="18" charset="0"/>
                </a:endParaRPr>
              </a:p>
            </p:txBody>
          </p:sp>
        </p:grpSp>
        <p:grpSp>
          <p:nvGrpSpPr>
            <p:cNvPr id="37899" name="Group 96"/>
            <p:cNvGrpSpPr>
              <a:grpSpLocks/>
            </p:cNvGrpSpPr>
            <p:nvPr/>
          </p:nvGrpSpPr>
          <p:grpSpPr bwMode="auto">
            <a:xfrm>
              <a:off x="2640" y="2448"/>
              <a:ext cx="528" cy="1296"/>
              <a:chOff x="2640" y="2448"/>
              <a:chExt cx="528" cy="1296"/>
            </a:xfrm>
          </p:grpSpPr>
          <p:sp>
            <p:nvSpPr>
              <p:cNvPr id="37901" name="Rectangle 97"/>
              <p:cNvSpPr>
                <a:spLocks noChangeArrowheads="1"/>
              </p:cNvSpPr>
              <p:nvPr/>
            </p:nvSpPr>
            <p:spPr bwMode="auto">
              <a:xfrm>
                <a:off x="2640" y="2448"/>
                <a:ext cx="528" cy="144"/>
              </a:xfrm>
              <a:prstGeom prst="rect">
                <a:avLst/>
              </a:prstGeom>
              <a:solidFill>
                <a:srgbClr val="FF33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IUI-002</a:t>
                </a:r>
                <a:endParaRPr lang="nl-NL" sz="1400">
                  <a:solidFill>
                    <a:schemeClr val="tx1"/>
                  </a:solidFill>
                  <a:cs typeface="Times New Roman" pitchFamily="18" charset="0"/>
                </a:endParaRPr>
              </a:p>
            </p:txBody>
          </p:sp>
          <p:sp>
            <p:nvSpPr>
              <p:cNvPr id="37902" name="Rectangle 98"/>
              <p:cNvSpPr>
                <a:spLocks noChangeArrowheads="1"/>
              </p:cNvSpPr>
              <p:nvPr/>
            </p:nvSpPr>
            <p:spPr bwMode="auto">
              <a:xfrm>
                <a:off x="2640" y="3600"/>
                <a:ext cx="528" cy="144"/>
              </a:xfrm>
              <a:prstGeom prst="rect">
                <a:avLst/>
              </a:prstGeom>
              <a:solidFill>
                <a:srgbClr val="8000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IUI-012</a:t>
                </a:r>
                <a:endParaRPr lang="nl-NL" sz="1400">
                  <a:solidFill>
                    <a:schemeClr val="tx1"/>
                  </a:solidFill>
                  <a:cs typeface="Times New Roman" pitchFamily="18" charset="0"/>
                </a:endParaRPr>
              </a:p>
            </p:txBody>
          </p:sp>
        </p:grpSp>
        <p:sp>
          <p:nvSpPr>
            <p:cNvPr id="37900" name="Rectangle 99"/>
            <p:cNvSpPr>
              <a:spLocks noChangeArrowheads="1"/>
            </p:cNvSpPr>
            <p:nvPr/>
          </p:nvSpPr>
          <p:spPr bwMode="auto">
            <a:xfrm>
              <a:off x="2640" y="2832"/>
              <a:ext cx="528" cy="144"/>
            </a:xfrm>
            <a:prstGeom prst="rect">
              <a:avLst/>
            </a:prstGeom>
            <a:solidFill>
              <a:srgbClr val="FFFF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IUI-006</a:t>
              </a:r>
              <a:endParaRPr lang="nl-NL" sz="1400">
                <a:solidFill>
                  <a:schemeClr val="tx1"/>
                </a:solidFill>
                <a:cs typeface="Times New Roman" pitchFamily="18" charset="0"/>
              </a:endParaRPr>
            </a:p>
          </p:txBody>
        </p:sp>
      </p:grpSp>
      <p:sp>
        <p:nvSpPr>
          <p:cNvPr id="1020004" name="Text Box 100"/>
          <p:cNvSpPr txBox="1">
            <a:spLocks noChangeArrowheads="1"/>
          </p:cNvSpPr>
          <p:nvPr/>
        </p:nvSpPr>
        <p:spPr bwMode="auto">
          <a:xfrm>
            <a:off x="0" y="6278563"/>
            <a:ext cx="3503613" cy="579437"/>
          </a:xfrm>
          <a:prstGeom prst="rect">
            <a:avLst/>
          </a:prstGeom>
          <a:solidFill>
            <a:srgbClr val="FF0000"/>
          </a:solidFill>
          <a:ln w="9525">
            <a:noFill/>
            <a:miter lim="800000"/>
            <a:headEnd/>
            <a:tailEnd/>
          </a:ln>
        </p:spPr>
        <p:txBody>
          <a:bodyPr wrap="none">
            <a:spAutoFit/>
          </a:bodyPr>
          <a:lstStyle/>
          <a:p>
            <a:r>
              <a:rPr lang="en-US">
                <a:solidFill>
                  <a:schemeClr val="bg1"/>
                </a:solidFill>
              </a:rPr>
              <a:t>7 distinct disorders</a:t>
            </a:r>
          </a:p>
        </p:txBody>
      </p:sp>
      <p:sp>
        <p:nvSpPr>
          <p:cNvPr id="37893" name="AutoShape 101"/>
          <p:cNvSpPr>
            <a:spLocks noGrp="1" noChangeArrowheads="1"/>
          </p:cNvSpPr>
          <p:nvPr>
            <p:ph type="title"/>
          </p:nvPr>
        </p:nvSpPr>
        <p:spPr>
          <a:xfrm>
            <a:off x="255588" y="1284288"/>
            <a:ext cx="8632825" cy="631825"/>
          </a:xfrm>
        </p:spPr>
        <p:txBody>
          <a:bodyPr/>
          <a:lstStyle/>
          <a:p>
            <a:r>
              <a:rPr lang="nl-BE" smtClean="0"/>
              <a:t>Codes for ‘types’ AND identifiers for instances</a:t>
            </a:r>
            <a:endParaRPr lang="en-US" smtClean="0"/>
          </a:p>
        </p:txBody>
      </p:sp>
    </p:spTree>
    <p:extLst>
      <p:ext uri="{BB962C8B-B14F-4D97-AF65-F5344CB8AC3E}">
        <p14:creationId xmlns:p14="http://schemas.microsoft.com/office/powerpoint/2010/main" val="181932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020004"/>
                                        </p:tgtEl>
                                        <p:attrNameLst>
                                          <p:attrName>style.visibility</p:attrName>
                                        </p:attrNameLst>
                                      </p:cBhvr>
                                      <p:to>
                                        <p:strVal val="visible"/>
                                      </p:to>
                                    </p:set>
                                    <p:animEffect transition="in" filter="wipe(up)">
                                      <p:cBhvr>
                                        <p:cTn id="11" dur="1000"/>
                                        <p:tgtEl>
                                          <p:spTgt spid="102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00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28600" y="1311275"/>
            <a:ext cx="8686800" cy="577850"/>
          </a:xfrm>
        </p:spPr>
        <p:txBody>
          <a:bodyPr/>
          <a:lstStyle/>
          <a:p>
            <a:r>
              <a:rPr lang="en-US" sz="2800" smtClean="0"/>
              <a:t>Ambiguities: are assertions about particulars or types?</a:t>
            </a:r>
          </a:p>
        </p:txBody>
      </p:sp>
      <p:sp>
        <p:nvSpPr>
          <p:cNvPr id="24579" name="Content Placeholder 2"/>
          <p:cNvSpPr>
            <a:spLocks noGrp="1"/>
          </p:cNvSpPr>
          <p:nvPr>
            <p:ph idx="1"/>
          </p:nvPr>
        </p:nvSpPr>
        <p:spPr>
          <a:xfrm>
            <a:off x="152400" y="1981200"/>
            <a:ext cx="8839200" cy="1181100"/>
          </a:xfrm>
        </p:spPr>
        <p:txBody>
          <a:bodyPr/>
          <a:lstStyle/>
          <a:p>
            <a:r>
              <a:rPr lang="en-US" smtClean="0"/>
              <a:t>‘</a:t>
            </a:r>
            <a:r>
              <a:rPr lang="en-US" i="1" smtClean="0"/>
              <a:t>Persistent idiopathic facial pain (PIFP)</a:t>
            </a:r>
            <a:r>
              <a:rPr lang="en-US" smtClean="0"/>
              <a:t>’ </a:t>
            </a:r>
          </a:p>
          <a:p>
            <a:pPr lvl="1">
              <a:buFontTx/>
              <a:buNone/>
            </a:pPr>
            <a:r>
              <a:rPr lang="en-US" smtClean="0"/>
              <a:t>= ‘</a:t>
            </a:r>
            <a:r>
              <a:rPr lang="en-US" i="1" smtClean="0"/>
              <a:t>persistent facial pain with varying presentations …’</a:t>
            </a:r>
            <a:endParaRPr lang="en-US" smtClean="0"/>
          </a:p>
        </p:txBody>
      </p:sp>
      <p:sp>
        <p:nvSpPr>
          <p:cNvPr id="2458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41D22A9-6A97-43D4-9835-67BBCB18171A}" type="slidenum">
              <a:rPr lang="en-US" sz="1400" b="0">
                <a:solidFill>
                  <a:schemeClr val="bg1"/>
                </a:solidFill>
              </a:rPr>
              <a:pPr eaLnBrk="1" hangingPunct="1"/>
              <a:t>72</a:t>
            </a:fld>
            <a:endParaRPr lang="en-US" sz="1400" b="0">
              <a:solidFill>
                <a:schemeClr val="bg1"/>
              </a:solidFill>
            </a:endParaRPr>
          </a:p>
        </p:txBody>
      </p:sp>
      <p:grpSp>
        <p:nvGrpSpPr>
          <p:cNvPr id="2" name="Group 59"/>
          <p:cNvGrpSpPr>
            <a:grpSpLocks/>
          </p:cNvGrpSpPr>
          <p:nvPr/>
        </p:nvGrpSpPr>
        <p:grpSpPr bwMode="auto">
          <a:xfrm>
            <a:off x="928688" y="4171950"/>
            <a:ext cx="2366962" cy="2073275"/>
            <a:chOff x="929479" y="4171346"/>
            <a:chExt cx="2366416" cy="2073486"/>
          </a:xfrm>
        </p:grpSpPr>
        <p:cxnSp>
          <p:nvCxnSpPr>
            <p:cNvPr id="24614" name="Straight Arrow Connector 15"/>
            <p:cNvCxnSpPr>
              <a:cxnSpLocks noChangeShapeType="1"/>
              <a:stCxn id="24586" idx="0"/>
              <a:endCxn id="24591" idx="2"/>
            </p:cNvCxnSpPr>
            <p:nvPr/>
          </p:nvCxnSpPr>
          <p:spPr bwMode="auto">
            <a:xfrm flipH="1" flipV="1">
              <a:off x="1305363" y="4171346"/>
              <a:ext cx="195948" cy="1986858"/>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4615" name="Straight Arrow Connector 16"/>
            <p:cNvCxnSpPr>
              <a:cxnSpLocks noChangeShapeType="1"/>
              <a:stCxn id="24586" idx="0"/>
              <a:endCxn id="24592" idx="2"/>
            </p:cNvCxnSpPr>
            <p:nvPr/>
          </p:nvCxnSpPr>
          <p:spPr bwMode="auto">
            <a:xfrm flipV="1">
              <a:off x="1501311" y="4171346"/>
              <a:ext cx="1794584" cy="1986858"/>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4616" name="TextBox 37"/>
            <p:cNvSpPr txBox="1">
              <a:spLocks noChangeArrowheads="1"/>
            </p:cNvSpPr>
            <p:nvPr/>
          </p:nvSpPr>
          <p:spPr bwMode="auto">
            <a:xfrm>
              <a:off x="929479" y="4572000"/>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0000"/>
                  </a:solidFill>
                </a:rPr>
                <a:t>t</a:t>
              </a:r>
              <a:r>
                <a:rPr lang="en-US" sz="1600" baseline="-25000">
                  <a:solidFill>
                    <a:srgbClr val="FF0000"/>
                  </a:solidFill>
                </a:rPr>
                <a:t>1</a:t>
              </a:r>
            </a:p>
          </p:txBody>
        </p:sp>
        <p:sp>
          <p:nvSpPr>
            <p:cNvPr id="24617" name="TextBox 38"/>
            <p:cNvSpPr txBox="1">
              <a:spLocks noChangeArrowheads="1"/>
            </p:cNvSpPr>
            <p:nvPr/>
          </p:nvSpPr>
          <p:spPr bwMode="auto">
            <a:xfrm>
              <a:off x="951251" y="4920343"/>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0000"/>
                  </a:solidFill>
                </a:rPr>
                <a:t>t</a:t>
              </a:r>
              <a:r>
                <a:rPr lang="en-US" sz="1600" baseline="-25000">
                  <a:solidFill>
                    <a:srgbClr val="FF0000"/>
                  </a:solidFill>
                </a:rPr>
                <a:t>2</a:t>
              </a:r>
            </a:p>
          </p:txBody>
        </p:sp>
        <p:sp>
          <p:nvSpPr>
            <p:cNvPr id="24618" name="TextBox 39"/>
            <p:cNvSpPr txBox="1">
              <a:spLocks noChangeArrowheads="1"/>
            </p:cNvSpPr>
            <p:nvPr/>
          </p:nvSpPr>
          <p:spPr bwMode="auto">
            <a:xfrm>
              <a:off x="963691" y="5212702"/>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0000"/>
                  </a:solidFill>
                </a:rPr>
                <a:t>t</a:t>
              </a:r>
              <a:r>
                <a:rPr lang="en-US" sz="1600" baseline="-25000">
                  <a:solidFill>
                    <a:srgbClr val="FF0000"/>
                  </a:solidFill>
                </a:rPr>
                <a:t>3</a:t>
              </a:r>
            </a:p>
          </p:txBody>
        </p:sp>
        <p:sp>
          <p:nvSpPr>
            <p:cNvPr id="24619" name="TextBox 40"/>
            <p:cNvSpPr txBox="1">
              <a:spLocks noChangeArrowheads="1"/>
            </p:cNvSpPr>
            <p:nvPr/>
          </p:nvSpPr>
          <p:spPr bwMode="auto">
            <a:xfrm>
              <a:off x="2248205" y="5340221"/>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0000"/>
                  </a:solidFill>
                </a:rPr>
                <a:t>t</a:t>
              </a:r>
              <a:r>
                <a:rPr lang="en-US" sz="1600" baseline="-25000">
                  <a:solidFill>
                    <a:srgbClr val="FF0000"/>
                  </a:solidFill>
                </a:rPr>
                <a:t>1</a:t>
              </a:r>
            </a:p>
          </p:txBody>
        </p:sp>
        <p:sp>
          <p:nvSpPr>
            <p:cNvPr id="24620" name="TextBox 41"/>
            <p:cNvSpPr txBox="1">
              <a:spLocks noChangeArrowheads="1"/>
            </p:cNvSpPr>
            <p:nvPr/>
          </p:nvSpPr>
          <p:spPr bwMode="auto">
            <a:xfrm>
              <a:off x="1971397" y="5604588"/>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0000"/>
                  </a:solidFill>
                </a:rPr>
                <a:t>t</a:t>
              </a:r>
              <a:r>
                <a:rPr lang="en-US" sz="1600" baseline="-25000">
                  <a:solidFill>
                    <a:srgbClr val="FF0000"/>
                  </a:solidFill>
                </a:rPr>
                <a:t>2</a:t>
              </a:r>
            </a:p>
          </p:txBody>
        </p:sp>
        <p:sp>
          <p:nvSpPr>
            <p:cNvPr id="24621" name="TextBox 42"/>
            <p:cNvSpPr txBox="1">
              <a:spLocks noChangeArrowheads="1"/>
            </p:cNvSpPr>
            <p:nvPr/>
          </p:nvSpPr>
          <p:spPr bwMode="auto">
            <a:xfrm>
              <a:off x="1694588" y="5906278"/>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0000"/>
                  </a:solidFill>
                </a:rPr>
                <a:t>t</a:t>
              </a:r>
              <a:r>
                <a:rPr lang="en-US" sz="1600" baseline="-25000">
                  <a:solidFill>
                    <a:srgbClr val="FF0000"/>
                  </a:solidFill>
                </a:rPr>
                <a:t>3</a:t>
              </a:r>
            </a:p>
          </p:txBody>
        </p:sp>
      </p:grpSp>
      <p:grpSp>
        <p:nvGrpSpPr>
          <p:cNvPr id="3" name="Group 60"/>
          <p:cNvGrpSpPr>
            <a:grpSpLocks/>
          </p:cNvGrpSpPr>
          <p:nvPr/>
        </p:nvGrpSpPr>
        <p:grpSpPr bwMode="auto">
          <a:xfrm>
            <a:off x="1304925" y="4171950"/>
            <a:ext cx="6491288" cy="2025650"/>
            <a:chOff x="1305363" y="4171346"/>
            <a:chExt cx="6490998" cy="2026833"/>
          </a:xfrm>
        </p:grpSpPr>
        <p:cxnSp>
          <p:nvCxnSpPr>
            <p:cNvPr id="24604" name="Straight Arrow Connector 19"/>
            <p:cNvCxnSpPr>
              <a:cxnSpLocks noChangeShapeType="1"/>
              <a:stCxn id="24588" idx="0"/>
              <a:endCxn id="24591" idx="2"/>
            </p:cNvCxnSpPr>
            <p:nvPr/>
          </p:nvCxnSpPr>
          <p:spPr bwMode="auto">
            <a:xfrm flipH="1" flipV="1">
              <a:off x="1305363" y="4171346"/>
              <a:ext cx="3309240" cy="1986858"/>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24605" name="Straight Arrow Connector 22"/>
            <p:cNvCxnSpPr>
              <a:cxnSpLocks noChangeShapeType="1"/>
              <a:stCxn id="24588" idx="0"/>
              <a:endCxn id="24592" idx="2"/>
            </p:cNvCxnSpPr>
            <p:nvPr/>
          </p:nvCxnSpPr>
          <p:spPr bwMode="auto">
            <a:xfrm flipH="1" flipV="1">
              <a:off x="3295895" y="4171346"/>
              <a:ext cx="1318708" cy="1986858"/>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24606" name="Straight Arrow Connector 25"/>
            <p:cNvCxnSpPr>
              <a:cxnSpLocks noChangeShapeType="1"/>
              <a:stCxn id="24588" idx="0"/>
              <a:endCxn id="24594" idx="2"/>
            </p:cNvCxnSpPr>
            <p:nvPr/>
          </p:nvCxnSpPr>
          <p:spPr bwMode="auto">
            <a:xfrm flipV="1">
              <a:off x="4614603" y="4171346"/>
              <a:ext cx="926859" cy="1986858"/>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24607" name="Straight Arrow Connector 28"/>
            <p:cNvCxnSpPr>
              <a:cxnSpLocks noChangeShapeType="1"/>
              <a:stCxn id="24588" idx="0"/>
              <a:endCxn id="24593" idx="2"/>
            </p:cNvCxnSpPr>
            <p:nvPr/>
          </p:nvCxnSpPr>
          <p:spPr bwMode="auto">
            <a:xfrm flipV="1">
              <a:off x="4614603" y="4171346"/>
              <a:ext cx="3181758" cy="1986858"/>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24608" name="TextBox 43"/>
            <p:cNvSpPr txBox="1">
              <a:spLocks noChangeArrowheads="1"/>
            </p:cNvSpPr>
            <p:nvPr/>
          </p:nvSpPr>
          <p:spPr bwMode="auto">
            <a:xfrm>
              <a:off x="3115952" y="5452188"/>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C000"/>
                  </a:solidFill>
                </a:rPr>
                <a:t>t</a:t>
              </a:r>
              <a:r>
                <a:rPr lang="en-US" sz="1600" baseline="-25000">
                  <a:solidFill>
                    <a:srgbClr val="FFC000"/>
                  </a:solidFill>
                </a:rPr>
                <a:t>1</a:t>
              </a:r>
            </a:p>
          </p:txBody>
        </p:sp>
        <p:sp>
          <p:nvSpPr>
            <p:cNvPr id="24609" name="TextBox 44"/>
            <p:cNvSpPr txBox="1">
              <a:spLocks noChangeArrowheads="1"/>
            </p:cNvSpPr>
            <p:nvPr/>
          </p:nvSpPr>
          <p:spPr bwMode="auto">
            <a:xfrm>
              <a:off x="3417642" y="5669902"/>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C000"/>
                  </a:solidFill>
                </a:rPr>
                <a:t>t</a:t>
              </a:r>
              <a:r>
                <a:rPr lang="en-US" sz="1600" baseline="-25000">
                  <a:solidFill>
                    <a:srgbClr val="FFC000"/>
                  </a:solidFill>
                </a:rPr>
                <a:t>2</a:t>
              </a:r>
            </a:p>
          </p:txBody>
        </p:sp>
        <p:sp>
          <p:nvSpPr>
            <p:cNvPr id="24610" name="TextBox 45"/>
            <p:cNvSpPr txBox="1">
              <a:spLocks noChangeArrowheads="1"/>
            </p:cNvSpPr>
            <p:nvPr/>
          </p:nvSpPr>
          <p:spPr bwMode="auto">
            <a:xfrm>
              <a:off x="3710001" y="5859625"/>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C000"/>
                  </a:solidFill>
                </a:rPr>
                <a:t>t</a:t>
              </a:r>
              <a:r>
                <a:rPr lang="en-US" sz="1600" baseline="-25000">
                  <a:solidFill>
                    <a:srgbClr val="FFC000"/>
                  </a:solidFill>
                </a:rPr>
                <a:t>3</a:t>
              </a:r>
            </a:p>
          </p:txBody>
        </p:sp>
        <p:sp>
          <p:nvSpPr>
            <p:cNvPr id="24611" name="TextBox 46"/>
            <p:cNvSpPr txBox="1">
              <a:spLocks noChangeArrowheads="1"/>
            </p:cNvSpPr>
            <p:nvPr/>
          </p:nvSpPr>
          <p:spPr bwMode="auto">
            <a:xfrm>
              <a:off x="3744213" y="4447592"/>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C000"/>
                  </a:solidFill>
                </a:rPr>
                <a:t>t</a:t>
              </a:r>
              <a:r>
                <a:rPr lang="en-US" sz="1600" baseline="-25000">
                  <a:solidFill>
                    <a:srgbClr val="FFC000"/>
                  </a:solidFill>
                </a:rPr>
                <a:t>1</a:t>
              </a:r>
            </a:p>
          </p:txBody>
        </p:sp>
        <p:sp>
          <p:nvSpPr>
            <p:cNvPr id="24612" name="TextBox 47"/>
            <p:cNvSpPr txBox="1">
              <a:spLocks noChangeArrowheads="1"/>
            </p:cNvSpPr>
            <p:nvPr/>
          </p:nvSpPr>
          <p:spPr bwMode="auto">
            <a:xfrm>
              <a:off x="5464156" y="4394719"/>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C000"/>
                  </a:solidFill>
                </a:rPr>
                <a:t>t</a:t>
              </a:r>
              <a:r>
                <a:rPr lang="en-US" sz="1600" baseline="-25000">
                  <a:solidFill>
                    <a:srgbClr val="FFC000"/>
                  </a:solidFill>
                </a:rPr>
                <a:t>2</a:t>
              </a:r>
            </a:p>
          </p:txBody>
        </p:sp>
        <p:sp>
          <p:nvSpPr>
            <p:cNvPr id="24613" name="TextBox 48"/>
            <p:cNvSpPr txBox="1">
              <a:spLocks noChangeArrowheads="1"/>
            </p:cNvSpPr>
            <p:nvPr/>
          </p:nvSpPr>
          <p:spPr bwMode="auto">
            <a:xfrm>
              <a:off x="6773552" y="4332515"/>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FFC000"/>
                  </a:solidFill>
                </a:rPr>
                <a:t>t</a:t>
              </a:r>
              <a:r>
                <a:rPr lang="en-US" sz="1600" baseline="-25000">
                  <a:solidFill>
                    <a:srgbClr val="FFC000"/>
                  </a:solidFill>
                </a:rPr>
                <a:t>3</a:t>
              </a:r>
            </a:p>
          </p:txBody>
        </p:sp>
      </p:grpSp>
      <p:grpSp>
        <p:nvGrpSpPr>
          <p:cNvPr id="4" name="Group 61"/>
          <p:cNvGrpSpPr>
            <a:grpSpLocks/>
          </p:cNvGrpSpPr>
          <p:nvPr/>
        </p:nvGrpSpPr>
        <p:grpSpPr bwMode="auto">
          <a:xfrm>
            <a:off x="1304925" y="4171950"/>
            <a:ext cx="6773863" cy="2057400"/>
            <a:chOff x="1305363" y="4171346"/>
            <a:chExt cx="6773537" cy="2057935"/>
          </a:xfrm>
        </p:grpSpPr>
        <p:cxnSp>
          <p:nvCxnSpPr>
            <p:cNvPr id="24596" name="Straight Arrow Connector 31"/>
            <p:cNvCxnSpPr>
              <a:cxnSpLocks noChangeShapeType="1"/>
              <a:stCxn id="24587" idx="0"/>
              <a:endCxn id="24591" idx="2"/>
            </p:cNvCxnSpPr>
            <p:nvPr/>
          </p:nvCxnSpPr>
          <p:spPr bwMode="auto">
            <a:xfrm flipH="1" flipV="1">
              <a:off x="1305363" y="4171346"/>
              <a:ext cx="6039999" cy="1986858"/>
            </a:xfrm>
            <a:prstGeom prst="straightConnector1">
              <a:avLst/>
            </a:prstGeom>
            <a:noFill/>
            <a:ln w="28575" algn="ctr">
              <a:solidFill>
                <a:srgbClr val="00FF00"/>
              </a:solidFill>
              <a:round/>
              <a:headEnd/>
              <a:tailEnd type="arrow" w="med" len="med"/>
            </a:ln>
            <a:extLst>
              <a:ext uri="{909E8E84-426E-40DD-AFC4-6F175D3DCCD1}">
                <a14:hiddenFill xmlns:a14="http://schemas.microsoft.com/office/drawing/2010/main">
                  <a:noFill/>
                </a14:hiddenFill>
              </a:ext>
            </a:extLst>
          </p:spPr>
        </p:cxnSp>
        <p:cxnSp>
          <p:nvCxnSpPr>
            <p:cNvPr id="24597" name="Straight Arrow Connector 34"/>
            <p:cNvCxnSpPr>
              <a:cxnSpLocks noChangeShapeType="1"/>
              <a:stCxn id="24587" idx="0"/>
              <a:endCxn id="24593" idx="2"/>
            </p:cNvCxnSpPr>
            <p:nvPr/>
          </p:nvCxnSpPr>
          <p:spPr bwMode="auto">
            <a:xfrm flipV="1">
              <a:off x="7345362" y="4171346"/>
              <a:ext cx="450999" cy="1986858"/>
            </a:xfrm>
            <a:prstGeom prst="straightConnector1">
              <a:avLst/>
            </a:prstGeom>
            <a:noFill/>
            <a:ln w="28575" algn="ctr">
              <a:solidFill>
                <a:srgbClr val="00FF00"/>
              </a:solidFill>
              <a:round/>
              <a:headEnd/>
              <a:tailEnd type="arrow" w="med" len="med"/>
            </a:ln>
            <a:extLst>
              <a:ext uri="{909E8E84-426E-40DD-AFC4-6F175D3DCCD1}">
                <a14:hiddenFill xmlns:a14="http://schemas.microsoft.com/office/drawing/2010/main">
                  <a:noFill/>
                </a14:hiddenFill>
              </a:ext>
            </a:extLst>
          </p:spPr>
        </p:cxnSp>
        <p:sp>
          <p:nvSpPr>
            <p:cNvPr id="24598" name="TextBox 53"/>
            <p:cNvSpPr txBox="1">
              <a:spLocks noChangeArrowheads="1"/>
            </p:cNvSpPr>
            <p:nvPr/>
          </p:nvSpPr>
          <p:spPr bwMode="auto">
            <a:xfrm>
              <a:off x="5740964" y="5623249"/>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00FF00"/>
                  </a:solidFill>
                </a:rPr>
                <a:t>t</a:t>
              </a:r>
              <a:r>
                <a:rPr lang="en-US" sz="1600" baseline="-25000">
                  <a:solidFill>
                    <a:srgbClr val="00FF00"/>
                  </a:solidFill>
                </a:rPr>
                <a:t>1</a:t>
              </a:r>
            </a:p>
          </p:txBody>
        </p:sp>
        <p:sp>
          <p:nvSpPr>
            <p:cNvPr id="24599" name="TextBox 54"/>
            <p:cNvSpPr txBox="1">
              <a:spLocks noChangeArrowheads="1"/>
            </p:cNvSpPr>
            <p:nvPr/>
          </p:nvSpPr>
          <p:spPr bwMode="auto">
            <a:xfrm>
              <a:off x="6051985" y="5766318"/>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00FF00"/>
                  </a:solidFill>
                </a:rPr>
                <a:t>t</a:t>
              </a:r>
              <a:r>
                <a:rPr lang="en-US" sz="1600" baseline="-25000">
                  <a:solidFill>
                    <a:srgbClr val="00FF00"/>
                  </a:solidFill>
                </a:rPr>
                <a:t>2</a:t>
              </a:r>
            </a:p>
          </p:txBody>
        </p:sp>
        <p:sp>
          <p:nvSpPr>
            <p:cNvPr id="24600" name="TextBox 55"/>
            <p:cNvSpPr txBox="1">
              <a:spLocks noChangeArrowheads="1"/>
            </p:cNvSpPr>
            <p:nvPr/>
          </p:nvSpPr>
          <p:spPr bwMode="auto">
            <a:xfrm>
              <a:off x="6418988" y="5890727"/>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00FF00"/>
                  </a:solidFill>
                </a:rPr>
                <a:t>t</a:t>
              </a:r>
              <a:r>
                <a:rPr lang="en-US" sz="1600" baseline="-25000">
                  <a:solidFill>
                    <a:srgbClr val="00FF00"/>
                  </a:solidFill>
                </a:rPr>
                <a:t>3</a:t>
              </a:r>
            </a:p>
          </p:txBody>
        </p:sp>
        <p:sp>
          <p:nvSpPr>
            <p:cNvPr id="24601" name="TextBox 56"/>
            <p:cNvSpPr txBox="1">
              <a:spLocks noChangeArrowheads="1"/>
            </p:cNvSpPr>
            <p:nvPr/>
          </p:nvSpPr>
          <p:spPr bwMode="auto">
            <a:xfrm>
              <a:off x="7756376" y="4550229"/>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00FF00"/>
                  </a:solidFill>
                </a:rPr>
                <a:t>t</a:t>
              </a:r>
              <a:r>
                <a:rPr lang="en-US" sz="1600" baseline="-25000">
                  <a:solidFill>
                    <a:srgbClr val="00FF00"/>
                  </a:solidFill>
                </a:rPr>
                <a:t>1</a:t>
              </a:r>
            </a:p>
          </p:txBody>
        </p:sp>
        <p:sp>
          <p:nvSpPr>
            <p:cNvPr id="24602" name="TextBox 57"/>
            <p:cNvSpPr txBox="1">
              <a:spLocks noChangeArrowheads="1"/>
            </p:cNvSpPr>
            <p:nvPr/>
          </p:nvSpPr>
          <p:spPr bwMode="auto">
            <a:xfrm>
              <a:off x="7656850" y="4917232"/>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00FF00"/>
                  </a:solidFill>
                </a:rPr>
                <a:t>t</a:t>
              </a:r>
              <a:r>
                <a:rPr lang="en-US" sz="1600" baseline="-25000">
                  <a:solidFill>
                    <a:srgbClr val="00FF00"/>
                  </a:solidFill>
                </a:rPr>
                <a:t>2</a:t>
              </a:r>
            </a:p>
          </p:txBody>
        </p:sp>
        <p:sp>
          <p:nvSpPr>
            <p:cNvPr id="24603" name="TextBox 58"/>
            <p:cNvSpPr txBox="1">
              <a:spLocks noChangeArrowheads="1"/>
            </p:cNvSpPr>
            <p:nvPr/>
          </p:nvSpPr>
          <p:spPr bwMode="auto">
            <a:xfrm>
              <a:off x="7585314" y="5274906"/>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600">
                  <a:solidFill>
                    <a:srgbClr val="00FF00"/>
                  </a:solidFill>
                </a:rPr>
                <a:t>t</a:t>
              </a:r>
              <a:r>
                <a:rPr lang="en-US" sz="1600" baseline="-25000">
                  <a:solidFill>
                    <a:srgbClr val="00FF00"/>
                  </a:solidFill>
                </a:rPr>
                <a:t>3</a:t>
              </a:r>
            </a:p>
          </p:txBody>
        </p:sp>
      </p:grpSp>
      <p:grpSp>
        <p:nvGrpSpPr>
          <p:cNvPr id="5" name="Group 67"/>
          <p:cNvGrpSpPr>
            <a:grpSpLocks/>
          </p:cNvGrpSpPr>
          <p:nvPr/>
        </p:nvGrpSpPr>
        <p:grpSpPr bwMode="auto">
          <a:xfrm>
            <a:off x="114300" y="3340100"/>
            <a:ext cx="8631238" cy="1422400"/>
            <a:chOff x="114992" y="3340349"/>
            <a:chExt cx="8630122" cy="1422728"/>
          </a:xfrm>
        </p:grpSpPr>
        <p:sp>
          <p:nvSpPr>
            <p:cNvPr id="24591" name="TextBox 4"/>
            <p:cNvSpPr txBox="1">
              <a:spLocks noChangeArrowheads="1"/>
            </p:cNvSpPr>
            <p:nvPr/>
          </p:nvSpPr>
          <p:spPr bwMode="auto">
            <a:xfrm>
              <a:off x="525342" y="3340349"/>
              <a:ext cx="1560042"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t>persistent</a:t>
              </a:r>
            </a:p>
            <a:p>
              <a:pPr eaLnBrk="1" hangingPunct="1"/>
              <a:r>
                <a:rPr lang="en-US"/>
                <a:t>facial pain</a:t>
              </a:r>
            </a:p>
          </p:txBody>
        </p:sp>
        <p:sp>
          <p:nvSpPr>
            <p:cNvPr id="24592" name="TextBox 5"/>
            <p:cNvSpPr txBox="1">
              <a:spLocks noChangeArrowheads="1"/>
            </p:cNvSpPr>
            <p:nvPr/>
          </p:nvSpPr>
          <p:spPr bwMode="auto">
            <a:xfrm>
              <a:off x="2347141" y="3340349"/>
              <a:ext cx="1897507"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t>presentation </a:t>
              </a:r>
            </a:p>
            <a:p>
              <a:pPr eaLnBrk="1" hangingPunct="1"/>
              <a:r>
                <a:rPr lang="en-US"/>
                <a:t>type1</a:t>
              </a:r>
            </a:p>
          </p:txBody>
        </p:sp>
        <p:sp>
          <p:nvSpPr>
            <p:cNvPr id="24593" name="TextBox 6"/>
            <p:cNvSpPr txBox="1">
              <a:spLocks noChangeArrowheads="1"/>
            </p:cNvSpPr>
            <p:nvPr/>
          </p:nvSpPr>
          <p:spPr bwMode="auto">
            <a:xfrm>
              <a:off x="6847607" y="3340349"/>
              <a:ext cx="1897507"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t>presentation </a:t>
              </a:r>
            </a:p>
            <a:p>
              <a:pPr eaLnBrk="1" hangingPunct="1"/>
              <a:r>
                <a:rPr lang="en-US"/>
                <a:t>type3</a:t>
              </a:r>
            </a:p>
          </p:txBody>
        </p:sp>
        <p:sp>
          <p:nvSpPr>
            <p:cNvPr id="24594" name="TextBox 7"/>
            <p:cNvSpPr txBox="1">
              <a:spLocks noChangeArrowheads="1"/>
            </p:cNvSpPr>
            <p:nvPr/>
          </p:nvSpPr>
          <p:spPr bwMode="auto">
            <a:xfrm>
              <a:off x="4592708" y="3340349"/>
              <a:ext cx="1897507"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t>presentation </a:t>
              </a:r>
            </a:p>
            <a:p>
              <a:pPr eaLnBrk="1" hangingPunct="1"/>
              <a:r>
                <a:rPr lang="en-US"/>
                <a:t>type2</a:t>
              </a:r>
            </a:p>
          </p:txBody>
        </p:sp>
        <p:sp>
          <p:nvSpPr>
            <p:cNvPr id="24595" name="TextBox 65"/>
            <p:cNvSpPr txBox="1">
              <a:spLocks noChangeArrowheads="1"/>
            </p:cNvSpPr>
            <p:nvPr/>
          </p:nvSpPr>
          <p:spPr bwMode="auto">
            <a:xfrm>
              <a:off x="114992" y="4301412"/>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chemeClr val="bg1"/>
                  </a:solidFill>
                </a:rPr>
                <a:t>types</a:t>
              </a:r>
            </a:p>
          </p:txBody>
        </p:sp>
      </p:grpSp>
      <p:grpSp>
        <p:nvGrpSpPr>
          <p:cNvPr id="6" name="Group 68"/>
          <p:cNvGrpSpPr>
            <a:grpSpLocks/>
          </p:cNvGrpSpPr>
          <p:nvPr/>
        </p:nvGrpSpPr>
        <p:grpSpPr bwMode="auto">
          <a:xfrm>
            <a:off x="0" y="5291138"/>
            <a:ext cx="8882063" cy="1328737"/>
            <a:chOff x="0" y="5290457"/>
            <a:chExt cx="8882743" cy="1329412"/>
          </a:xfrm>
        </p:grpSpPr>
        <p:sp>
          <p:nvSpPr>
            <p:cNvPr id="24586" name="TextBox 11"/>
            <p:cNvSpPr txBox="1">
              <a:spLocks noChangeArrowheads="1"/>
            </p:cNvSpPr>
            <p:nvPr/>
          </p:nvSpPr>
          <p:spPr bwMode="auto">
            <a:xfrm>
              <a:off x="874376" y="6158204"/>
              <a:ext cx="1253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rgbClr val="FF0000"/>
                  </a:solidFill>
                </a:rPr>
                <a:t>my pain</a:t>
              </a:r>
            </a:p>
          </p:txBody>
        </p:sp>
        <p:sp>
          <p:nvSpPr>
            <p:cNvPr id="24587" name="TextBox 12"/>
            <p:cNvSpPr txBox="1">
              <a:spLocks noChangeArrowheads="1"/>
            </p:cNvSpPr>
            <p:nvPr/>
          </p:nvSpPr>
          <p:spPr bwMode="auto">
            <a:xfrm>
              <a:off x="6735259" y="6158204"/>
              <a:ext cx="1220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rgbClr val="00FF00"/>
                  </a:solidFill>
                </a:rPr>
                <a:t>his pain</a:t>
              </a:r>
            </a:p>
          </p:txBody>
        </p:sp>
        <p:sp>
          <p:nvSpPr>
            <p:cNvPr id="24588" name="TextBox 13"/>
            <p:cNvSpPr txBox="1">
              <a:spLocks noChangeArrowheads="1"/>
            </p:cNvSpPr>
            <p:nvPr/>
          </p:nvSpPr>
          <p:spPr bwMode="auto">
            <a:xfrm>
              <a:off x="3973626" y="6158204"/>
              <a:ext cx="12819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rgbClr val="FFC000"/>
                  </a:solidFill>
                </a:rPr>
                <a:t>her pain</a:t>
              </a:r>
            </a:p>
          </p:txBody>
        </p:sp>
        <p:cxnSp>
          <p:nvCxnSpPr>
            <p:cNvPr id="24589" name="Straight Connector 63"/>
            <p:cNvCxnSpPr>
              <a:cxnSpLocks noChangeShapeType="1"/>
            </p:cNvCxnSpPr>
            <p:nvPr/>
          </p:nvCxnSpPr>
          <p:spPr bwMode="auto">
            <a:xfrm>
              <a:off x="205273" y="5290457"/>
              <a:ext cx="8677470" cy="47889"/>
            </a:xfrm>
            <a:prstGeom prst="line">
              <a:avLst/>
            </a:prstGeom>
            <a:noFill/>
            <a:ln w="28575" algn="ctr">
              <a:solidFill>
                <a:schemeClr val="bg1"/>
              </a:solidFill>
              <a:round/>
              <a:headEnd/>
              <a:tailEnd/>
            </a:ln>
            <a:extLst>
              <a:ext uri="{909E8E84-426E-40DD-AFC4-6F175D3DCCD1}">
                <a14:hiddenFill xmlns:a14="http://schemas.microsoft.com/office/drawing/2010/main">
                  <a:noFill/>
                </a14:hiddenFill>
              </a:ext>
            </a:extLst>
          </p:spPr>
        </p:cxnSp>
        <p:sp>
          <p:nvSpPr>
            <p:cNvPr id="24590" name="TextBox 66"/>
            <p:cNvSpPr txBox="1">
              <a:spLocks noChangeArrowheads="1"/>
            </p:cNvSpPr>
            <p:nvPr/>
          </p:nvSpPr>
          <p:spPr bwMode="auto">
            <a:xfrm>
              <a:off x="0" y="5508171"/>
              <a:ext cx="9877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chemeClr val="bg1"/>
                  </a:solidFill>
                </a:rPr>
                <a:t>parti-</a:t>
              </a:r>
            </a:p>
            <a:p>
              <a:pPr eaLnBrk="1" hangingPunct="1"/>
              <a:r>
                <a:rPr lang="en-US">
                  <a:solidFill>
                    <a:schemeClr val="bg1"/>
                  </a:solidFill>
                </a:rPr>
                <a:t>culars</a:t>
              </a:r>
            </a:p>
          </p:txBody>
        </p:sp>
      </p:grpSp>
    </p:spTree>
    <p:extLst>
      <p:ext uri="{BB962C8B-B14F-4D97-AF65-F5344CB8AC3E}">
        <p14:creationId xmlns:p14="http://schemas.microsoft.com/office/powerpoint/2010/main" val="2022869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28600" y="1311275"/>
            <a:ext cx="8686800" cy="577850"/>
          </a:xfrm>
        </p:spPr>
        <p:txBody>
          <a:bodyPr/>
          <a:lstStyle/>
          <a:p>
            <a:r>
              <a:rPr lang="en-US" sz="2800" smtClean="0"/>
              <a:t>Ambiguities: are assertions about particulars or types?</a:t>
            </a:r>
          </a:p>
        </p:txBody>
      </p:sp>
      <p:sp>
        <p:nvSpPr>
          <p:cNvPr id="25603" name="Content Placeholder 2"/>
          <p:cNvSpPr>
            <a:spLocks noGrp="1"/>
          </p:cNvSpPr>
          <p:nvPr>
            <p:ph idx="1"/>
          </p:nvPr>
        </p:nvSpPr>
        <p:spPr>
          <a:xfrm>
            <a:off x="152400" y="1981200"/>
            <a:ext cx="8839200" cy="4737100"/>
          </a:xfrm>
        </p:spPr>
        <p:txBody>
          <a:bodyPr/>
          <a:lstStyle/>
          <a:p>
            <a:r>
              <a:rPr lang="en-US" smtClean="0"/>
              <a:t>‘</a:t>
            </a:r>
            <a:r>
              <a:rPr lang="en-US" i="1" smtClean="0"/>
              <a:t>Persistent idiopathic facial pain (PIFP)</a:t>
            </a:r>
            <a:r>
              <a:rPr lang="en-US" smtClean="0"/>
              <a:t>’ </a:t>
            </a:r>
          </a:p>
          <a:p>
            <a:pPr lvl="1">
              <a:buFontTx/>
              <a:buNone/>
            </a:pPr>
            <a:r>
              <a:rPr lang="en-US" smtClean="0"/>
              <a:t>= ‘</a:t>
            </a:r>
            <a:r>
              <a:rPr lang="en-US" i="1" smtClean="0"/>
              <a:t>persistent facial pain with varying presentations …’</a:t>
            </a:r>
          </a:p>
          <a:p>
            <a:pPr lvl="1">
              <a:buFontTx/>
              <a:buNone/>
            </a:pPr>
            <a:endParaRPr lang="en-US" i="1" smtClean="0"/>
          </a:p>
          <a:p>
            <a:pPr lvl="1">
              <a:buFontTx/>
              <a:buNone/>
            </a:pPr>
            <a:endParaRPr lang="en-US" i="1" smtClean="0"/>
          </a:p>
          <a:p>
            <a:pPr lvl="1">
              <a:buFontTx/>
              <a:buNone/>
            </a:pPr>
            <a:endParaRPr lang="en-US" i="1" smtClean="0"/>
          </a:p>
          <a:p>
            <a:pPr lvl="1">
              <a:buFontTx/>
              <a:buNone/>
            </a:pPr>
            <a:endParaRPr lang="en-US" i="1" smtClean="0"/>
          </a:p>
          <a:p>
            <a:pPr lvl="1"/>
            <a:r>
              <a:rPr lang="en-US" sz="2400" i="1" smtClean="0"/>
              <a:t>if the description is about types, then the </a:t>
            </a:r>
            <a:r>
              <a:rPr lang="en-US" sz="2400" i="1" smtClean="0">
                <a:solidFill>
                  <a:srgbClr val="FF0000"/>
                </a:solidFill>
              </a:rPr>
              <a:t>three</a:t>
            </a:r>
            <a:r>
              <a:rPr lang="en-US" sz="2400" i="1" smtClean="0"/>
              <a:t> </a:t>
            </a:r>
            <a:r>
              <a:rPr lang="en-US" sz="2400" i="1" smtClean="0">
                <a:solidFill>
                  <a:srgbClr val="FFC000"/>
                </a:solidFill>
              </a:rPr>
              <a:t>particular</a:t>
            </a:r>
            <a:r>
              <a:rPr lang="en-US" sz="2400" i="1" smtClean="0"/>
              <a:t> </a:t>
            </a:r>
            <a:r>
              <a:rPr lang="en-US" sz="2400" i="1" smtClean="0">
                <a:solidFill>
                  <a:srgbClr val="00FF00"/>
                </a:solidFill>
              </a:rPr>
              <a:t>pains</a:t>
            </a:r>
            <a:r>
              <a:rPr lang="en-US" sz="2400" i="1" smtClean="0"/>
              <a:t> fall under PIFP.</a:t>
            </a:r>
          </a:p>
          <a:p>
            <a:pPr lvl="1"/>
            <a:r>
              <a:rPr lang="en-US" sz="2400" i="1" smtClean="0"/>
              <a:t>if the description is about (arbitrary) particulars, then only </a:t>
            </a:r>
            <a:r>
              <a:rPr lang="en-US" sz="2400" i="1" smtClean="0">
                <a:solidFill>
                  <a:srgbClr val="FFC000"/>
                </a:solidFill>
              </a:rPr>
              <a:t>her pain</a:t>
            </a:r>
            <a:r>
              <a:rPr lang="en-US" sz="2400" i="1" smtClean="0"/>
              <a:t> falls under PIFP.</a:t>
            </a:r>
            <a:endParaRPr lang="en-US" sz="2400" smtClean="0"/>
          </a:p>
        </p:txBody>
      </p:sp>
      <p:sp>
        <p:nvSpPr>
          <p:cNvPr id="2560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33694E8-01E4-482E-9E42-B50ECBE92D0D}" type="slidenum">
              <a:rPr lang="en-US" sz="1400" b="0">
                <a:solidFill>
                  <a:schemeClr val="bg1"/>
                </a:solidFill>
              </a:rPr>
              <a:pPr eaLnBrk="1" hangingPunct="1"/>
              <a:t>73</a:t>
            </a:fld>
            <a:endParaRPr lang="en-US" sz="1400" b="0">
              <a:solidFill>
                <a:schemeClr val="bg1"/>
              </a:solidFill>
            </a:endParaRPr>
          </a:p>
        </p:txBody>
      </p:sp>
      <p:pic>
        <p:nvPicPr>
          <p:cNvPr id="256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788" y="3211513"/>
            <a:ext cx="4799012"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0401543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8600" y="1276350"/>
            <a:ext cx="8686800" cy="647700"/>
          </a:xfrm>
        </p:spPr>
        <p:txBody>
          <a:bodyPr/>
          <a:lstStyle/>
          <a:p>
            <a:r>
              <a:rPr lang="en-US" smtClean="0"/>
              <a:t>Separate knowledge from what it is about.</a:t>
            </a:r>
          </a:p>
        </p:txBody>
      </p:sp>
      <p:sp>
        <p:nvSpPr>
          <p:cNvPr id="26627" name="Content Placeholder 2"/>
          <p:cNvSpPr>
            <a:spLocks noGrp="1"/>
          </p:cNvSpPr>
          <p:nvPr>
            <p:ph idx="1"/>
          </p:nvPr>
        </p:nvSpPr>
        <p:spPr/>
        <p:txBody>
          <a:bodyPr/>
          <a:lstStyle/>
          <a:p>
            <a:r>
              <a:rPr lang="en-US" smtClean="0"/>
              <a:t>‘</a:t>
            </a:r>
            <a:r>
              <a:rPr lang="en-US" i="1" smtClean="0"/>
              <a:t>13.1.2.4   Painful trigeminal neuropathy </a:t>
            </a:r>
            <a:r>
              <a:rPr lang="en-US" b="1" i="1" u="sng" smtClean="0"/>
              <a:t>attributed</a:t>
            </a:r>
            <a:r>
              <a:rPr lang="en-US" i="1" smtClean="0"/>
              <a:t> to MS plaque</a:t>
            </a:r>
            <a:r>
              <a:rPr lang="en-US" smtClean="0"/>
              <a:t>’</a:t>
            </a:r>
          </a:p>
          <a:p>
            <a:r>
              <a:rPr lang="en-US" smtClean="0"/>
              <a:t>‘attributed to’ relates to somebody’s opinion about what is the case, not to what is the case.</a:t>
            </a:r>
          </a:p>
          <a:p>
            <a:pPr lvl="1"/>
            <a:r>
              <a:rPr lang="en-US" sz="2400" smtClean="0"/>
              <a:t>the mistake: a feature on the side of the clinician – his (not) knowing - is taken to be a feature on the side of the patient.</a:t>
            </a:r>
          </a:p>
          <a:p>
            <a:r>
              <a:rPr lang="en-US" smtClean="0"/>
              <a:t>Similar mistakes:</a:t>
            </a:r>
          </a:p>
          <a:p>
            <a:pPr lvl="1"/>
            <a:r>
              <a:rPr lang="en-US" smtClean="0"/>
              <a:t>‘</a:t>
            </a:r>
            <a:r>
              <a:rPr lang="en-US" i="1" smtClean="0"/>
              <a:t>Probable migraine</a:t>
            </a:r>
            <a:r>
              <a:rPr lang="en-US" smtClean="0"/>
              <a:t>’</a:t>
            </a:r>
          </a:p>
          <a:p>
            <a:pPr lvl="1"/>
            <a:r>
              <a:rPr lang="en-US" smtClean="0"/>
              <a:t>‘</a:t>
            </a:r>
            <a:r>
              <a:rPr lang="en-US" i="1" smtClean="0"/>
              <a:t>facial pain of unknown origin</a:t>
            </a:r>
            <a:r>
              <a:rPr lang="en-US" smtClean="0"/>
              <a:t>’  </a:t>
            </a:r>
            <a:r>
              <a:rPr lang="en-US" sz="1400" smtClean="0"/>
              <a:t>(not in ICHD)</a:t>
            </a:r>
            <a:r>
              <a:rPr lang="en-US" smtClean="0"/>
              <a:t>.</a:t>
            </a:r>
          </a:p>
        </p:txBody>
      </p:sp>
      <p:sp>
        <p:nvSpPr>
          <p:cNvPr id="2662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EBC1605-7320-41EF-BB92-1CB88DD93589}" type="slidenum">
              <a:rPr lang="en-US" sz="1400" b="0">
                <a:solidFill>
                  <a:schemeClr val="bg1"/>
                </a:solidFill>
              </a:rPr>
              <a:pPr eaLnBrk="1" hangingPunct="1"/>
              <a:t>74</a:t>
            </a:fld>
            <a:endParaRPr lang="en-US" sz="1400" b="0">
              <a:solidFill>
                <a:schemeClr val="bg1"/>
              </a:solidFill>
            </a:endParaRPr>
          </a:p>
        </p:txBody>
      </p:sp>
    </p:spTree>
    <p:extLst>
      <p:ext uri="{BB962C8B-B14F-4D97-AF65-F5344CB8AC3E}">
        <p14:creationId xmlns:p14="http://schemas.microsoft.com/office/powerpoint/2010/main" val="32805071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276350"/>
            <a:ext cx="8686800" cy="647700"/>
          </a:xfrm>
        </p:spPr>
        <p:txBody>
          <a:bodyPr/>
          <a:lstStyle/>
          <a:p>
            <a:r>
              <a:rPr lang="en-US" smtClean="0"/>
              <a:t>ICHD diagnostic criteria for PIFP</a:t>
            </a:r>
          </a:p>
        </p:txBody>
      </p:sp>
      <p:sp>
        <p:nvSpPr>
          <p:cNvPr id="27651" name="Content Placeholder 2"/>
          <p:cNvSpPr>
            <a:spLocks noGrp="1"/>
          </p:cNvSpPr>
          <p:nvPr>
            <p:ph idx="1"/>
          </p:nvPr>
        </p:nvSpPr>
        <p:spPr/>
        <p:txBody>
          <a:bodyPr/>
          <a:lstStyle/>
          <a:p>
            <a:r>
              <a:rPr lang="en-US" sz="2800" b="1" smtClean="0"/>
              <a:t>Persistent idiopathic facial pain (PIFP):</a:t>
            </a:r>
          </a:p>
          <a:p>
            <a:pPr marL="971550" lvl="1" indent="-514350">
              <a:buFont typeface="Times New Roman" panose="02020603050405020304" pitchFamily="18" charset="0"/>
              <a:buAutoNum type="alphaUcPeriod"/>
            </a:pPr>
            <a:r>
              <a:rPr lang="en-US" sz="2400" smtClean="0"/>
              <a:t>Facial or oral pain for at least three months fulfilling criteria B-F</a:t>
            </a:r>
          </a:p>
          <a:p>
            <a:pPr marL="971550" lvl="1" indent="-514350">
              <a:buFont typeface="Times New Roman" panose="02020603050405020304" pitchFamily="18" charset="0"/>
              <a:buAutoNum type="alphaUcPeriod"/>
            </a:pPr>
            <a:r>
              <a:rPr lang="en-US" sz="2400" smtClean="0"/>
              <a:t>Pain occurs daily for more than 2 hours per day</a:t>
            </a:r>
          </a:p>
          <a:p>
            <a:pPr marL="971550" lvl="1" indent="-514350">
              <a:buFont typeface="Times New Roman" panose="02020603050405020304" pitchFamily="18" charset="0"/>
              <a:buAutoNum type="alphaUcPeriod"/>
            </a:pPr>
            <a:r>
              <a:rPr lang="en-US" sz="2400" smtClean="0"/>
              <a:t>Pain has the following features</a:t>
            </a:r>
          </a:p>
          <a:p>
            <a:pPr marL="1371600" lvl="2" indent="-457200">
              <a:buFont typeface="Times New Roman" panose="02020603050405020304" pitchFamily="18" charset="0"/>
              <a:buAutoNum type="arabicPeriod"/>
            </a:pPr>
            <a:r>
              <a:rPr lang="en-US" sz="2000" smtClean="0"/>
              <a:t>Poorly localized, does not following a peripheral nerve distribution.</a:t>
            </a:r>
          </a:p>
          <a:p>
            <a:pPr marL="1371600" lvl="2" indent="-457200">
              <a:buFont typeface="Times New Roman" panose="02020603050405020304" pitchFamily="18" charset="0"/>
              <a:buAutoNum type="arabicPeriod"/>
            </a:pPr>
            <a:r>
              <a:rPr lang="en-US" sz="2000" smtClean="0"/>
              <a:t>Dull, aching, nagging</a:t>
            </a:r>
          </a:p>
          <a:p>
            <a:pPr marL="971550" lvl="1" indent="-514350">
              <a:buFont typeface="Times New Roman" panose="02020603050405020304" pitchFamily="18" charset="0"/>
              <a:buAutoNum type="alphaUcPeriod"/>
            </a:pPr>
            <a:r>
              <a:rPr lang="en-US" sz="2400" smtClean="0"/>
              <a:t>Clinical neurological examination is normal</a:t>
            </a:r>
          </a:p>
          <a:p>
            <a:pPr marL="971550" lvl="1" indent="-514350">
              <a:buFont typeface="Times New Roman" panose="02020603050405020304" pitchFamily="18" charset="0"/>
              <a:buAutoNum type="alphaUcPeriod"/>
            </a:pPr>
            <a:r>
              <a:rPr lang="en-US" sz="2400" smtClean="0"/>
              <a:t>Simple laboratory investigations including imaging of the face and jaws exclude dental cause.</a:t>
            </a:r>
          </a:p>
          <a:p>
            <a:pPr marL="971550" lvl="1" indent="-514350">
              <a:buFont typeface="Times New Roman" panose="02020603050405020304" pitchFamily="18" charset="0"/>
              <a:buAutoNum type="alphaUcPeriod"/>
            </a:pPr>
            <a:r>
              <a:rPr lang="en-US" sz="2400" smtClean="0"/>
              <a:t>Not better accounted for by another ICHD-III diagnosis.</a:t>
            </a:r>
          </a:p>
        </p:txBody>
      </p:sp>
      <p:sp>
        <p:nvSpPr>
          <p:cNvPr id="2765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24B9E02-CDBA-49BA-94ED-A9F8A9EA6CDD}" type="slidenum">
              <a:rPr lang="en-US" sz="1400" b="0">
                <a:solidFill>
                  <a:schemeClr val="bg1"/>
                </a:solidFill>
              </a:rPr>
              <a:pPr eaLnBrk="1" hangingPunct="1"/>
              <a:t>75</a:t>
            </a:fld>
            <a:endParaRPr lang="en-US" sz="1400" b="0">
              <a:solidFill>
                <a:schemeClr val="bg1"/>
              </a:solidFill>
            </a:endParaRPr>
          </a:p>
        </p:txBody>
      </p:sp>
      <p:sp>
        <p:nvSpPr>
          <p:cNvPr id="27653" name="Rectangle 4"/>
          <p:cNvSpPr>
            <a:spLocks noChangeArrowheads="1"/>
          </p:cNvSpPr>
          <p:nvPr/>
        </p:nvSpPr>
        <p:spPr bwMode="auto">
          <a:xfrm>
            <a:off x="4283075" y="6550025"/>
            <a:ext cx="4860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sz="1400" b="0">
                <a:solidFill>
                  <a:schemeClr val="bg1"/>
                </a:solidFill>
                <a:hlinkClick r:id="rId2"/>
              </a:rPr>
              <a:t>http://ihs-classification.org</a:t>
            </a:r>
            <a:r>
              <a:rPr lang="en-US" sz="1400" b="0">
                <a:solidFill>
                  <a:schemeClr val="bg1"/>
                </a:solidFill>
              </a:rPr>
              <a:t> (current version)</a:t>
            </a:r>
          </a:p>
        </p:txBody>
      </p:sp>
    </p:spTree>
    <p:extLst>
      <p:ext uri="{BB962C8B-B14F-4D97-AF65-F5344CB8AC3E}">
        <p14:creationId xmlns:p14="http://schemas.microsoft.com/office/powerpoint/2010/main" val="22384279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276350"/>
            <a:ext cx="8686800" cy="647700"/>
          </a:xfrm>
        </p:spPr>
        <p:txBody>
          <a:bodyPr/>
          <a:lstStyle/>
          <a:p>
            <a:r>
              <a:rPr lang="en-US" smtClean="0"/>
              <a:t>Criteria do not replace definitions </a:t>
            </a:r>
          </a:p>
        </p:txBody>
      </p:sp>
      <p:sp>
        <p:nvSpPr>
          <p:cNvPr id="28675" name="Content Placeholder 2"/>
          <p:cNvSpPr>
            <a:spLocks noGrp="1"/>
          </p:cNvSpPr>
          <p:nvPr>
            <p:ph idx="1"/>
          </p:nvPr>
        </p:nvSpPr>
        <p:spPr/>
        <p:txBody>
          <a:bodyPr/>
          <a:lstStyle/>
          <a:p>
            <a:r>
              <a:rPr lang="en-US" sz="2800" smtClean="0"/>
              <a:t>‘</a:t>
            </a:r>
            <a:r>
              <a:rPr lang="en-US" sz="2800" i="1" smtClean="0"/>
              <a:t>13.1.1.1 Classical trigeminal neuralgia, purely paroxysmal</a:t>
            </a:r>
            <a:r>
              <a:rPr lang="en-US" sz="2800" smtClean="0"/>
              <a:t>’,  has the criterion ‘</a:t>
            </a:r>
            <a:r>
              <a:rPr lang="en-US" sz="2800" i="1" smtClean="0"/>
              <a:t>at least three attacks of facial pain fulfilling criteria B-E</a:t>
            </a:r>
            <a:r>
              <a:rPr lang="en-US" sz="2800" smtClean="0"/>
              <a:t>’. </a:t>
            </a:r>
          </a:p>
          <a:p>
            <a:r>
              <a:rPr lang="en-US" sz="2800" smtClean="0"/>
              <a:t>This does not mean: a patient with 2 such attacks does not exhibit this type of neuralgia;</a:t>
            </a:r>
          </a:p>
          <a:p>
            <a:r>
              <a:rPr lang="en-US" sz="2800" smtClean="0"/>
              <a:t>It rather means: do not diagnose the patient (yet) as exhibiting this type of neuralgia.</a:t>
            </a:r>
          </a:p>
          <a:p>
            <a:r>
              <a:rPr lang="en-US" sz="2800" smtClean="0"/>
              <a:t>If ‘chronic pain’ is defined as ‘pain lasting longer than three months’, at what point in time starts a patient to have that type of pain?</a:t>
            </a:r>
          </a:p>
        </p:txBody>
      </p:sp>
      <p:sp>
        <p:nvSpPr>
          <p:cNvPr id="2867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8D64BE7-72C6-4D73-A408-599D254587F6}" type="slidenum">
              <a:rPr lang="en-US" sz="1400" b="0">
                <a:solidFill>
                  <a:schemeClr val="bg1"/>
                </a:solidFill>
              </a:rPr>
              <a:pPr eaLnBrk="1" hangingPunct="1"/>
              <a:t>76</a:t>
            </a:fld>
            <a:endParaRPr lang="en-US" sz="1400" b="0">
              <a:solidFill>
                <a:schemeClr val="bg1"/>
              </a:solidFill>
            </a:endParaRPr>
          </a:p>
        </p:txBody>
      </p:sp>
    </p:spTree>
    <p:extLst>
      <p:ext uri="{BB962C8B-B14F-4D97-AF65-F5344CB8AC3E}">
        <p14:creationId xmlns:p14="http://schemas.microsoft.com/office/powerpoint/2010/main" val="25774902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AutoShape 4"/>
          <p:cNvSpPr>
            <a:spLocks noGrp="1" noChangeArrowheads="1"/>
          </p:cNvSpPr>
          <p:nvPr>
            <p:ph type="ctrTitle"/>
          </p:nvPr>
        </p:nvSpPr>
        <p:spPr>
          <a:xfrm>
            <a:off x="723900" y="1912938"/>
            <a:ext cx="7696200" cy="1303337"/>
          </a:xfrm>
        </p:spPr>
        <p:txBody>
          <a:bodyPr/>
          <a:lstStyle/>
          <a:p>
            <a:pPr eaLnBrk="1" hangingPunct="1"/>
            <a:r>
              <a:rPr lang="en-US" smtClean="0"/>
              <a:t>Ontology of General Medical Science</a:t>
            </a:r>
          </a:p>
        </p:txBody>
      </p:sp>
      <p:sp>
        <p:nvSpPr>
          <p:cNvPr id="90115" name="Rectangle 6"/>
          <p:cNvSpPr>
            <a:spLocks noGrp="1" noChangeArrowheads="1"/>
          </p:cNvSpPr>
          <p:nvPr>
            <p:ph type="subTitle" idx="1"/>
          </p:nvPr>
        </p:nvSpPr>
        <p:spPr/>
        <p:txBody>
          <a:bodyPr/>
          <a:lstStyle/>
          <a:p>
            <a:pPr eaLnBrk="1" hangingPunct="1"/>
            <a:r>
              <a:rPr lang="en-US" smtClean="0"/>
              <a:t>First ontology in which the</a:t>
            </a:r>
          </a:p>
          <a:p>
            <a:pPr eaLnBrk="1" hangingPunct="1"/>
            <a:r>
              <a:rPr lang="en-US" smtClean="0"/>
              <a:t>L1/L2/L3 distinction is used</a:t>
            </a:r>
          </a:p>
        </p:txBody>
      </p:sp>
      <p:sp>
        <p:nvSpPr>
          <p:cNvPr id="90116" name="Rectangle 3"/>
          <p:cNvSpPr>
            <a:spLocks noChangeArrowheads="1"/>
          </p:cNvSpPr>
          <p:nvPr/>
        </p:nvSpPr>
        <p:spPr bwMode="auto">
          <a:xfrm>
            <a:off x="0" y="6027738"/>
            <a:ext cx="9144000" cy="830262"/>
          </a:xfrm>
          <a:prstGeom prst="rect">
            <a:avLst/>
          </a:prstGeom>
          <a:noFill/>
          <a:ln w="9525">
            <a:noFill/>
            <a:miter lim="800000"/>
            <a:headEnd/>
            <a:tailEnd/>
          </a:ln>
        </p:spPr>
        <p:txBody>
          <a:bodyPr>
            <a:spAutoFit/>
          </a:bodyPr>
          <a:lstStyle/>
          <a:p>
            <a:pPr algn="r"/>
            <a:r>
              <a:rPr lang="en-US" sz="1600" b="0">
                <a:solidFill>
                  <a:schemeClr val="bg1"/>
                </a:solidFill>
              </a:rPr>
              <a:t>Scheuermann R, Ceusters W, Smith B. Toward an Ontological Treatment of Disease and Diagnosis. </a:t>
            </a:r>
            <a:r>
              <a:rPr lang="en-US" sz="1600" b="0">
                <a:solidFill>
                  <a:schemeClr val="bg1"/>
                </a:solidFill>
                <a:hlinkClick r:id="rId3"/>
              </a:rPr>
              <a:t>2009 AMIA Summit on Translational Bioinformatics</a:t>
            </a:r>
            <a:r>
              <a:rPr lang="en-US" sz="1600" b="0">
                <a:solidFill>
                  <a:schemeClr val="bg1"/>
                </a:solidFill>
              </a:rPr>
              <a:t>, San Francisco, California, March 15-17, 2009;: 116-120. Omnipress ISBN:0-9647743-7-2</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body" idx="1"/>
          </p:nvPr>
        </p:nvSpPr>
        <p:spPr/>
        <p:txBody>
          <a:bodyPr/>
          <a:lstStyle/>
          <a:p>
            <a:pPr eaLnBrk="1" hangingPunct="1"/>
            <a:r>
              <a:rPr lang="en-US" sz="3600" smtClean="0"/>
              <a:t>To be a consistent, logical and extensible framework (ontology) for the representation of</a:t>
            </a:r>
          </a:p>
          <a:p>
            <a:pPr lvl="1" eaLnBrk="1" hangingPunct="1"/>
            <a:r>
              <a:rPr lang="en-US" sz="3200" smtClean="0"/>
              <a:t>features of disease </a:t>
            </a:r>
          </a:p>
          <a:p>
            <a:pPr lvl="1" eaLnBrk="1" hangingPunct="1"/>
            <a:r>
              <a:rPr lang="en-US" sz="3200" smtClean="0"/>
              <a:t>clinical processes </a:t>
            </a:r>
          </a:p>
          <a:p>
            <a:pPr lvl="1" eaLnBrk="1" hangingPunct="1"/>
            <a:r>
              <a:rPr lang="en-US" sz="3200" smtClean="0"/>
              <a:t>results</a:t>
            </a:r>
          </a:p>
        </p:txBody>
      </p:sp>
      <p:sp>
        <p:nvSpPr>
          <p:cNvPr id="91139" name="AutoShape 4"/>
          <p:cNvSpPr>
            <a:spLocks noGrp="1" noChangeArrowheads="1"/>
          </p:cNvSpPr>
          <p:nvPr>
            <p:ph type="title"/>
          </p:nvPr>
        </p:nvSpPr>
        <p:spPr>
          <a:xfrm>
            <a:off x="255588" y="1284288"/>
            <a:ext cx="8632825" cy="631825"/>
          </a:xfrm>
        </p:spPr>
        <p:txBody>
          <a:bodyPr/>
          <a:lstStyle/>
          <a:p>
            <a:pPr eaLnBrk="1" hangingPunct="1"/>
            <a:r>
              <a:rPr lang="en-US" smtClean="0"/>
              <a:t>Goal of OGMS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AutoShape 2"/>
          <p:cNvSpPr>
            <a:spLocks noGrp="1" noChangeArrowheads="1"/>
          </p:cNvSpPr>
          <p:nvPr>
            <p:ph type="title"/>
          </p:nvPr>
        </p:nvSpPr>
        <p:spPr>
          <a:xfrm>
            <a:off x="257175" y="1292225"/>
            <a:ext cx="8631238" cy="615950"/>
          </a:xfrm>
        </p:spPr>
        <p:txBody>
          <a:bodyPr/>
          <a:lstStyle/>
          <a:p>
            <a:pPr eaLnBrk="1" hangingPunct="1"/>
            <a:r>
              <a:rPr lang="en-US" sz="3100" smtClean="0"/>
              <a:t>Motivation</a:t>
            </a:r>
          </a:p>
        </p:txBody>
      </p:sp>
      <p:sp>
        <p:nvSpPr>
          <p:cNvPr id="92163" name="Rectangle 3"/>
          <p:cNvSpPr>
            <a:spLocks noGrp="1" noChangeArrowheads="1"/>
          </p:cNvSpPr>
          <p:nvPr>
            <p:ph type="body" idx="1"/>
          </p:nvPr>
        </p:nvSpPr>
        <p:spPr/>
        <p:txBody>
          <a:bodyPr/>
          <a:lstStyle/>
          <a:p>
            <a:pPr eaLnBrk="1" hangingPunct="1"/>
            <a:r>
              <a:rPr lang="en-US" sz="3700" smtClean="0"/>
              <a:t>Clarity about:</a:t>
            </a:r>
          </a:p>
          <a:p>
            <a:pPr lvl="1" eaLnBrk="1" hangingPunct="1"/>
            <a:r>
              <a:rPr lang="en-US" sz="3300" smtClean="0"/>
              <a:t>disease etiology and progression</a:t>
            </a:r>
          </a:p>
          <a:p>
            <a:pPr lvl="1" eaLnBrk="1" hangingPunct="1"/>
            <a:r>
              <a:rPr lang="en-US" sz="3300" smtClean="0"/>
              <a:t>disease and the diagnostic process</a:t>
            </a:r>
          </a:p>
          <a:p>
            <a:pPr lvl="1" eaLnBrk="1" hangingPunct="1"/>
            <a:r>
              <a:rPr lang="en-US" sz="3300" smtClean="0"/>
              <a:t>phenotype and signs/symptoms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a:xfrm>
            <a:off x="727075" y="2541945"/>
            <a:ext cx="7689850" cy="646986"/>
          </a:xfrm>
        </p:spPr>
        <p:txBody>
          <a:bodyPr/>
          <a:lstStyle/>
          <a:p>
            <a:r>
              <a:rPr lang="en-US" dirty="0" smtClean="0"/>
              <a:t>Is it that easy?</a:t>
            </a:r>
            <a:endParaRPr lang="en-US" dirty="0"/>
          </a:p>
        </p:txBody>
      </p:sp>
    </p:spTree>
    <p:extLst>
      <p:ext uri="{BB962C8B-B14F-4D97-AF65-F5344CB8AC3E}">
        <p14:creationId xmlns:p14="http://schemas.microsoft.com/office/powerpoint/2010/main" val="37089959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Big Picture v3"/>
          <p:cNvPicPr>
            <a:picLocks noChangeAspect="1" noChangeArrowheads="1"/>
          </p:cNvPicPr>
          <p:nvPr/>
        </p:nvPicPr>
        <p:blipFill>
          <a:blip r:embed="rId3" cstate="print"/>
          <a:srcRect l="2499" t="7011" r="4861" b="8989"/>
          <a:stretch>
            <a:fillRect/>
          </a:stretch>
        </p:blipFill>
        <p:spPr bwMode="auto">
          <a:xfrm>
            <a:off x="165100" y="1981200"/>
            <a:ext cx="8813800" cy="4864100"/>
          </a:xfrm>
          <a:prstGeom prst="rect">
            <a:avLst/>
          </a:prstGeom>
          <a:noFill/>
          <a:ln w="9525">
            <a:noFill/>
            <a:miter lim="800000"/>
            <a:headEnd/>
            <a:tailEnd/>
          </a:ln>
        </p:spPr>
      </p:pic>
      <p:sp>
        <p:nvSpPr>
          <p:cNvPr id="93187" name="AutoShape 5"/>
          <p:cNvSpPr>
            <a:spLocks noGrp="1" noChangeArrowheads="1"/>
          </p:cNvSpPr>
          <p:nvPr>
            <p:ph type="title"/>
          </p:nvPr>
        </p:nvSpPr>
        <p:spPr>
          <a:xfrm>
            <a:off x="255588" y="1284288"/>
            <a:ext cx="8632825" cy="631825"/>
          </a:xfrm>
        </p:spPr>
        <p:txBody>
          <a:bodyPr/>
          <a:lstStyle/>
          <a:p>
            <a:pPr eaLnBrk="1" hangingPunct="1"/>
            <a:r>
              <a:rPr lang="en-US" smtClean="0"/>
              <a:t>Big Picture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body" idx="1"/>
          </p:nvPr>
        </p:nvSpPr>
        <p:spPr>
          <a:noFill/>
        </p:spPr>
        <p:txBody>
          <a:bodyPr/>
          <a:lstStyle/>
          <a:p>
            <a:pPr eaLnBrk="1" hangingPunct="1"/>
            <a:r>
              <a:rPr lang="en-US" sz="2400" smtClean="0">
                <a:solidFill>
                  <a:schemeClr val="bg1"/>
                </a:solidFill>
              </a:rPr>
              <a:t>a disease is a disposition rooted in a physical disorder in the organism and realized in pathological processes. </a:t>
            </a:r>
          </a:p>
        </p:txBody>
      </p:sp>
      <p:sp>
        <p:nvSpPr>
          <p:cNvPr id="94211" name="Rectangle 4"/>
          <p:cNvSpPr>
            <a:spLocks noChangeArrowheads="1"/>
          </p:cNvSpPr>
          <p:nvPr/>
        </p:nvSpPr>
        <p:spPr bwMode="auto">
          <a:xfrm>
            <a:off x="71438" y="3683000"/>
            <a:ext cx="2095500" cy="400050"/>
          </a:xfrm>
          <a:prstGeom prst="rect">
            <a:avLst/>
          </a:prstGeom>
          <a:solidFill>
            <a:srgbClr val="66FFCC"/>
          </a:solidFill>
          <a:ln w="9525">
            <a:noFill/>
            <a:miter lim="800000"/>
            <a:headEnd/>
            <a:tailEnd/>
          </a:ln>
        </p:spPr>
        <p:txBody>
          <a:bodyPr wrap="none">
            <a:spAutoFit/>
          </a:bodyPr>
          <a:lstStyle/>
          <a:p>
            <a:pPr eaLnBrk="0" hangingPunct="0"/>
            <a:r>
              <a:rPr lang="en-US" sz="2000" b="0">
                <a:ea typeface="MS PGothic" pitchFamily="34" charset="-128"/>
              </a:rPr>
              <a:t>etiological process</a:t>
            </a:r>
          </a:p>
        </p:txBody>
      </p:sp>
      <p:sp>
        <p:nvSpPr>
          <p:cNvPr id="94212" name="Rectangle 5"/>
          <p:cNvSpPr>
            <a:spLocks noChangeArrowheads="1"/>
          </p:cNvSpPr>
          <p:nvPr/>
        </p:nvSpPr>
        <p:spPr bwMode="auto">
          <a:xfrm>
            <a:off x="1905000" y="2908300"/>
            <a:ext cx="1114425" cy="400050"/>
          </a:xfrm>
          <a:prstGeom prst="rect">
            <a:avLst/>
          </a:prstGeom>
          <a:noFill/>
          <a:ln w="9525">
            <a:noFill/>
            <a:miter lim="800000"/>
            <a:headEnd/>
            <a:tailEnd/>
          </a:ln>
        </p:spPr>
        <p:txBody>
          <a:bodyPr wrap="none">
            <a:spAutoFit/>
          </a:bodyPr>
          <a:lstStyle/>
          <a:p>
            <a:pPr eaLnBrk="0" hangingPunct="0"/>
            <a:r>
              <a:rPr lang="en-US" sz="2000" b="0" i="1">
                <a:solidFill>
                  <a:schemeClr val="bg1"/>
                </a:solidFill>
                <a:ea typeface="MS PGothic" pitchFamily="34" charset="-128"/>
              </a:rPr>
              <a:t>produces</a:t>
            </a:r>
          </a:p>
        </p:txBody>
      </p:sp>
      <p:sp>
        <p:nvSpPr>
          <p:cNvPr id="94213" name="Rectangle 6"/>
          <p:cNvSpPr>
            <a:spLocks noChangeArrowheads="1"/>
          </p:cNvSpPr>
          <p:nvPr/>
        </p:nvSpPr>
        <p:spPr bwMode="auto">
          <a:xfrm>
            <a:off x="2924175" y="3683000"/>
            <a:ext cx="1022350" cy="400050"/>
          </a:xfrm>
          <a:prstGeom prst="rect">
            <a:avLst/>
          </a:prstGeom>
          <a:solidFill>
            <a:srgbClr val="66FFCC"/>
          </a:solidFill>
          <a:ln w="9525">
            <a:noFill/>
            <a:miter lim="800000"/>
            <a:headEnd/>
            <a:tailEnd/>
          </a:ln>
        </p:spPr>
        <p:txBody>
          <a:bodyPr wrap="none">
            <a:spAutoFit/>
          </a:bodyPr>
          <a:lstStyle/>
          <a:p>
            <a:pPr eaLnBrk="0" hangingPunct="0"/>
            <a:r>
              <a:rPr lang="en-US" sz="2000" b="0">
                <a:ea typeface="MS PGothic" pitchFamily="34" charset="-128"/>
              </a:rPr>
              <a:t>disorder</a:t>
            </a:r>
          </a:p>
        </p:txBody>
      </p:sp>
      <p:sp>
        <p:nvSpPr>
          <p:cNvPr id="94214" name="Rectangle 7"/>
          <p:cNvSpPr>
            <a:spLocks noChangeArrowheads="1"/>
          </p:cNvSpPr>
          <p:nvPr/>
        </p:nvSpPr>
        <p:spPr bwMode="auto">
          <a:xfrm>
            <a:off x="3965575" y="2908300"/>
            <a:ext cx="752475" cy="400050"/>
          </a:xfrm>
          <a:prstGeom prst="rect">
            <a:avLst/>
          </a:prstGeom>
          <a:noFill/>
          <a:ln w="9525">
            <a:noFill/>
            <a:miter lim="800000"/>
            <a:headEnd/>
            <a:tailEnd/>
          </a:ln>
        </p:spPr>
        <p:txBody>
          <a:bodyPr wrap="none">
            <a:spAutoFit/>
          </a:bodyPr>
          <a:lstStyle/>
          <a:p>
            <a:pPr eaLnBrk="0" hangingPunct="0"/>
            <a:r>
              <a:rPr lang="en-US" sz="2000" b="0" i="1">
                <a:solidFill>
                  <a:schemeClr val="bg1"/>
                </a:solidFill>
                <a:ea typeface="MS PGothic" pitchFamily="34" charset="-128"/>
              </a:rPr>
              <a:t>bears</a:t>
            </a:r>
          </a:p>
        </p:txBody>
      </p:sp>
      <p:sp>
        <p:nvSpPr>
          <p:cNvPr id="94215" name="Rectangle 8"/>
          <p:cNvSpPr>
            <a:spLocks noChangeArrowheads="1"/>
          </p:cNvSpPr>
          <p:nvPr/>
        </p:nvSpPr>
        <p:spPr bwMode="auto">
          <a:xfrm>
            <a:off x="4745038" y="3683000"/>
            <a:ext cx="1308100" cy="400050"/>
          </a:xfrm>
          <a:prstGeom prst="rect">
            <a:avLst/>
          </a:prstGeom>
          <a:solidFill>
            <a:srgbClr val="66FFCC"/>
          </a:solidFill>
          <a:ln w="9525">
            <a:noFill/>
            <a:miter lim="800000"/>
            <a:headEnd/>
            <a:tailEnd/>
          </a:ln>
        </p:spPr>
        <p:txBody>
          <a:bodyPr wrap="none">
            <a:spAutoFit/>
          </a:bodyPr>
          <a:lstStyle/>
          <a:p>
            <a:pPr eaLnBrk="0" hangingPunct="0"/>
            <a:r>
              <a:rPr lang="en-US" sz="2000" b="0">
                <a:ea typeface="MS PGothic" pitchFamily="34" charset="-128"/>
              </a:rPr>
              <a:t>disposition</a:t>
            </a:r>
          </a:p>
        </p:txBody>
      </p:sp>
      <p:sp>
        <p:nvSpPr>
          <p:cNvPr id="94216" name="Rectangle 9"/>
          <p:cNvSpPr>
            <a:spLocks noChangeArrowheads="1"/>
          </p:cNvSpPr>
          <p:nvPr/>
        </p:nvSpPr>
        <p:spPr bwMode="auto">
          <a:xfrm>
            <a:off x="5775325" y="2908300"/>
            <a:ext cx="1327150" cy="400050"/>
          </a:xfrm>
          <a:prstGeom prst="rect">
            <a:avLst/>
          </a:prstGeom>
          <a:noFill/>
          <a:ln w="9525">
            <a:noFill/>
            <a:miter lim="800000"/>
            <a:headEnd/>
            <a:tailEnd/>
          </a:ln>
        </p:spPr>
        <p:txBody>
          <a:bodyPr wrap="none">
            <a:spAutoFit/>
          </a:bodyPr>
          <a:lstStyle/>
          <a:p>
            <a:pPr eaLnBrk="0" hangingPunct="0"/>
            <a:r>
              <a:rPr lang="en-US" sz="2000" b="0" i="1">
                <a:solidFill>
                  <a:schemeClr val="bg1"/>
                </a:solidFill>
                <a:ea typeface="MS PGothic" pitchFamily="34" charset="-128"/>
              </a:rPr>
              <a:t>realized_in</a:t>
            </a:r>
          </a:p>
        </p:txBody>
      </p:sp>
      <p:sp>
        <p:nvSpPr>
          <p:cNvPr id="94217" name="Rectangle 10"/>
          <p:cNvSpPr>
            <a:spLocks noChangeArrowheads="1"/>
          </p:cNvSpPr>
          <p:nvPr/>
        </p:nvSpPr>
        <p:spPr bwMode="auto">
          <a:xfrm>
            <a:off x="6783388" y="3683000"/>
            <a:ext cx="2282825" cy="400050"/>
          </a:xfrm>
          <a:prstGeom prst="rect">
            <a:avLst/>
          </a:prstGeom>
          <a:solidFill>
            <a:srgbClr val="66FFCC"/>
          </a:solidFill>
          <a:ln w="9525">
            <a:noFill/>
            <a:miter lim="800000"/>
            <a:headEnd/>
            <a:tailEnd/>
          </a:ln>
        </p:spPr>
        <p:txBody>
          <a:bodyPr wrap="none">
            <a:spAutoFit/>
          </a:bodyPr>
          <a:lstStyle/>
          <a:p>
            <a:pPr eaLnBrk="0" hangingPunct="0"/>
            <a:r>
              <a:rPr lang="en-US" sz="2000" b="0">
                <a:ea typeface="MS PGothic" pitchFamily="34" charset="-128"/>
              </a:rPr>
              <a:t>pathological process</a:t>
            </a:r>
          </a:p>
        </p:txBody>
      </p:sp>
      <p:sp>
        <p:nvSpPr>
          <p:cNvPr id="94218" name="Rectangle 11"/>
          <p:cNvSpPr>
            <a:spLocks noChangeArrowheads="1"/>
          </p:cNvSpPr>
          <p:nvPr/>
        </p:nvSpPr>
        <p:spPr bwMode="auto">
          <a:xfrm>
            <a:off x="863600" y="6032500"/>
            <a:ext cx="1114425" cy="400050"/>
          </a:xfrm>
          <a:prstGeom prst="rect">
            <a:avLst/>
          </a:prstGeom>
          <a:noFill/>
          <a:ln w="9525">
            <a:noFill/>
            <a:miter lim="800000"/>
            <a:headEnd/>
            <a:tailEnd/>
          </a:ln>
        </p:spPr>
        <p:txBody>
          <a:bodyPr wrap="none">
            <a:spAutoFit/>
          </a:bodyPr>
          <a:lstStyle/>
          <a:p>
            <a:pPr eaLnBrk="0" hangingPunct="0"/>
            <a:r>
              <a:rPr lang="en-US" sz="2000" b="0" i="1">
                <a:solidFill>
                  <a:schemeClr val="bg1"/>
                </a:solidFill>
                <a:ea typeface="MS PGothic" pitchFamily="34" charset="-128"/>
              </a:rPr>
              <a:t>produces</a:t>
            </a:r>
          </a:p>
        </p:txBody>
      </p:sp>
      <p:sp>
        <p:nvSpPr>
          <p:cNvPr id="94219" name="Rectangle 12"/>
          <p:cNvSpPr>
            <a:spLocks noChangeArrowheads="1"/>
          </p:cNvSpPr>
          <p:nvPr/>
        </p:nvSpPr>
        <p:spPr bwMode="auto">
          <a:xfrm>
            <a:off x="6346825" y="5321300"/>
            <a:ext cx="2743200" cy="400050"/>
          </a:xfrm>
          <a:prstGeom prst="rect">
            <a:avLst/>
          </a:prstGeom>
          <a:solidFill>
            <a:srgbClr val="66FFCC"/>
          </a:solidFill>
          <a:ln w="9525">
            <a:noFill/>
            <a:miter lim="800000"/>
            <a:headEnd/>
            <a:tailEnd/>
          </a:ln>
        </p:spPr>
        <p:txBody>
          <a:bodyPr wrap="none">
            <a:spAutoFit/>
          </a:bodyPr>
          <a:lstStyle/>
          <a:p>
            <a:pPr eaLnBrk="0" hangingPunct="0"/>
            <a:r>
              <a:rPr lang="en-US" sz="2000" b="0">
                <a:ea typeface="MS PGothic" pitchFamily="34" charset="-128"/>
              </a:rPr>
              <a:t>abnormal bodily features</a:t>
            </a:r>
          </a:p>
        </p:txBody>
      </p:sp>
      <p:sp>
        <p:nvSpPr>
          <p:cNvPr id="94220" name="Rectangle 13"/>
          <p:cNvSpPr>
            <a:spLocks noChangeArrowheads="1"/>
          </p:cNvSpPr>
          <p:nvPr/>
        </p:nvSpPr>
        <p:spPr bwMode="auto">
          <a:xfrm>
            <a:off x="5408613" y="6032500"/>
            <a:ext cx="1654175" cy="400050"/>
          </a:xfrm>
          <a:prstGeom prst="rect">
            <a:avLst/>
          </a:prstGeom>
          <a:noFill/>
          <a:ln w="9525">
            <a:noFill/>
            <a:miter lim="800000"/>
            <a:headEnd/>
            <a:tailEnd/>
          </a:ln>
        </p:spPr>
        <p:txBody>
          <a:bodyPr wrap="none">
            <a:spAutoFit/>
          </a:bodyPr>
          <a:lstStyle/>
          <a:p>
            <a:pPr eaLnBrk="0" hangingPunct="0"/>
            <a:r>
              <a:rPr lang="en-US" sz="2000" b="0" i="1">
                <a:solidFill>
                  <a:schemeClr val="bg1"/>
                </a:solidFill>
                <a:ea typeface="MS PGothic" pitchFamily="34" charset="-128"/>
              </a:rPr>
              <a:t>recognized_as</a:t>
            </a:r>
          </a:p>
        </p:txBody>
      </p:sp>
      <p:sp>
        <p:nvSpPr>
          <p:cNvPr id="94221" name="Rectangle 14"/>
          <p:cNvSpPr>
            <a:spLocks noChangeArrowheads="1"/>
          </p:cNvSpPr>
          <p:nvPr/>
        </p:nvSpPr>
        <p:spPr bwMode="auto">
          <a:xfrm>
            <a:off x="4030663" y="5321300"/>
            <a:ext cx="2089150" cy="400050"/>
          </a:xfrm>
          <a:prstGeom prst="rect">
            <a:avLst/>
          </a:prstGeom>
          <a:solidFill>
            <a:srgbClr val="66FFCC"/>
          </a:solidFill>
          <a:ln w="9525">
            <a:noFill/>
            <a:miter lim="800000"/>
            <a:headEnd/>
            <a:tailEnd/>
          </a:ln>
        </p:spPr>
        <p:txBody>
          <a:bodyPr wrap="none">
            <a:spAutoFit/>
          </a:bodyPr>
          <a:lstStyle/>
          <a:p>
            <a:pPr eaLnBrk="0" hangingPunct="0"/>
            <a:r>
              <a:rPr lang="en-US" sz="2000" b="0">
                <a:ea typeface="MS PGothic" pitchFamily="34" charset="-128"/>
              </a:rPr>
              <a:t>signs &amp; symptoms</a:t>
            </a:r>
          </a:p>
        </p:txBody>
      </p:sp>
      <p:sp>
        <p:nvSpPr>
          <p:cNvPr id="94222" name="Rectangle 15"/>
          <p:cNvSpPr>
            <a:spLocks noChangeArrowheads="1"/>
          </p:cNvSpPr>
          <p:nvPr/>
        </p:nvSpPr>
        <p:spPr bwMode="auto">
          <a:xfrm>
            <a:off x="1579563" y="5321300"/>
            <a:ext cx="2193925" cy="400050"/>
          </a:xfrm>
          <a:prstGeom prst="rect">
            <a:avLst/>
          </a:prstGeom>
          <a:solidFill>
            <a:srgbClr val="66FFCC"/>
          </a:solidFill>
          <a:ln w="9525">
            <a:noFill/>
            <a:miter lim="800000"/>
            <a:headEnd/>
            <a:tailEnd/>
          </a:ln>
        </p:spPr>
        <p:txBody>
          <a:bodyPr wrap="none">
            <a:spAutoFit/>
          </a:bodyPr>
          <a:lstStyle/>
          <a:p>
            <a:pPr eaLnBrk="0" hangingPunct="0"/>
            <a:r>
              <a:rPr lang="en-US" sz="2000" b="0">
                <a:ea typeface="MS PGothic" pitchFamily="34" charset="-128"/>
              </a:rPr>
              <a:t>interpretive process</a:t>
            </a:r>
          </a:p>
        </p:txBody>
      </p:sp>
      <p:sp>
        <p:nvSpPr>
          <p:cNvPr id="53263" name="Rectangle 16"/>
          <p:cNvSpPr>
            <a:spLocks noChangeArrowheads="1"/>
          </p:cNvSpPr>
          <p:nvPr/>
        </p:nvSpPr>
        <p:spPr bwMode="auto">
          <a:xfrm>
            <a:off x="7200900" y="4483100"/>
            <a:ext cx="1114425" cy="400050"/>
          </a:xfrm>
          <a:prstGeom prst="rect">
            <a:avLst/>
          </a:prstGeom>
          <a:noFill/>
          <a:ln w="9525">
            <a:noFill/>
            <a:miter lim="800000"/>
            <a:headEnd/>
            <a:tailEnd/>
          </a:ln>
        </p:spPr>
        <p:txBody>
          <a:bodyPr wrap="none">
            <a:spAutoFit/>
          </a:bodyPr>
          <a:lstStyle/>
          <a:p>
            <a:pPr eaLnBrk="0" hangingPunct="0">
              <a:defRPr/>
            </a:pPr>
            <a:r>
              <a:rPr lang="en-US" sz="2000" b="0" i="1" dirty="0">
                <a:solidFill>
                  <a:schemeClr val="accent3"/>
                </a:solidFill>
                <a:ea typeface="ＭＳ Ｐゴシック" pitchFamily="34" charset="-128"/>
              </a:rPr>
              <a:t>produces</a:t>
            </a:r>
          </a:p>
        </p:txBody>
      </p:sp>
      <p:sp>
        <p:nvSpPr>
          <p:cNvPr id="94224" name="Rectangle 17"/>
          <p:cNvSpPr>
            <a:spLocks noChangeArrowheads="1"/>
          </p:cNvSpPr>
          <p:nvPr/>
        </p:nvSpPr>
        <p:spPr bwMode="auto">
          <a:xfrm>
            <a:off x="120650" y="5321300"/>
            <a:ext cx="1152525" cy="400050"/>
          </a:xfrm>
          <a:prstGeom prst="rect">
            <a:avLst/>
          </a:prstGeom>
          <a:solidFill>
            <a:srgbClr val="66FFCC"/>
          </a:solidFill>
          <a:ln w="9525">
            <a:noFill/>
            <a:miter lim="800000"/>
            <a:headEnd/>
            <a:tailEnd/>
          </a:ln>
        </p:spPr>
        <p:txBody>
          <a:bodyPr wrap="none">
            <a:spAutoFit/>
          </a:bodyPr>
          <a:lstStyle/>
          <a:p>
            <a:pPr eaLnBrk="0" hangingPunct="0"/>
            <a:r>
              <a:rPr lang="en-US" sz="2000" b="0">
                <a:ea typeface="MS PGothic" pitchFamily="34" charset="-128"/>
              </a:rPr>
              <a:t>diagnosis</a:t>
            </a:r>
          </a:p>
        </p:txBody>
      </p:sp>
      <p:sp>
        <p:nvSpPr>
          <p:cNvPr id="94225" name="Rectangle 18"/>
          <p:cNvSpPr>
            <a:spLocks noChangeArrowheads="1"/>
          </p:cNvSpPr>
          <p:nvPr/>
        </p:nvSpPr>
        <p:spPr bwMode="auto">
          <a:xfrm>
            <a:off x="3005138" y="6032500"/>
            <a:ext cx="1733550" cy="400050"/>
          </a:xfrm>
          <a:prstGeom prst="rect">
            <a:avLst/>
          </a:prstGeom>
          <a:noFill/>
          <a:ln w="9525">
            <a:noFill/>
            <a:miter lim="800000"/>
            <a:headEnd/>
            <a:tailEnd/>
          </a:ln>
        </p:spPr>
        <p:txBody>
          <a:bodyPr wrap="none">
            <a:spAutoFit/>
          </a:bodyPr>
          <a:lstStyle/>
          <a:p>
            <a:pPr eaLnBrk="0" hangingPunct="0"/>
            <a:r>
              <a:rPr lang="en-US" sz="2000" b="0" i="1">
                <a:solidFill>
                  <a:schemeClr val="bg1"/>
                </a:solidFill>
                <a:ea typeface="MS PGothic" pitchFamily="34" charset="-128"/>
              </a:rPr>
              <a:t>participates_in</a:t>
            </a:r>
          </a:p>
        </p:txBody>
      </p:sp>
      <p:sp>
        <p:nvSpPr>
          <p:cNvPr id="94226" name="AutoShape 19"/>
          <p:cNvSpPr>
            <a:spLocks noChangeArrowheads="1"/>
          </p:cNvSpPr>
          <p:nvPr/>
        </p:nvSpPr>
        <p:spPr bwMode="auto">
          <a:xfrm>
            <a:off x="18542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p>
            <a:endParaRPr lang="en-US" sz="3600"/>
          </a:p>
        </p:txBody>
      </p:sp>
      <p:sp>
        <p:nvSpPr>
          <p:cNvPr id="94227" name="AutoShape 20"/>
          <p:cNvSpPr>
            <a:spLocks noChangeArrowheads="1"/>
          </p:cNvSpPr>
          <p:nvPr/>
        </p:nvSpPr>
        <p:spPr bwMode="auto">
          <a:xfrm>
            <a:off x="36957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p>
            <a:endParaRPr lang="en-US" sz="3600"/>
          </a:p>
        </p:txBody>
      </p:sp>
      <p:sp>
        <p:nvSpPr>
          <p:cNvPr id="94228" name="AutoShape 21"/>
          <p:cNvSpPr>
            <a:spLocks noChangeArrowheads="1"/>
          </p:cNvSpPr>
          <p:nvPr/>
        </p:nvSpPr>
        <p:spPr bwMode="auto">
          <a:xfrm>
            <a:off x="58166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p>
            <a:endParaRPr lang="en-US" sz="3600"/>
          </a:p>
        </p:txBody>
      </p:sp>
      <p:sp>
        <p:nvSpPr>
          <p:cNvPr id="94229" name="AutoShape 22"/>
          <p:cNvSpPr>
            <a:spLocks noChangeArrowheads="1"/>
          </p:cNvSpPr>
          <p:nvPr/>
        </p:nvSpPr>
        <p:spPr bwMode="auto">
          <a:xfrm flipH="1" flipV="1">
            <a:off x="7239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p>
            <a:endParaRPr lang="en-US" sz="3600"/>
          </a:p>
        </p:txBody>
      </p:sp>
      <p:sp>
        <p:nvSpPr>
          <p:cNvPr id="94230" name="AutoShape 23"/>
          <p:cNvSpPr>
            <a:spLocks noChangeArrowheads="1"/>
          </p:cNvSpPr>
          <p:nvPr/>
        </p:nvSpPr>
        <p:spPr bwMode="auto">
          <a:xfrm flipH="1" flipV="1">
            <a:off x="31369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p>
            <a:endParaRPr lang="en-US" sz="3600"/>
          </a:p>
        </p:txBody>
      </p:sp>
      <p:sp>
        <p:nvSpPr>
          <p:cNvPr id="94231" name="AutoShape 24"/>
          <p:cNvSpPr>
            <a:spLocks noChangeArrowheads="1"/>
          </p:cNvSpPr>
          <p:nvPr/>
        </p:nvSpPr>
        <p:spPr bwMode="auto">
          <a:xfrm flipH="1" flipV="1">
            <a:off x="55372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p>
            <a:endParaRPr lang="en-US" sz="3600"/>
          </a:p>
        </p:txBody>
      </p:sp>
      <p:sp>
        <p:nvSpPr>
          <p:cNvPr id="94232" name="AutoShape 25"/>
          <p:cNvSpPr>
            <a:spLocks noChangeArrowheads="1"/>
          </p:cNvSpPr>
          <p:nvPr/>
        </p:nvSpPr>
        <p:spPr bwMode="auto">
          <a:xfrm rot="-5400000" flipH="1" flipV="1">
            <a:off x="7670800" y="45466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p>
            <a:endParaRPr lang="en-US" sz="3600"/>
          </a:p>
        </p:txBody>
      </p:sp>
      <p:sp>
        <p:nvSpPr>
          <p:cNvPr id="94233" name="AutoShape 26"/>
          <p:cNvSpPr>
            <a:spLocks noGrp="1" noChangeArrowheads="1"/>
          </p:cNvSpPr>
          <p:nvPr>
            <p:ph type="title"/>
          </p:nvPr>
        </p:nvSpPr>
        <p:spPr>
          <a:xfrm>
            <a:off x="255588" y="1284288"/>
            <a:ext cx="8632825" cy="631825"/>
          </a:xfrm>
        </p:spPr>
        <p:txBody>
          <a:bodyPr/>
          <a:lstStyle/>
          <a:p>
            <a:pPr eaLnBrk="1" hangingPunct="1"/>
            <a:r>
              <a:rPr lang="en-US" smtClean="0"/>
              <a:t>Approach</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body" idx="1"/>
          </p:nvPr>
        </p:nvSpPr>
        <p:spPr>
          <a:xfrm>
            <a:off x="457200" y="1881188"/>
            <a:ext cx="4102100" cy="4976812"/>
          </a:xfrm>
          <a:noFill/>
        </p:spPr>
        <p:txBody>
          <a:bodyPr/>
          <a:lstStyle/>
          <a:p>
            <a:pPr eaLnBrk="1" hangingPunct="1">
              <a:spcBef>
                <a:spcPct val="10000"/>
              </a:spcBef>
            </a:pPr>
            <a:r>
              <a:rPr lang="en-US" sz="1800" smtClean="0">
                <a:solidFill>
                  <a:schemeClr val="bg1"/>
                </a:solidFill>
              </a:rPr>
              <a:t>Etiological process - phenobarbitol-induced hepatic cell death</a:t>
            </a:r>
          </a:p>
          <a:p>
            <a:pPr lvl="1" eaLnBrk="1" hangingPunct="1">
              <a:spcBef>
                <a:spcPct val="10000"/>
              </a:spcBef>
            </a:pPr>
            <a:r>
              <a:rPr lang="en-US" sz="1800" i="1" smtClean="0">
                <a:solidFill>
                  <a:schemeClr val="bg1"/>
                </a:solidFill>
              </a:rPr>
              <a:t>produces</a:t>
            </a:r>
            <a:endParaRPr lang="en-US" sz="1800" smtClean="0">
              <a:solidFill>
                <a:schemeClr val="bg1"/>
              </a:solidFill>
            </a:endParaRPr>
          </a:p>
          <a:p>
            <a:pPr eaLnBrk="1" hangingPunct="1">
              <a:spcBef>
                <a:spcPct val="10000"/>
              </a:spcBef>
            </a:pPr>
            <a:r>
              <a:rPr lang="en-US" sz="1800" smtClean="0">
                <a:solidFill>
                  <a:schemeClr val="bg1"/>
                </a:solidFill>
              </a:rPr>
              <a:t>Disorder - necrotic liver</a:t>
            </a:r>
          </a:p>
          <a:p>
            <a:pPr lvl="1" eaLnBrk="1" hangingPunct="1">
              <a:spcBef>
                <a:spcPct val="10000"/>
              </a:spcBef>
            </a:pPr>
            <a:r>
              <a:rPr lang="en-US" sz="1800" i="1" smtClean="0">
                <a:solidFill>
                  <a:schemeClr val="bg1"/>
                </a:solidFill>
              </a:rPr>
              <a:t>bears</a:t>
            </a:r>
            <a:endParaRPr lang="en-US" sz="1800" smtClean="0">
              <a:solidFill>
                <a:schemeClr val="bg1"/>
              </a:solidFill>
            </a:endParaRPr>
          </a:p>
          <a:p>
            <a:pPr eaLnBrk="1" hangingPunct="1">
              <a:spcBef>
                <a:spcPct val="10000"/>
              </a:spcBef>
            </a:pPr>
            <a:r>
              <a:rPr lang="en-US" sz="1800" smtClean="0">
                <a:solidFill>
                  <a:schemeClr val="bg1"/>
                </a:solidFill>
              </a:rPr>
              <a:t>Disposition (disease) - cirrhosis</a:t>
            </a:r>
          </a:p>
          <a:p>
            <a:pPr lvl="1" eaLnBrk="1" hangingPunct="1">
              <a:spcBef>
                <a:spcPct val="10000"/>
              </a:spcBef>
            </a:pPr>
            <a:r>
              <a:rPr lang="en-US" sz="1800" i="1" smtClean="0">
                <a:solidFill>
                  <a:schemeClr val="bg1"/>
                </a:solidFill>
              </a:rPr>
              <a:t>realized_in</a:t>
            </a:r>
            <a:endParaRPr lang="en-US" sz="1800" smtClean="0">
              <a:solidFill>
                <a:schemeClr val="bg1"/>
              </a:solidFill>
            </a:endParaRPr>
          </a:p>
          <a:p>
            <a:pPr eaLnBrk="1" hangingPunct="1">
              <a:spcBef>
                <a:spcPct val="10000"/>
              </a:spcBef>
            </a:pPr>
            <a:r>
              <a:rPr lang="en-US" sz="1800" smtClean="0">
                <a:solidFill>
                  <a:schemeClr val="bg1"/>
                </a:solidFill>
              </a:rPr>
              <a:t>Pathological process - abnormal tissue repair with cell proliferation and fibrosis that exceed a certain threshold; hypoxia-induced cell death</a:t>
            </a:r>
          </a:p>
          <a:p>
            <a:pPr lvl="1" eaLnBrk="1" hangingPunct="1">
              <a:spcBef>
                <a:spcPct val="10000"/>
              </a:spcBef>
            </a:pPr>
            <a:r>
              <a:rPr lang="en-US" sz="1800" i="1" smtClean="0">
                <a:solidFill>
                  <a:schemeClr val="bg1"/>
                </a:solidFill>
              </a:rPr>
              <a:t>produces</a:t>
            </a:r>
            <a:endParaRPr lang="en-US" sz="1800" smtClean="0">
              <a:solidFill>
                <a:schemeClr val="bg1"/>
              </a:solidFill>
            </a:endParaRPr>
          </a:p>
          <a:p>
            <a:pPr eaLnBrk="1" hangingPunct="1">
              <a:spcBef>
                <a:spcPct val="10000"/>
              </a:spcBef>
            </a:pPr>
            <a:r>
              <a:rPr lang="en-US" sz="1800" smtClean="0">
                <a:solidFill>
                  <a:schemeClr val="bg1"/>
                </a:solidFill>
              </a:rPr>
              <a:t>Abnormal bodily features</a:t>
            </a:r>
          </a:p>
          <a:p>
            <a:pPr lvl="1" eaLnBrk="1" hangingPunct="1">
              <a:spcBef>
                <a:spcPct val="10000"/>
              </a:spcBef>
            </a:pPr>
            <a:r>
              <a:rPr lang="en-US" sz="1800" i="1" smtClean="0">
                <a:solidFill>
                  <a:schemeClr val="bg1"/>
                </a:solidFill>
              </a:rPr>
              <a:t>recognized_as</a:t>
            </a:r>
            <a:endParaRPr lang="en-US" sz="1800" smtClean="0">
              <a:solidFill>
                <a:schemeClr val="bg1"/>
              </a:solidFill>
            </a:endParaRPr>
          </a:p>
          <a:p>
            <a:pPr eaLnBrk="1" hangingPunct="1">
              <a:spcBef>
                <a:spcPct val="10000"/>
              </a:spcBef>
            </a:pPr>
            <a:r>
              <a:rPr lang="en-US" sz="1800" smtClean="0">
                <a:solidFill>
                  <a:schemeClr val="bg1"/>
                </a:solidFill>
              </a:rPr>
              <a:t>Symptoms - fatigue, anorexia</a:t>
            </a:r>
          </a:p>
          <a:p>
            <a:pPr eaLnBrk="1" hangingPunct="1">
              <a:spcBef>
                <a:spcPct val="10000"/>
              </a:spcBef>
            </a:pPr>
            <a:r>
              <a:rPr lang="en-US" sz="1800" smtClean="0">
                <a:solidFill>
                  <a:schemeClr val="bg1"/>
                </a:solidFill>
              </a:rPr>
              <a:t>Signs - jaundice, splenomegaly</a:t>
            </a:r>
          </a:p>
        </p:txBody>
      </p:sp>
      <p:sp>
        <p:nvSpPr>
          <p:cNvPr id="95235" name="Rectangle 4"/>
          <p:cNvSpPr>
            <a:spLocks noChangeArrowheads="1"/>
          </p:cNvSpPr>
          <p:nvPr/>
        </p:nvSpPr>
        <p:spPr bwMode="auto">
          <a:xfrm>
            <a:off x="4749800" y="1881188"/>
            <a:ext cx="4102100" cy="5205412"/>
          </a:xfrm>
          <a:prstGeom prst="rect">
            <a:avLst/>
          </a:prstGeom>
          <a:noFill/>
          <a:ln w="9525">
            <a:noFill/>
            <a:miter lim="800000"/>
            <a:headEnd/>
            <a:tailEnd/>
          </a:ln>
        </p:spPr>
        <p:txBody>
          <a:bodyPr/>
          <a:lstStyle/>
          <a:p>
            <a:pPr marL="342900" indent="-342900" algn="l">
              <a:lnSpc>
                <a:spcPct val="90000"/>
              </a:lnSpc>
              <a:spcBef>
                <a:spcPct val="10000"/>
              </a:spcBef>
              <a:buFontTx/>
              <a:buChar char="•"/>
            </a:pPr>
            <a:r>
              <a:rPr lang="en-US" sz="1800" b="0">
                <a:solidFill>
                  <a:schemeClr val="bg1"/>
                </a:solidFill>
              </a:rPr>
              <a:t>Symptoms &amp; Signs</a:t>
            </a:r>
          </a:p>
          <a:p>
            <a:pPr marL="742950" lvl="1" indent="-285750" algn="l">
              <a:lnSpc>
                <a:spcPct val="90000"/>
              </a:lnSpc>
              <a:spcBef>
                <a:spcPct val="10000"/>
              </a:spcBef>
              <a:buFontTx/>
              <a:buChar char="–"/>
            </a:pPr>
            <a:r>
              <a:rPr lang="en-US" sz="1800" b="0" i="1">
                <a:solidFill>
                  <a:schemeClr val="bg1"/>
                </a:solidFill>
              </a:rPr>
              <a:t>used_in</a:t>
            </a:r>
            <a:endParaRPr lang="en-US" sz="1800" b="0">
              <a:solidFill>
                <a:schemeClr val="bg1"/>
              </a:solidFill>
            </a:endParaRPr>
          </a:p>
          <a:p>
            <a:pPr marL="342900" indent="-342900" algn="l">
              <a:lnSpc>
                <a:spcPct val="90000"/>
              </a:lnSpc>
              <a:spcBef>
                <a:spcPct val="10000"/>
              </a:spcBef>
              <a:buFontTx/>
              <a:buChar char="•"/>
            </a:pPr>
            <a:r>
              <a:rPr lang="en-US" sz="1800" b="0">
                <a:solidFill>
                  <a:schemeClr val="bg1"/>
                </a:solidFill>
              </a:rPr>
              <a:t>Interpretive process</a:t>
            </a:r>
          </a:p>
          <a:p>
            <a:pPr marL="742950" lvl="1" indent="-285750" algn="l">
              <a:lnSpc>
                <a:spcPct val="90000"/>
              </a:lnSpc>
              <a:spcBef>
                <a:spcPct val="10000"/>
              </a:spcBef>
              <a:buFontTx/>
              <a:buChar char="–"/>
            </a:pPr>
            <a:r>
              <a:rPr lang="en-US" sz="1800" b="0" i="1">
                <a:solidFill>
                  <a:schemeClr val="bg1"/>
                </a:solidFill>
              </a:rPr>
              <a:t>produces</a:t>
            </a:r>
            <a:endParaRPr lang="en-US" sz="1800" b="0">
              <a:solidFill>
                <a:schemeClr val="bg1"/>
              </a:solidFill>
            </a:endParaRPr>
          </a:p>
          <a:p>
            <a:pPr marL="342900" indent="-342900" algn="l">
              <a:lnSpc>
                <a:spcPct val="90000"/>
              </a:lnSpc>
              <a:spcBef>
                <a:spcPct val="10000"/>
              </a:spcBef>
              <a:buFontTx/>
              <a:buChar char="•"/>
            </a:pPr>
            <a:r>
              <a:rPr lang="en-US" sz="1800" b="0">
                <a:solidFill>
                  <a:schemeClr val="bg1"/>
                </a:solidFill>
              </a:rPr>
              <a:t>Hypothesis - rule out cirrhosis</a:t>
            </a:r>
          </a:p>
          <a:p>
            <a:pPr marL="742950" lvl="1" indent="-285750" algn="l">
              <a:lnSpc>
                <a:spcPct val="90000"/>
              </a:lnSpc>
              <a:spcBef>
                <a:spcPct val="10000"/>
              </a:spcBef>
              <a:buFontTx/>
              <a:buChar char="–"/>
            </a:pPr>
            <a:r>
              <a:rPr lang="en-US" sz="1800" b="0" i="1">
                <a:solidFill>
                  <a:schemeClr val="bg1"/>
                </a:solidFill>
              </a:rPr>
              <a:t>suggests</a:t>
            </a:r>
            <a:endParaRPr lang="en-US" sz="1800" b="0">
              <a:solidFill>
                <a:schemeClr val="bg1"/>
              </a:solidFill>
            </a:endParaRPr>
          </a:p>
          <a:p>
            <a:pPr marL="342900" indent="-342900" algn="l">
              <a:lnSpc>
                <a:spcPct val="90000"/>
              </a:lnSpc>
              <a:spcBef>
                <a:spcPct val="10000"/>
              </a:spcBef>
              <a:buFontTx/>
              <a:buChar char="•"/>
            </a:pPr>
            <a:r>
              <a:rPr lang="en-US" sz="1800" b="0">
                <a:solidFill>
                  <a:schemeClr val="bg1"/>
                </a:solidFill>
              </a:rPr>
              <a:t>Laboratory tests</a:t>
            </a:r>
          </a:p>
          <a:p>
            <a:pPr marL="742950" lvl="1" indent="-285750" algn="l">
              <a:lnSpc>
                <a:spcPct val="90000"/>
              </a:lnSpc>
              <a:spcBef>
                <a:spcPct val="10000"/>
              </a:spcBef>
              <a:buFontTx/>
              <a:buChar char="–"/>
            </a:pPr>
            <a:r>
              <a:rPr lang="en-US" sz="1800" b="0" i="1">
                <a:solidFill>
                  <a:schemeClr val="bg1"/>
                </a:solidFill>
              </a:rPr>
              <a:t>produces</a:t>
            </a:r>
            <a:endParaRPr lang="en-US" sz="1800" b="0">
              <a:solidFill>
                <a:schemeClr val="bg1"/>
              </a:solidFill>
            </a:endParaRPr>
          </a:p>
          <a:p>
            <a:pPr marL="342900" indent="-342900" algn="l">
              <a:lnSpc>
                <a:spcPct val="90000"/>
              </a:lnSpc>
              <a:spcBef>
                <a:spcPct val="10000"/>
              </a:spcBef>
              <a:buFontTx/>
              <a:buChar char="•"/>
            </a:pPr>
            <a:r>
              <a:rPr lang="en-US" sz="1800" b="0">
                <a:solidFill>
                  <a:schemeClr val="bg1"/>
                </a:solidFill>
              </a:rPr>
              <a:t>Test results – documentation of elevated liver enzymes in serum</a:t>
            </a:r>
          </a:p>
          <a:p>
            <a:pPr marL="742950" lvl="1" indent="-285750" algn="l">
              <a:lnSpc>
                <a:spcPct val="90000"/>
              </a:lnSpc>
              <a:spcBef>
                <a:spcPct val="10000"/>
              </a:spcBef>
              <a:buFontTx/>
              <a:buChar char="–"/>
            </a:pPr>
            <a:r>
              <a:rPr lang="en-US" sz="1800" b="0" i="1">
                <a:solidFill>
                  <a:schemeClr val="bg1"/>
                </a:solidFill>
              </a:rPr>
              <a:t>used_in</a:t>
            </a:r>
            <a:endParaRPr lang="en-US" sz="1800" b="0">
              <a:solidFill>
                <a:schemeClr val="bg1"/>
              </a:solidFill>
            </a:endParaRPr>
          </a:p>
          <a:p>
            <a:pPr marL="342900" indent="-342900" algn="l">
              <a:lnSpc>
                <a:spcPct val="90000"/>
              </a:lnSpc>
              <a:spcBef>
                <a:spcPct val="10000"/>
              </a:spcBef>
              <a:buFontTx/>
              <a:buChar char="•"/>
            </a:pPr>
            <a:r>
              <a:rPr lang="en-US" sz="1800" b="0">
                <a:solidFill>
                  <a:schemeClr val="bg1"/>
                </a:solidFill>
              </a:rPr>
              <a:t>Interpretive process</a:t>
            </a:r>
          </a:p>
          <a:p>
            <a:pPr marL="742950" lvl="1" indent="-285750" algn="l">
              <a:lnSpc>
                <a:spcPct val="90000"/>
              </a:lnSpc>
              <a:spcBef>
                <a:spcPct val="10000"/>
              </a:spcBef>
              <a:buFontTx/>
              <a:buChar char="–"/>
            </a:pPr>
            <a:r>
              <a:rPr lang="en-US" sz="1800" b="0" i="1">
                <a:solidFill>
                  <a:schemeClr val="bg1"/>
                </a:solidFill>
              </a:rPr>
              <a:t>produces</a:t>
            </a:r>
            <a:endParaRPr lang="en-US" sz="1800" b="0">
              <a:solidFill>
                <a:schemeClr val="bg1"/>
              </a:solidFill>
            </a:endParaRPr>
          </a:p>
          <a:p>
            <a:pPr marL="342900" indent="-342900" algn="l">
              <a:lnSpc>
                <a:spcPct val="90000"/>
              </a:lnSpc>
              <a:spcBef>
                <a:spcPct val="10000"/>
              </a:spcBef>
              <a:buFontTx/>
              <a:buChar char="•"/>
            </a:pPr>
            <a:r>
              <a:rPr lang="en-US" sz="1800" b="0">
                <a:solidFill>
                  <a:schemeClr val="bg1"/>
                </a:solidFill>
              </a:rPr>
              <a:t>Result - diagnosis that patient X has a disorder that bears the disease cirrhosis</a:t>
            </a:r>
          </a:p>
        </p:txBody>
      </p:sp>
      <p:sp>
        <p:nvSpPr>
          <p:cNvPr id="95236" name="AutoShape 5"/>
          <p:cNvSpPr>
            <a:spLocks noGrp="1" noChangeArrowheads="1"/>
          </p:cNvSpPr>
          <p:nvPr>
            <p:ph type="title"/>
          </p:nvPr>
        </p:nvSpPr>
        <p:spPr>
          <a:xfrm>
            <a:off x="255588" y="1284288"/>
            <a:ext cx="8632825" cy="631825"/>
          </a:xfrm>
        </p:spPr>
        <p:txBody>
          <a:bodyPr/>
          <a:lstStyle/>
          <a:p>
            <a:pPr eaLnBrk="1" hangingPunct="1"/>
            <a:r>
              <a:rPr lang="en-US" smtClean="0"/>
              <a:t>Cirrhosis - environmental exposure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152400" y="2141538"/>
            <a:ext cx="8839200" cy="4322762"/>
          </a:xfrm>
          <a:noFill/>
        </p:spPr>
        <p:txBody>
          <a:bodyPr/>
          <a:lstStyle/>
          <a:p>
            <a:pPr algn="just" eaLnBrk="1" hangingPunct="1">
              <a:spcAft>
                <a:spcPts val="300"/>
              </a:spcAft>
            </a:pPr>
            <a:r>
              <a:rPr lang="en-US" sz="2800" b="1" u="sng" smtClean="0"/>
              <a:t>Disorder</a:t>
            </a:r>
            <a:r>
              <a:rPr lang="en-US" sz="2800" smtClean="0"/>
              <a:t> =def. – A causally linked combination of physical components that is </a:t>
            </a:r>
          </a:p>
          <a:p>
            <a:pPr lvl="1" algn="just" eaLnBrk="1" hangingPunct="1">
              <a:spcAft>
                <a:spcPts val="300"/>
              </a:spcAft>
            </a:pPr>
            <a:r>
              <a:rPr lang="en-US" sz="2400" smtClean="0"/>
              <a:t>(a) clinically abnormal and </a:t>
            </a:r>
          </a:p>
          <a:p>
            <a:pPr lvl="1" algn="just" eaLnBrk="1" hangingPunct="1">
              <a:spcAft>
                <a:spcPts val="300"/>
              </a:spcAft>
            </a:pPr>
            <a:r>
              <a:rPr lang="en-US" sz="2400" smtClean="0"/>
              <a:t>(b) maximal, in the sense that it is not a part of some larger such combination. </a:t>
            </a:r>
          </a:p>
          <a:p>
            <a:pPr lvl="1" algn="just" eaLnBrk="1" hangingPunct="1">
              <a:spcAft>
                <a:spcPts val="300"/>
              </a:spcAft>
            </a:pPr>
            <a:endParaRPr lang="en-US" sz="2400" smtClean="0"/>
          </a:p>
          <a:p>
            <a:pPr algn="just" eaLnBrk="1" hangingPunct="1">
              <a:spcAft>
                <a:spcPts val="300"/>
              </a:spcAft>
            </a:pPr>
            <a:r>
              <a:rPr lang="en-US" sz="2800" b="1" u="sng" smtClean="0"/>
              <a:t>Pathological Process</a:t>
            </a:r>
            <a:r>
              <a:rPr lang="en-US" sz="2800" smtClean="0"/>
              <a:t> =def. – A bodily process that is a manifestation of a disorder </a:t>
            </a:r>
            <a:r>
              <a:rPr lang="en-US" sz="2800" i="1" smtClean="0"/>
              <a:t>and is clinically abnormal.</a:t>
            </a:r>
            <a:endParaRPr lang="en-US" sz="2800" smtClean="0"/>
          </a:p>
        </p:txBody>
      </p:sp>
      <p:sp>
        <p:nvSpPr>
          <p:cNvPr id="96259" name="AutoShape 4"/>
          <p:cNvSpPr>
            <a:spLocks noGrp="1" noChangeArrowheads="1"/>
          </p:cNvSpPr>
          <p:nvPr>
            <p:ph type="title"/>
          </p:nvPr>
        </p:nvSpPr>
        <p:spPr>
          <a:xfrm>
            <a:off x="255588" y="1276350"/>
            <a:ext cx="8632825" cy="647700"/>
          </a:xfrm>
        </p:spPr>
        <p:txBody>
          <a:bodyPr/>
          <a:lstStyle/>
          <a:p>
            <a:pPr eaLnBrk="1" hangingPunct="1"/>
            <a:r>
              <a:rPr lang="en-US" smtClean="0"/>
              <a:t>Foundational Terms (1)</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p:cNvSpPr>
            <a:spLocks noGrp="1" noChangeArrowheads="1"/>
          </p:cNvSpPr>
          <p:nvPr>
            <p:ph type="title"/>
          </p:nvPr>
        </p:nvSpPr>
        <p:spPr>
          <a:xfrm>
            <a:off x="255588" y="1276350"/>
            <a:ext cx="8632825" cy="647700"/>
          </a:xfrm>
        </p:spPr>
        <p:txBody>
          <a:bodyPr/>
          <a:lstStyle/>
          <a:p>
            <a:pPr eaLnBrk="1" hangingPunct="1"/>
            <a:r>
              <a:rPr lang="en-US" i="1" smtClean="0"/>
              <a:t>Clinically abnormal</a:t>
            </a:r>
            <a:r>
              <a:rPr lang="en-US" smtClean="0"/>
              <a:t> </a:t>
            </a:r>
          </a:p>
        </p:txBody>
      </p:sp>
      <p:sp>
        <p:nvSpPr>
          <p:cNvPr id="97283" name="Rectangle 3"/>
          <p:cNvSpPr>
            <a:spLocks noGrp="1" noChangeArrowheads="1"/>
          </p:cNvSpPr>
          <p:nvPr>
            <p:ph type="body" idx="1"/>
          </p:nvPr>
        </p:nvSpPr>
        <p:spPr>
          <a:xfrm>
            <a:off x="152400" y="1981200"/>
            <a:ext cx="8839200" cy="4876800"/>
          </a:xfrm>
        </p:spPr>
        <p:txBody>
          <a:bodyPr/>
          <a:lstStyle/>
          <a:p>
            <a:pPr eaLnBrk="1" hangingPunct="1"/>
            <a:r>
              <a:rPr lang="en-US" sz="2800" smtClean="0"/>
              <a:t>- something is clinically abnormal if:</a:t>
            </a:r>
          </a:p>
          <a:p>
            <a:pPr lvl="1" eaLnBrk="1" hangingPunct="1"/>
            <a:r>
              <a:rPr lang="en-US" smtClean="0"/>
              <a:t>(1) is not part of the life plan for an organism of the relevant type (unlike aging or pregnancy), </a:t>
            </a:r>
          </a:p>
          <a:p>
            <a:pPr lvl="1" eaLnBrk="1" hangingPunct="1"/>
            <a:r>
              <a:rPr lang="en-US" smtClean="0"/>
              <a:t>(2) is causally linked to an elevated risk either of pain or other feelings of illness, or of death or dysfunction, and </a:t>
            </a:r>
          </a:p>
          <a:p>
            <a:pPr lvl="1" eaLnBrk="1" hangingPunct="1"/>
            <a:r>
              <a:rPr lang="en-US" smtClean="0"/>
              <a:t>(3) is such that the elevated risk exceeds a certain threshold level.</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152400" y="2141538"/>
            <a:ext cx="8839200" cy="4322762"/>
          </a:xfrm>
        </p:spPr>
        <p:txBody>
          <a:bodyPr/>
          <a:lstStyle/>
          <a:p>
            <a:pPr algn="just" eaLnBrk="1" hangingPunct="1">
              <a:spcAft>
                <a:spcPts val="300"/>
              </a:spcAft>
              <a:defRPr/>
            </a:pPr>
            <a:r>
              <a:rPr lang="en-US" sz="2800" b="1" u="sng" dirty="0" smtClean="0">
                <a:solidFill>
                  <a:schemeClr val="accent6">
                    <a:lumMod val="40000"/>
                    <a:lumOff val="60000"/>
                  </a:schemeClr>
                </a:solidFill>
              </a:rPr>
              <a:t>Disorder</a:t>
            </a:r>
            <a:r>
              <a:rPr lang="en-US" sz="2800" dirty="0" smtClean="0">
                <a:solidFill>
                  <a:schemeClr val="accent6">
                    <a:lumMod val="40000"/>
                    <a:lumOff val="60000"/>
                  </a:schemeClr>
                </a:solidFill>
              </a:rPr>
              <a:t> =def. – A causally linked combination of physical components that is (a) clinically abnormal and (b) maximal, in the sense that it is not a part of some larger such combination. </a:t>
            </a:r>
          </a:p>
          <a:p>
            <a:pPr algn="just" eaLnBrk="1" hangingPunct="1">
              <a:spcAft>
                <a:spcPts val="300"/>
              </a:spcAft>
              <a:defRPr/>
            </a:pPr>
            <a:r>
              <a:rPr lang="en-US" sz="2800" b="1" u="sng" dirty="0" smtClean="0">
                <a:solidFill>
                  <a:schemeClr val="accent6">
                    <a:lumMod val="40000"/>
                    <a:lumOff val="60000"/>
                  </a:schemeClr>
                </a:solidFill>
              </a:rPr>
              <a:t>Pathological Process</a:t>
            </a:r>
            <a:r>
              <a:rPr lang="en-US" sz="2800" dirty="0" smtClean="0">
                <a:solidFill>
                  <a:schemeClr val="accent6">
                    <a:lumMod val="40000"/>
                    <a:lumOff val="60000"/>
                  </a:schemeClr>
                </a:solidFill>
              </a:rPr>
              <a:t> =def. – A bodily process that is a manifestation of a disorder </a:t>
            </a:r>
            <a:r>
              <a:rPr lang="en-US" sz="2800" i="1" dirty="0" smtClean="0">
                <a:solidFill>
                  <a:schemeClr val="accent6">
                    <a:lumMod val="40000"/>
                    <a:lumOff val="60000"/>
                  </a:schemeClr>
                </a:solidFill>
              </a:rPr>
              <a:t>and is clinically abnormal.</a:t>
            </a:r>
            <a:endParaRPr lang="en-US" sz="2800" dirty="0" smtClean="0">
              <a:solidFill>
                <a:schemeClr val="accent6">
                  <a:lumMod val="40000"/>
                  <a:lumOff val="60000"/>
                </a:schemeClr>
              </a:solidFill>
            </a:endParaRPr>
          </a:p>
          <a:p>
            <a:pPr algn="just" eaLnBrk="1" hangingPunct="1">
              <a:spcAft>
                <a:spcPts val="300"/>
              </a:spcAft>
              <a:defRPr/>
            </a:pPr>
            <a:r>
              <a:rPr lang="en-US" sz="2800" b="1" u="sng" dirty="0" smtClean="0"/>
              <a:t>Disease </a:t>
            </a:r>
            <a:r>
              <a:rPr lang="en-US" sz="2800" dirty="0" smtClean="0"/>
              <a:t>=def. – A disposition (</a:t>
            </a:r>
            <a:r>
              <a:rPr lang="en-US" sz="2800" dirty="0" err="1" smtClean="0"/>
              <a:t>i</a:t>
            </a:r>
            <a:r>
              <a:rPr lang="en-US" sz="2800" dirty="0" smtClean="0"/>
              <a:t>) to undergo pathological processes that (ii) exists in an organism because of one or more disorders in that organism. </a:t>
            </a:r>
          </a:p>
        </p:txBody>
      </p:sp>
      <p:sp>
        <p:nvSpPr>
          <p:cNvPr id="98307" name="AutoShape 4"/>
          <p:cNvSpPr>
            <a:spLocks noGrp="1" noChangeArrowheads="1"/>
          </p:cNvSpPr>
          <p:nvPr>
            <p:ph type="title"/>
          </p:nvPr>
        </p:nvSpPr>
        <p:spPr>
          <a:xfrm>
            <a:off x="255588" y="1276350"/>
            <a:ext cx="8632825" cy="647700"/>
          </a:xfrm>
        </p:spPr>
        <p:txBody>
          <a:bodyPr/>
          <a:lstStyle/>
          <a:p>
            <a:pPr eaLnBrk="1" hangingPunct="1"/>
            <a:r>
              <a:rPr lang="en-US" smtClean="0"/>
              <a:t>Foundational Terms (2)</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idx="1"/>
          </p:nvPr>
        </p:nvSpPr>
        <p:spPr>
          <a:xfrm>
            <a:off x="152400" y="2141538"/>
            <a:ext cx="8839200" cy="4716462"/>
          </a:xfrm>
          <a:noFill/>
        </p:spPr>
        <p:txBody>
          <a:bodyPr/>
          <a:lstStyle/>
          <a:p>
            <a:pPr algn="just" eaLnBrk="1" hangingPunct="1">
              <a:spcAft>
                <a:spcPts val="300"/>
              </a:spcAft>
            </a:pPr>
            <a:r>
              <a:rPr lang="en-US" b="1" u="sng" smtClean="0"/>
              <a:t>Clinical Picture</a:t>
            </a:r>
            <a:r>
              <a:rPr lang="en-US" b="1" smtClean="0"/>
              <a:t> =def.</a:t>
            </a:r>
            <a:r>
              <a:rPr lang="en-US" smtClean="0"/>
              <a:t> – A representation of a clinical phenotype that is inferred from the combination of laboratory, image and clinical findings about a given patient. </a:t>
            </a:r>
          </a:p>
          <a:p>
            <a:pPr algn="just" eaLnBrk="1" hangingPunct="1">
              <a:spcAft>
                <a:spcPts val="300"/>
              </a:spcAft>
            </a:pPr>
            <a:r>
              <a:rPr lang="en-US" b="1" u="sng" smtClean="0"/>
              <a:t>Diagnosis</a:t>
            </a:r>
            <a:r>
              <a:rPr lang="en-US" b="1" smtClean="0"/>
              <a:t> =def. – </a:t>
            </a:r>
            <a:r>
              <a:rPr lang="en-US" smtClean="0"/>
              <a:t>A conclusion of an interpretive process that has as input a clinical picture of a given patient and as output an assertion to the effect that the patient has a disease of such and such a type.</a:t>
            </a:r>
          </a:p>
        </p:txBody>
      </p:sp>
      <p:sp>
        <p:nvSpPr>
          <p:cNvPr id="99331" name="AutoShape 4"/>
          <p:cNvSpPr>
            <a:spLocks noGrp="1" noChangeArrowheads="1"/>
          </p:cNvSpPr>
          <p:nvPr>
            <p:ph type="title"/>
          </p:nvPr>
        </p:nvSpPr>
        <p:spPr>
          <a:xfrm>
            <a:off x="255588" y="1284288"/>
            <a:ext cx="8632825" cy="631825"/>
          </a:xfrm>
        </p:spPr>
        <p:txBody>
          <a:bodyPr/>
          <a:lstStyle/>
          <a:p>
            <a:pPr eaLnBrk="1" hangingPunct="1"/>
            <a:r>
              <a:rPr lang="en-US" smtClean="0"/>
              <a:t>Diagnosis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458" name="Freeform 2"/>
          <p:cNvSpPr>
            <a:spLocks/>
          </p:cNvSpPr>
          <p:nvPr/>
        </p:nvSpPr>
        <p:spPr bwMode="auto">
          <a:xfrm>
            <a:off x="685800" y="2133600"/>
            <a:ext cx="4495800" cy="4419600"/>
          </a:xfrm>
          <a:custGeom>
            <a:avLst/>
            <a:gdLst>
              <a:gd name="T0" fmla="*/ 0 w 2832"/>
              <a:gd name="T1" fmla="*/ 0 h 2784"/>
              <a:gd name="T2" fmla="*/ 0 w 2832"/>
              <a:gd name="T3" fmla="*/ 2147483647 h 2784"/>
              <a:gd name="T4" fmla="*/ 2147483647 w 2832"/>
              <a:gd name="T5" fmla="*/ 2147483647 h 2784"/>
              <a:gd name="T6" fmla="*/ 2147483647 w 2832"/>
              <a:gd name="T7" fmla="*/ 2147483647 h 2784"/>
              <a:gd name="T8" fmla="*/ 2147483647 w 2832"/>
              <a:gd name="T9" fmla="*/ 2147483647 h 2784"/>
              <a:gd name="T10" fmla="*/ 2147483647 w 2832"/>
              <a:gd name="T11" fmla="*/ 2147483647 h 2784"/>
              <a:gd name="T12" fmla="*/ 2147483647 w 2832"/>
              <a:gd name="T13" fmla="*/ 2147483647 h 2784"/>
              <a:gd name="T14" fmla="*/ 2147483647 w 2832"/>
              <a:gd name="T15" fmla="*/ 0 h 2784"/>
              <a:gd name="T16" fmla="*/ 0 w 2832"/>
              <a:gd name="T17" fmla="*/ 0 h 27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32"/>
              <a:gd name="T28" fmla="*/ 0 h 2784"/>
              <a:gd name="T29" fmla="*/ 2832 w 2832"/>
              <a:gd name="T30" fmla="*/ 2784 h 27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32" h="2784">
                <a:moveTo>
                  <a:pt x="0" y="0"/>
                </a:moveTo>
                <a:lnTo>
                  <a:pt x="0" y="1824"/>
                </a:lnTo>
                <a:lnTo>
                  <a:pt x="1104" y="1824"/>
                </a:lnTo>
                <a:lnTo>
                  <a:pt x="1104" y="2784"/>
                </a:lnTo>
                <a:lnTo>
                  <a:pt x="2016" y="2784"/>
                </a:lnTo>
                <a:lnTo>
                  <a:pt x="2016" y="1344"/>
                </a:lnTo>
                <a:lnTo>
                  <a:pt x="2832" y="1344"/>
                </a:lnTo>
                <a:lnTo>
                  <a:pt x="2832" y="0"/>
                </a:lnTo>
                <a:lnTo>
                  <a:pt x="0" y="0"/>
                </a:lnTo>
                <a:close/>
              </a:path>
            </a:pathLst>
          </a:custGeom>
          <a:solidFill>
            <a:srgbClr val="CCCCFF">
              <a:alpha val="27058"/>
            </a:srgbClr>
          </a:solidFill>
          <a:ln w="9525" cap="flat" cmpd="sng">
            <a:solidFill>
              <a:schemeClr val="bg1"/>
            </a:solidFill>
            <a:prstDash val="solid"/>
            <a:round/>
            <a:headEnd/>
            <a:tailEnd/>
          </a:ln>
        </p:spPr>
        <p:txBody>
          <a:bodyPr anchor="ctr"/>
          <a:lstStyle/>
          <a:p>
            <a:endParaRPr lang="en-US"/>
          </a:p>
        </p:txBody>
      </p:sp>
      <p:sp>
        <p:nvSpPr>
          <p:cNvPr id="1811459" name="Rectangle 3"/>
          <p:cNvSpPr>
            <a:spLocks noChangeArrowheads="1"/>
          </p:cNvSpPr>
          <p:nvPr/>
        </p:nvSpPr>
        <p:spPr bwMode="auto">
          <a:xfrm>
            <a:off x="152400" y="5334000"/>
            <a:ext cx="3733800" cy="1219200"/>
          </a:xfrm>
          <a:prstGeom prst="rect">
            <a:avLst/>
          </a:prstGeom>
          <a:solidFill>
            <a:srgbClr val="CCCCFF">
              <a:alpha val="27058"/>
            </a:srgbClr>
          </a:solidFill>
          <a:ln w="9525">
            <a:solidFill>
              <a:schemeClr val="bg1"/>
            </a:solidFill>
            <a:miter lim="800000"/>
            <a:headEnd/>
            <a:tailEnd/>
          </a:ln>
        </p:spPr>
        <p:txBody>
          <a:bodyPr wrap="none" anchor="ctr"/>
          <a:lstStyle/>
          <a:p>
            <a:endParaRPr lang="en-US"/>
          </a:p>
        </p:txBody>
      </p:sp>
      <p:sp>
        <p:nvSpPr>
          <p:cNvPr id="1811460" name="Freeform 4"/>
          <p:cNvSpPr>
            <a:spLocks/>
          </p:cNvSpPr>
          <p:nvPr/>
        </p:nvSpPr>
        <p:spPr bwMode="auto">
          <a:xfrm>
            <a:off x="55563" y="3276600"/>
            <a:ext cx="5126037" cy="3276600"/>
          </a:xfrm>
          <a:custGeom>
            <a:avLst/>
            <a:gdLst>
              <a:gd name="T0" fmla="*/ 2147483647 w 3216"/>
              <a:gd name="T1" fmla="*/ 0 h 2784"/>
              <a:gd name="T2" fmla="*/ 2147483647 w 3216"/>
              <a:gd name="T3" fmla="*/ 0 h 2784"/>
              <a:gd name="T4" fmla="*/ 2147483647 w 3216"/>
              <a:gd name="T5" fmla="*/ 2147483647 h 2784"/>
              <a:gd name="T6" fmla="*/ 2147483647 w 3216"/>
              <a:gd name="T7" fmla="*/ 2147483647 h 2784"/>
              <a:gd name="T8" fmla="*/ 2147483647 w 3216"/>
              <a:gd name="T9" fmla="*/ 2147483647 h 2784"/>
              <a:gd name="T10" fmla="*/ 0 w 3216"/>
              <a:gd name="T11" fmla="*/ 2147483647 h 2784"/>
              <a:gd name="T12" fmla="*/ 2147483647 w 3216"/>
              <a:gd name="T13" fmla="*/ 0 h 2784"/>
              <a:gd name="T14" fmla="*/ 0 60000 65536"/>
              <a:gd name="T15" fmla="*/ 0 60000 65536"/>
              <a:gd name="T16" fmla="*/ 0 60000 65536"/>
              <a:gd name="T17" fmla="*/ 0 60000 65536"/>
              <a:gd name="T18" fmla="*/ 0 60000 65536"/>
              <a:gd name="T19" fmla="*/ 0 60000 65536"/>
              <a:gd name="T20" fmla="*/ 0 60000 65536"/>
              <a:gd name="T21" fmla="*/ 0 w 3216"/>
              <a:gd name="T22" fmla="*/ 0 h 2784"/>
              <a:gd name="T23" fmla="*/ 3216 w 3216"/>
              <a:gd name="T24" fmla="*/ 2784 h 27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16" h="2784">
                <a:moveTo>
                  <a:pt x="48" y="0"/>
                </a:moveTo>
                <a:lnTo>
                  <a:pt x="3216" y="0"/>
                </a:lnTo>
                <a:lnTo>
                  <a:pt x="3216" y="1344"/>
                </a:lnTo>
                <a:lnTo>
                  <a:pt x="2400" y="1344"/>
                </a:lnTo>
                <a:lnTo>
                  <a:pt x="2400" y="2784"/>
                </a:lnTo>
                <a:lnTo>
                  <a:pt x="0" y="2784"/>
                </a:lnTo>
                <a:lnTo>
                  <a:pt x="48" y="0"/>
                </a:lnTo>
                <a:close/>
              </a:path>
            </a:pathLst>
          </a:custGeom>
          <a:solidFill>
            <a:srgbClr val="CCCCFF">
              <a:alpha val="27058"/>
            </a:srgbClr>
          </a:solidFill>
          <a:ln w="9525" cap="flat" cmpd="sng">
            <a:solidFill>
              <a:schemeClr val="bg1"/>
            </a:solidFill>
            <a:prstDash val="solid"/>
            <a:round/>
            <a:headEnd/>
            <a:tailEnd/>
          </a:ln>
        </p:spPr>
        <p:txBody>
          <a:bodyPr anchor="ctr"/>
          <a:lstStyle/>
          <a:p>
            <a:endParaRPr lang="en-US"/>
          </a:p>
        </p:txBody>
      </p:sp>
      <p:sp>
        <p:nvSpPr>
          <p:cNvPr id="100357" name="AutoShape 5"/>
          <p:cNvSpPr>
            <a:spLocks noGrp="1" noChangeArrowheads="1"/>
          </p:cNvSpPr>
          <p:nvPr>
            <p:ph type="title"/>
          </p:nvPr>
        </p:nvSpPr>
        <p:spPr>
          <a:xfrm>
            <a:off x="258763" y="1317625"/>
            <a:ext cx="8626475" cy="565150"/>
          </a:xfrm>
        </p:spPr>
        <p:txBody>
          <a:bodyPr/>
          <a:lstStyle/>
          <a:p>
            <a:pPr eaLnBrk="1" hangingPunct="1"/>
            <a:r>
              <a:rPr lang="nl-BE" sz="2800" smtClean="0"/>
              <a:t>A well-formed diagnosis of ‘pneumococal pneumonia’</a:t>
            </a:r>
            <a:endParaRPr lang="en-GB" sz="2800" smtClean="0"/>
          </a:p>
        </p:txBody>
      </p:sp>
      <p:sp>
        <p:nvSpPr>
          <p:cNvPr id="1811462" name="Rectangle 6"/>
          <p:cNvSpPr>
            <a:spLocks noGrp="1" noChangeArrowheads="1"/>
          </p:cNvSpPr>
          <p:nvPr>
            <p:ph type="body" sz="half" idx="2"/>
          </p:nvPr>
        </p:nvSpPr>
        <p:spPr>
          <a:xfrm>
            <a:off x="5181600" y="1981200"/>
            <a:ext cx="3810000" cy="4724400"/>
          </a:xfrm>
        </p:spPr>
        <p:txBody>
          <a:bodyPr/>
          <a:lstStyle/>
          <a:p>
            <a:pPr eaLnBrk="1" hangingPunct="1"/>
            <a:r>
              <a:rPr lang="nl-BE" smtClean="0"/>
              <a:t>A configuration of representational units;</a:t>
            </a:r>
          </a:p>
          <a:p>
            <a:pPr eaLnBrk="1" hangingPunct="1"/>
            <a:r>
              <a:rPr lang="nl-BE" smtClean="0"/>
              <a:t>Believed to mirror the person’s disease;</a:t>
            </a:r>
          </a:p>
          <a:p>
            <a:pPr eaLnBrk="1" hangingPunct="1"/>
            <a:r>
              <a:rPr lang="nl-BE" smtClean="0"/>
              <a:t>Believed to mirror the disease’s cause;</a:t>
            </a:r>
          </a:p>
          <a:p>
            <a:pPr eaLnBrk="1" hangingPunct="1"/>
            <a:r>
              <a:rPr lang="nl-BE" smtClean="0"/>
              <a:t>Refers to the universal of which the disease is believed to be an instance.</a:t>
            </a:r>
            <a:endParaRPr lang="en-GB" smtClean="0"/>
          </a:p>
        </p:txBody>
      </p:sp>
      <p:sp>
        <p:nvSpPr>
          <p:cNvPr id="100359" name="Text Box 7"/>
          <p:cNvSpPr txBox="1">
            <a:spLocks noChangeArrowheads="1"/>
          </p:cNvSpPr>
          <p:nvPr/>
        </p:nvSpPr>
        <p:spPr bwMode="auto">
          <a:xfrm>
            <a:off x="2590800" y="5486400"/>
            <a:ext cx="1100138" cy="885825"/>
          </a:xfrm>
          <a:prstGeom prst="rect">
            <a:avLst/>
          </a:prstGeom>
          <a:solidFill>
            <a:schemeClr val="accent1"/>
          </a:solidFill>
          <a:ln w="9525">
            <a:noFill/>
            <a:miter lim="800000"/>
            <a:headEnd/>
            <a:tailEnd/>
          </a:ln>
        </p:spPr>
        <p:txBody>
          <a:bodyPr wrap="none">
            <a:spAutoFit/>
          </a:bodyPr>
          <a:lstStyle/>
          <a:p>
            <a:r>
              <a:rPr lang="nl-BE" sz="2000" b="0">
                <a:solidFill>
                  <a:schemeClr val="bg1"/>
                </a:solidFill>
              </a:rPr>
              <a:t>#56</a:t>
            </a:r>
          </a:p>
          <a:p>
            <a:r>
              <a:rPr lang="nl-BE" sz="1600" b="0">
                <a:solidFill>
                  <a:schemeClr val="bg1"/>
                </a:solidFill>
              </a:rPr>
              <a:t>John’s</a:t>
            </a:r>
          </a:p>
          <a:p>
            <a:r>
              <a:rPr lang="nl-BE" sz="1600" b="0">
                <a:solidFill>
                  <a:schemeClr val="bg1"/>
                </a:solidFill>
              </a:rPr>
              <a:t>Pneumonia</a:t>
            </a:r>
            <a:endParaRPr lang="en-GB" sz="1600" b="0">
              <a:solidFill>
                <a:schemeClr val="bg1"/>
              </a:solidFill>
            </a:endParaRPr>
          </a:p>
        </p:txBody>
      </p:sp>
      <p:sp>
        <p:nvSpPr>
          <p:cNvPr id="100360" name="Text Box 8"/>
          <p:cNvSpPr txBox="1">
            <a:spLocks noChangeArrowheads="1"/>
          </p:cNvSpPr>
          <p:nvPr/>
        </p:nvSpPr>
        <p:spPr bwMode="auto">
          <a:xfrm>
            <a:off x="228600" y="5410200"/>
            <a:ext cx="1600200" cy="1046163"/>
          </a:xfrm>
          <a:prstGeom prst="rect">
            <a:avLst/>
          </a:prstGeom>
          <a:solidFill>
            <a:schemeClr val="accent1"/>
          </a:solidFill>
          <a:ln w="9525">
            <a:noFill/>
            <a:miter lim="800000"/>
            <a:headEnd/>
            <a:tailEnd/>
          </a:ln>
        </p:spPr>
        <p:txBody>
          <a:bodyPr>
            <a:spAutoFit/>
          </a:bodyPr>
          <a:lstStyle/>
          <a:p>
            <a:r>
              <a:rPr lang="nl-BE" sz="2000" b="0">
                <a:solidFill>
                  <a:schemeClr val="bg1"/>
                </a:solidFill>
              </a:rPr>
              <a:t>#78</a:t>
            </a:r>
          </a:p>
          <a:p>
            <a:r>
              <a:rPr lang="nl-BE" sz="1400" b="0">
                <a:solidFill>
                  <a:schemeClr val="bg1"/>
                </a:solidFill>
              </a:rPr>
              <a:t>John’s relevant portion</a:t>
            </a:r>
          </a:p>
          <a:p>
            <a:r>
              <a:rPr lang="nl-BE" sz="1400" b="0">
                <a:solidFill>
                  <a:schemeClr val="bg1"/>
                </a:solidFill>
              </a:rPr>
              <a:t>of pneumococs</a:t>
            </a:r>
            <a:endParaRPr lang="en-GB" sz="1400" b="0">
              <a:solidFill>
                <a:schemeClr val="bg1"/>
              </a:solidFill>
            </a:endParaRPr>
          </a:p>
        </p:txBody>
      </p:sp>
      <p:sp>
        <p:nvSpPr>
          <p:cNvPr id="100361" name="Text Box 9"/>
          <p:cNvSpPr txBox="1">
            <a:spLocks noChangeArrowheads="1"/>
          </p:cNvSpPr>
          <p:nvPr/>
        </p:nvSpPr>
        <p:spPr bwMode="auto">
          <a:xfrm>
            <a:off x="914400" y="3505200"/>
            <a:ext cx="4146550" cy="519113"/>
          </a:xfrm>
          <a:prstGeom prst="rect">
            <a:avLst/>
          </a:prstGeom>
          <a:solidFill>
            <a:srgbClr val="FFFF00"/>
          </a:solidFill>
          <a:ln w="9525">
            <a:noFill/>
            <a:miter lim="800000"/>
            <a:headEnd/>
            <a:tailEnd/>
          </a:ln>
        </p:spPr>
        <p:txBody>
          <a:bodyPr wrap="none">
            <a:spAutoFit/>
          </a:bodyPr>
          <a:lstStyle/>
          <a:p>
            <a:r>
              <a:rPr lang="nl-BE" sz="2800">
                <a:solidFill>
                  <a:srgbClr val="000064"/>
                </a:solidFill>
              </a:rPr>
              <a:t>Pneumococcal pneumonia</a:t>
            </a:r>
            <a:endParaRPr lang="en-GB" sz="2800">
              <a:solidFill>
                <a:srgbClr val="000064"/>
              </a:solidFill>
            </a:endParaRPr>
          </a:p>
        </p:txBody>
      </p:sp>
      <p:sp>
        <p:nvSpPr>
          <p:cNvPr id="100362" name="Line 10"/>
          <p:cNvSpPr>
            <a:spLocks noChangeShapeType="1"/>
          </p:cNvSpPr>
          <p:nvPr/>
        </p:nvSpPr>
        <p:spPr bwMode="auto">
          <a:xfrm>
            <a:off x="1676400" y="5943600"/>
            <a:ext cx="914400" cy="0"/>
          </a:xfrm>
          <a:prstGeom prst="line">
            <a:avLst/>
          </a:prstGeom>
          <a:noFill/>
          <a:ln w="38100">
            <a:solidFill>
              <a:schemeClr val="bg1"/>
            </a:solidFill>
            <a:round/>
            <a:headEnd type="triangle" w="med" len="med"/>
            <a:tailEnd/>
          </a:ln>
        </p:spPr>
        <p:txBody>
          <a:bodyPr anchor="ctr"/>
          <a:lstStyle/>
          <a:p>
            <a:endParaRPr lang="en-US"/>
          </a:p>
        </p:txBody>
      </p:sp>
      <p:sp>
        <p:nvSpPr>
          <p:cNvPr id="100363" name="Text Box 11"/>
          <p:cNvSpPr txBox="1">
            <a:spLocks noChangeArrowheads="1"/>
          </p:cNvSpPr>
          <p:nvPr/>
        </p:nvSpPr>
        <p:spPr bwMode="auto">
          <a:xfrm>
            <a:off x="1676400" y="5562600"/>
            <a:ext cx="917575" cy="701675"/>
          </a:xfrm>
          <a:prstGeom prst="rect">
            <a:avLst/>
          </a:prstGeom>
          <a:noFill/>
          <a:ln w="9525">
            <a:noFill/>
            <a:miter lim="800000"/>
            <a:headEnd/>
            <a:tailEnd/>
          </a:ln>
        </p:spPr>
        <p:txBody>
          <a:bodyPr wrap="none">
            <a:spAutoFit/>
          </a:bodyPr>
          <a:lstStyle/>
          <a:p>
            <a:r>
              <a:rPr lang="nl-BE" sz="2000">
                <a:solidFill>
                  <a:schemeClr val="bg1"/>
                </a:solidFill>
              </a:rPr>
              <a:t>caused</a:t>
            </a:r>
          </a:p>
          <a:p>
            <a:r>
              <a:rPr lang="nl-BE" sz="2000">
                <a:solidFill>
                  <a:schemeClr val="bg1"/>
                </a:solidFill>
              </a:rPr>
              <a:t>by</a:t>
            </a:r>
            <a:endParaRPr lang="en-GB" sz="2000">
              <a:solidFill>
                <a:schemeClr val="bg1"/>
              </a:solidFill>
            </a:endParaRPr>
          </a:p>
        </p:txBody>
      </p:sp>
      <p:sp>
        <p:nvSpPr>
          <p:cNvPr id="100364" name="Line 12"/>
          <p:cNvSpPr>
            <a:spLocks noChangeShapeType="1"/>
          </p:cNvSpPr>
          <p:nvPr/>
        </p:nvSpPr>
        <p:spPr bwMode="auto">
          <a:xfrm>
            <a:off x="3200400" y="4038600"/>
            <a:ext cx="0" cy="1447800"/>
          </a:xfrm>
          <a:prstGeom prst="line">
            <a:avLst/>
          </a:prstGeom>
          <a:noFill/>
          <a:ln w="38100">
            <a:solidFill>
              <a:srgbClr val="FF0000"/>
            </a:solidFill>
            <a:round/>
            <a:headEnd type="triangle" w="med" len="med"/>
            <a:tailEnd/>
          </a:ln>
        </p:spPr>
        <p:txBody>
          <a:bodyPr anchor="ctr"/>
          <a:lstStyle/>
          <a:p>
            <a:endParaRPr lang="en-US"/>
          </a:p>
        </p:txBody>
      </p:sp>
      <p:sp>
        <p:nvSpPr>
          <p:cNvPr id="100365" name="Text Box 13"/>
          <p:cNvSpPr txBox="1">
            <a:spLocks noChangeArrowheads="1"/>
          </p:cNvSpPr>
          <p:nvPr/>
        </p:nvSpPr>
        <p:spPr bwMode="auto">
          <a:xfrm>
            <a:off x="1143000" y="4572000"/>
            <a:ext cx="1944688" cy="396875"/>
          </a:xfrm>
          <a:prstGeom prst="rect">
            <a:avLst/>
          </a:prstGeom>
          <a:noFill/>
          <a:ln w="9525">
            <a:noFill/>
            <a:miter lim="800000"/>
            <a:headEnd/>
            <a:tailEnd/>
          </a:ln>
        </p:spPr>
        <p:txBody>
          <a:bodyPr wrap="none">
            <a:spAutoFit/>
          </a:bodyPr>
          <a:lstStyle/>
          <a:p>
            <a:r>
              <a:rPr lang="nl-BE" sz="2000">
                <a:solidFill>
                  <a:srgbClr val="FF0000"/>
                </a:solidFill>
              </a:rPr>
              <a:t>Instance-of at t1</a:t>
            </a:r>
            <a:endParaRPr lang="en-GB" sz="2000">
              <a:solidFill>
                <a:srgbClr val="FF0000"/>
              </a:solidFill>
            </a:endParaRPr>
          </a:p>
        </p:txBody>
      </p:sp>
      <p:grpSp>
        <p:nvGrpSpPr>
          <p:cNvPr id="2" name="Group 14"/>
          <p:cNvGrpSpPr>
            <a:grpSpLocks/>
          </p:cNvGrpSpPr>
          <p:nvPr/>
        </p:nvGrpSpPr>
        <p:grpSpPr bwMode="auto">
          <a:xfrm>
            <a:off x="2590800" y="2209800"/>
            <a:ext cx="1308100" cy="1295400"/>
            <a:chOff x="1632" y="1392"/>
            <a:chExt cx="824" cy="816"/>
          </a:xfrm>
        </p:grpSpPr>
        <p:sp>
          <p:nvSpPr>
            <p:cNvPr id="100368" name="Text Box 15"/>
            <p:cNvSpPr txBox="1">
              <a:spLocks noChangeArrowheads="1"/>
            </p:cNvSpPr>
            <p:nvPr/>
          </p:nvSpPr>
          <p:spPr bwMode="auto">
            <a:xfrm>
              <a:off x="1632" y="1392"/>
              <a:ext cx="824" cy="327"/>
            </a:xfrm>
            <a:prstGeom prst="rect">
              <a:avLst/>
            </a:prstGeom>
            <a:solidFill>
              <a:srgbClr val="FFFF00">
                <a:alpha val="36078"/>
              </a:srgbClr>
            </a:solidFill>
            <a:ln w="9525">
              <a:noFill/>
              <a:miter lim="800000"/>
              <a:headEnd/>
              <a:tailEnd/>
            </a:ln>
          </p:spPr>
          <p:txBody>
            <a:bodyPr wrap="none">
              <a:spAutoFit/>
            </a:bodyPr>
            <a:lstStyle/>
            <a:p>
              <a:r>
                <a:rPr lang="nl-BE" sz="2800">
                  <a:solidFill>
                    <a:srgbClr val="000064"/>
                  </a:solidFill>
                </a:rPr>
                <a:t>Disease</a:t>
              </a:r>
              <a:endParaRPr lang="en-GB" sz="2800">
                <a:solidFill>
                  <a:srgbClr val="000064"/>
                </a:solidFill>
              </a:endParaRPr>
            </a:p>
          </p:txBody>
        </p:sp>
        <p:sp>
          <p:nvSpPr>
            <p:cNvPr id="100369" name="Line 16"/>
            <p:cNvSpPr>
              <a:spLocks noChangeShapeType="1"/>
            </p:cNvSpPr>
            <p:nvPr/>
          </p:nvSpPr>
          <p:spPr bwMode="auto">
            <a:xfrm>
              <a:off x="2016" y="1728"/>
              <a:ext cx="0" cy="480"/>
            </a:xfrm>
            <a:prstGeom prst="line">
              <a:avLst/>
            </a:prstGeom>
            <a:noFill/>
            <a:ln w="38100">
              <a:solidFill>
                <a:srgbClr val="FFFF00">
                  <a:alpha val="45097"/>
                </a:srgbClr>
              </a:solidFill>
              <a:prstDash val="dash"/>
              <a:round/>
              <a:headEnd type="triangle" w="med" len="med"/>
              <a:tailEnd/>
            </a:ln>
          </p:spPr>
          <p:txBody>
            <a:bodyPr anchor="ctr"/>
            <a:lstStyle/>
            <a:p>
              <a:endParaRPr lang="en-US"/>
            </a:p>
          </p:txBody>
        </p:sp>
        <p:sp>
          <p:nvSpPr>
            <p:cNvPr id="100370" name="Text Box 17"/>
            <p:cNvSpPr txBox="1">
              <a:spLocks noChangeArrowheads="1"/>
            </p:cNvSpPr>
            <p:nvPr/>
          </p:nvSpPr>
          <p:spPr bwMode="auto">
            <a:xfrm>
              <a:off x="2112" y="1824"/>
              <a:ext cx="302" cy="250"/>
            </a:xfrm>
            <a:prstGeom prst="rect">
              <a:avLst/>
            </a:prstGeom>
            <a:noFill/>
            <a:ln w="9525">
              <a:noFill/>
              <a:miter lim="800000"/>
              <a:headEnd/>
              <a:tailEnd/>
            </a:ln>
          </p:spPr>
          <p:txBody>
            <a:bodyPr wrap="none">
              <a:spAutoFit/>
            </a:bodyPr>
            <a:lstStyle/>
            <a:p>
              <a:r>
                <a:rPr lang="nl-BE" sz="2000">
                  <a:solidFill>
                    <a:srgbClr val="FFFF00"/>
                  </a:solidFill>
                </a:rPr>
                <a:t>isa</a:t>
              </a:r>
              <a:endParaRPr lang="en-GB" sz="2000">
                <a:solidFill>
                  <a:srgbClr val="FFFF00"/>
                </a:solidFill>
              </a:endParaRPr>
            </a:p>
          </p:txBody>
        </p:sp>
      </p:grpSp>
      <p:sp>
        <p:nvSpPr>
          <p:cNvPr id="1811474" name="Rectangle 18"/>
          <p:cNvSpPr>
            <a:spLocks noChangeArrowheads="1"/>
          </p:cNvSpPr>
          <p:nvPr/>
        </p:nvSpPr>
        <p:spPr bwMode="auto">
          <a:xfrm>
            <a:off x="2438400" y="5334000"/>
            <a:ext cx="1447800" cy="1219200"/>
          </a:xfrm>
          <a:prstGeom prst="rect">
            <a:avLst/>
          </a:prstGeom>
          <a:solidFill>
            <a:srgbClr val="CCCCFF">
              <a:alpha val="27058"/>
            </a:srgbClr>
          </a:solidFill>
          <a:ln w="9525">
            <a:solidFill>
              <a:schemeClr val="bg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1462">
                                            <p:txEl>
                                              <p:pRg st="0" end="0"/>
                                            </p:txEl>
                                          </p:spTgt>
                                        </p:tgtEl>
                                        <p:attrNameLst>
                                          <p:attrName>style.visibility</p:attrName>
                                        </p:attrNameLst>
                                      </p:cBhvr>
                                      <p:to>
                                        <p:strVal val="visible"/>
                                      </p:to>
                                    </p:set>
                                  </p:childTnLst>
                                </p:cTn>
                              </p:par>
                              <p:par>
                                <p:cTn id="7" presetID="23" presetClass="entr" presetSubtype="16" fill="hold" grpId="0" nodeType="withEffect">
                                  <p:stCondLst>
                                    <p:cond delay="0"/>
                                  </p:stCondLst>
                                  <p:childTnLst>
                                    <p:set>
                                      <p:cBhvr>
                                        <p:cTn id="8" dur="1" fill="hold">
                                          <p:stCondLst>
                                            <p:cond delay="0"/>
                                          </p:stCondLst>
                                        </p:cTn>
                                        <p:tgtEl>
                                          <p:spTgt spid="1811460"/>
                                        </p:tgtEl>
                                        <p:attrNameLst>
                                          <p:attrName>style.visibility</p:attrName>
                                        </p:attrNameLst>
                                      </p:cBhvr>
                                      <p:to>
                                        <p:strVal val="visible"/>
                                      </p:to>
                                    </p:set>
                                    <p:anim calcmode="lin" valueType="num">
                                      <p:cBhvr>
                                        <p:cTn id="9" dur="500" fill="hold"/>
                                        <p:tgtEl>
                                          <p:spTgt spid="1811460"/>
                                        </p:tgtEl>
                                        <p:attrNameLst>
                                          <p:attrName>ppt_w</p:attrName>
                                        </p:attrNameLst>
                                      </p:cBhvr>
                                      <p:tavLst>
                                        <p:tav tm="0">
                                          <p:val>
                                            <p:fltVal val="0"/>
                                          </p:val>
                                        </p:tav>
                                        <p:tav tm="100000">
                                          <p:val>
                                            <p:strVal val="#ppt_w"/>
                                          </p:val>
                                        </p:tav>
                                      </p:tavLst>
                                    </p:anim>
                                    <p:anim calcmode="lin" valueType="num">
                                      <p:cBhvr>
                                        <p:cTn id="10" dur="500" fill="hold"/>
                                        <p:tgtEl>
                                          <p:spTgt spid="181146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81146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11462">
                                            <p:txEl>
                                              <p:pRg st="1" end="1"/>
                                            </p:txEl>
                                          </p:spTgt>
                                        </p:tgtEl>
                                        <p:attrNameLst>
                                          <p:attrName>style.visibility</p:attrName>
                                        </p:attrNameLst>
                                      </p:cBhvr>
                                      <p:to>
                                        <p:strVal val="visible"/>
                                      </p:to>
                                    </p:set>
                                  </p:childTnLst>
                                </p:cTn>
                              </p:par>
                              <p:par>
                                <p:cTn id="15" presetID="23" presetClass="entr" presetSubtype="16" fill="hold" grpId="0" nodeType="withEffect">
                                  <p:stCondLst>
                                    <p:cond delay="0"/>
                                  </p:stCondLst>
                                  <p:childTnLst>
                                    <p:set>
                                      <p:cBhvr>
                                        <p:cTn id="16" dur="1" fill="hold">
                                          <p:stCondLst>
                                            <p:cond delay="0"/>
                                          </p:stCondLst>
                                        </p:cTn>
                                        <p:tgtEl>
                                          <p:spTgt spid="1811474"/>
                                        </p:tgtEl>
                                        <p:attrNameLst>
                                          <p:attrName>style.visibility</p:attrName>
                                        </p:attrNameLst>
                                      </p:cBhvr>
                                      <p:to>
                                        <p:strVal val="visible"/>
                                      </p:to>
                                    </p:set>
                                    <p:anim calcmode="lin" valueType="num">
                                      <p:cBhvr>
                                        <p:cTn id="17" dur="500" fill="hold"/>
                                        <p:tgtEl>
                                          <p:spTgt spid="1811474"/>
                                        </p:tgtEl>
                                        <p:attrNameLst>
                                          <p:attrName>ppt_w</p:attrName>
                                        </p:attrNameLst>
                                      </p:cBhvr>
                                      <p:tavLst>
                                        <p:tav tm="0">
                                          <p:val>
                                            <p:fltVal val="0"/>
                                          </p:val>
                                        </p:tav>
                                        <p:tav tm="100000">
                                          <p:val>
                                            <p:strVal val="#ppt_w"/>
                                          </p:val>
                                        </p:tav>
                                      </p:tavLst>
                                    </p:anim>
                                    <p:anim calcmode="lin" valueType="num">
                                      <p:cBhvr>
                                        <p:cTn id="18" dur="500" fill="hold"/>
                                        <p:tgtEl>
                                          <p:spTgt spid="1811474"/>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811474"/>
                                        </p:tgtEl>
                                        <p:attrNameLst>
                                          <p:attrName>style.visibility</p:attrName>
                                        </p:attrNameLst>
                                      </p:cBhvr>
                                      <p:to>
                                        <p:strVal val="hidden"/>
                                      </p:to>
                                    </p:set>
                                  </p:subTnLst>
                                </p:cTn>
                              </p:par>
                              <p:par>
                                <p:cTn id="19" presetID="2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11462">
                                            <p:txEl>
                                              <p:pRg st="2" end="2"/>
                                            </p:txEl>
                                          </p:spTgt>
                                        </p:tgtEl>
                                        <p:attrNameLst>
                                          <p:attrName>style.visibility</p:attrName>
                                        </p:attrNameLst>
                                      </p:cBhvr>
                                      <p:to>
                                        <p:strVal val="visible"/>
                                      </p:to>
                                    </p:set>
                                  </p:childTnLst>
                                </p:cTn>
                              </p:par>
                              <p:par>
                                <p:cTn id="26" presetID="23" presetClass="entr" presetSubtype="16" fill="hold" grpId="0" nodeType="withEffect">
                                  <p:stCondLst>
                                    <p:cond delay="0"/>
                                  </p:stCondLst>
                                  <p:childTnLst>
                                    <p:set>
                                      <p:cBhvr>
                                        <p:cTn id="27" dur="1" fill="hold">
                                          <p:stCondLst>
                                            <p:cond delay="0"/>
                                          </p:stCondLst>
                                        </p:cTn>
                                        <p:tgtEl>
                                          <p:spTgt spid="1811459"/>
                                        </p:tgtEl>
                                        <p:attrNameLst>
                                          <p:attrName>style.visibility</p:attrName>
                                        </p:attrNameLst>
                                      </p:cBhvr>
                                      <p:to>
                                        <p:strVal val="visible"/>
                                      </p:to>
                                    </p:set>
                                    <p:anim calcmode="lin" valueType="num">
                                      <p:cBhvr>
                                        <p:cTn id="28" dur="500" fill="hold"/>
                                        <p:tgtEl>
                                          <p:spTgt spid="1811459"/>
                                        </p:tgtEl>
                                        <p:attrNameLst>
                                          <p:attrName>ppt_w</p:attrName>
                                        </p:attrNameLst>
                                      </p:cBhvr>
                                      <p:tavLst>
                                        <p:tav tm="0">
                                          <p:val>
                                            <p:fltVal val="0"/>
                                          </p:val>
                                        </p:tav>
                                        <p:tav tm="100000">
                                          <p:val>
                                            <p:strVal val="#ppt_w"/>
                                          </p:val>
                                        </p:tav>
                                      </p:tavLst>
                                    </p:anim>
                                    <p:anim calcmode="lin" valueType="num">
                                      <p:cBhvr>
                                        <p:cTn id="29" dur="500" fill="hold"/>
                                        <p:tgtEl>
                                          <p:spTgt spid="1811459"/>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811459"/>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11462">
                                            <p:txEl>
                                              <p:pRg st="3" end="3"/>
                                            </p:txEl>
                                          </p:spTgt>
                                        </p:tgtEl>
                                        <p:attrNameLst>
                                          <p:attrName>style.visibility</p:attrName>
                                        </p:attrNameLst>
                                      </p:cBhvr>
                                      <p:to>
                                        <p:strVal val="visible"/>
                                      </p:to>
                                    </p:set>
                                  </p:childTnLst>
                                </p:cTn>
                              </p:par>
                              <p:par>
                                <p:cTn id="34" presetID="23" presetClass="entr" presetSubtype="16" fill="hold" grpId="0" nodeType="withEffect">
                                  <p:stCondLst>
                                    <p:cond delay="0"/>
                                  </p:stCondLst>
                                  <p:childTnLst>
                                    <p:set>
                                      <p:cBhvr>
                                        <p:cTn id="35" dur="1" fill="hold">
                                          <p:stCondLst>
                                            <p:cond delay="0"/>
                                          </p:stCondLst>
                                        </p:cTn>
                                        <p:tgtEl>
                                          <p:spTgt spid="1811458"/>
                                        </p:tgtEl>
                                        <p:attrNameLst>
                                          <p:attrName>style.visibility</p:attrName>
                                        </p:attrNameLst>
                                      </p:cBhvr>
                                      <p:to>
                                        <p:strVal val="visible"/>
                                      </p:to>
                                    </p:set>
                                    <p:anim calcmode="lin" valueType="num">
                                      <p:cBhvr>
                                        <p:cTn id="36" dur="500" fill="hold"/>
                                        <p:tgtEl>
                                          <p:spTgt spid="1811458"/>
                                        </p:tgtEl>
                                        <p:attrNameLst>
                                          <p:attrName>ppt_w</p:attrName>
                                        </p:attrNameLst>
                                      </p:cBhvr>
                                      <p:tavLst>
                                        <p:tav tm="0">
                                          <p:val>
                                            <p:fltVal val="0"/>
                                          </p:val>
                                        </p:tav>
                                        <p:tav tm="100000">
                                          <p:val>
                                            <p:strVal val="#ppt_w"/>
                                          </p:val>
                                        </p:tav>
                                      </p:tavLst>
                                    </p:anim>
                                    <p:anim calcmode="lin" valueType="num">
                                      <p:cBhvr>
                                        <p:cTn id="37" dur="500" fill="hold"/>
                                        <p:tgtEl>
                                          <p:spTgt spid="18114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1458" grpId="0" animBg="1"/>
      <p:bldP spid="1811459" grpId="0" animBg="1"/>
      <p:bldP spid="1811460" grpId="0" animBg="1"/>
      <p:bldP spid="1811462" grpId="0" build="p"/>
      <p:bldP spid="181147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p:cNvSpPr>
            <a:spLocks noGrp="1" noChangeArrowheads="1"/>
          </p:cNvSpPr>
          <p:nvPr>
            <p:ph type="title"/>
          </p:nvPr>
        </p:nvSpPr>
        <p:spPr>
          <a:xfrm>
            <a:off x="255588" y="1284288"/>
            <a:ext cx="8632825" cy="631825"/>
          </a:xfrm>
        </p:spPr>
        <p:txBody>
          <a:bodyPr/>
          <a:lstStyle/>
          <a:p>
            <a:pPr eaLnBrk="1" hangingPunct="1"/>
            <a:r>
              <a:rPr lang="nl-BE" smtClean="0"/>
              <a:t>Some motivations and consequences (1)</a:t>
            </a:r>
            <a:endParaRPr lang="en-GB" smtClean="0"/>
          </a:p>
        </p:txBody>
      </p:sp>
      <p:sp>
        <p:nvSpPr>
          <p:cNvPr id="1813507" name="Rectangle 3"/>
          <p:cNvSpPr>
            <a:spLocks noGrp="1" noChangeArrowheads="1"/>
          </p:cNvSpPr>
          <p:nvPr>
            <p:ph type="body" idx="1"/>
          </p:nvPr>
        </p:nvSpPr>
        <p:spPr>
          <a:xfrm>
            <a:off x="152400" y="1981200"/>
            <a:ext cx="8839200" cy="1981200"/>
          </a:xfrm>
        </p:spPr>
        <p:txBody>
          <a:bodyPr/>
          <a:lstStyle/>
          <a:p>
            <a:pPr eaLnBrk="1" hangingPunct="1">
              <a:lnSpc>
                <a:spcPct val="90000"/>
              </a:lnSpc>
            </a:pPr>
            <a:r>
              <a:rPr lang="nl-BE" smtClean="0"/>
              <a:t>No use of debatable or ambiguous notions such as </a:t>
            </a:r>
            <a:r>
              <a:rPr lang="nl-BE" i="1" smtClean="0"/>
              <a:t>proposition</a:t>
            </a:r>
            <a:r>
              <a:rPr lang="nl-BE" smtClean="0"/>
              <a:t>, </a:t>
            </a:r>
            <a:r>
              <a:rPr lang="nl-BE" i="1" smtClean="0"/>
              <a:t>statement</a:t>
            </a:r>
            <a:r>
              <a:rPr lang="nl-BE" smtClean="0"/>
              <a:t>, </a:t>
            </a:r>
            <a:r>
              <a:rPr lang="nl-BE" i="1" smtClean="0"/>
              <a:t>assertion</a:t>
            </a:r>
            <a:r>
              <a:rPr lang="nl-BE" smtClean="0"/>
              <a:t>, </a:t>
            </a:r>
            <a:r>
              <a:rPr lang="nl-BE" i="1" smtClean="0"/>
              <a:t>fact</a:t>
            </a:r>
            <a:r>
              <a:rPr lang="nl-BE" smtClean="0"/>
              <a:t>, ...</a:t>
            </a:r>
          </a:p>
          <a:p>
            <a:pPr eaLnBrk="1" hangingPunct="1">
              <a:lnSpc>
                <a:spcPct val="90000"/>
              </a:lnSpc>
            </a:pPr>
            <a:r>
              <a:rPr lang="nl-BE" smtClean="0"/>
              <a:t>The same diagnosis can be expressed in various forms.</a:t>
            </a:r>
          </a:p>
        </p:txBody>
      </p:sp>
      <p:grpSp>
        <p:nvGrpSpPr>
          <p:cNvPr id="2" name="Group 4"/>
          <p:cNvGrpSpPr>
            <a:grpSpLocks/>
          </p:cNvGrpSpPr>
          <p:nvPr/>
        </p:nvGrpSpPr>
        <p:grpSpPr bwMode="auto">
          <a:xfrm>
            <a:off x="838200" y="5056188"/>
            <a:ext cx="2751138" cy="1528762"/>
            <a:chOff x="528" y="3185"/>
            <a:chExt cx="1733" cy="963"/>
          </a:xfrm>
        </p:grpSpPr>
        <p:sp>
          <p:nvSpPr>
            <p:cNvPr id="101401" name="Text Box 5"/>
            <p:cNvSpPr txBox="1">
              <a:spLocks noChangeArrowheads="1"/>
            </p:cNvSpPr>
            <p:nvPr/>
          </p:nvSpPr>
          <p:spPr bwMode="auto">
            <a:xfrm>
              <a:off x="1488" y="3840"/>
              <a:ext cx="332" cy="231"/>
            </a:xfrm>
            <a:prstGeom prst="rect">
              <a:avLst/>
            </a:prstGeom>
            <a:solidFill>
              <a:schemeClr val="accent1"/>
            </a:solidFill>
            <a:ln w="9525">
              <a:noFill/>
              <a:miter lim="800000"/>
              <a:headEnd/>
              <a:tailEnd/>
            </a:ln>
          </p:spPr>
          <p:txBody>
            <a:bodyPr wrap="none">
              <a:spAutoFit/>
            </a:bodyPr>
            <a:lstStyle/>
            <a:p>
              <a:r>
                <a:rPr lang="nl-BE" sz="1800" b="0">
                  <a:solidFill>
                    <a:schemeClr val="bg1"/>
                  </a:solidFill>
                </a:rPr>
                <a:t>#56</a:t>
              </a:r>
              <a:endParaRPr lang="en-GB" sz="1800" b="0">
                <a:solidFill>
                  <a:schemeClr val="bg1"/>
                </a:solidFill>
              </a:endParaRPr>
            </a:p>
          </p:txBody>
        </p:sp>
        <p:sp>
          <p:nvSpPr>
            <p:cNvPr id="101402" name="Text Box 6"/>
            <p:cNvSpPr txBox="1">
              <a:spLocks noChangeArrowheads="1"/>
            </p:cNvSpPr>
            <p:nvPr/>
          </p:nvSpPr>
          <p:spPr bwMode="auto">
            <a:xfrm>
              <a:off x="576" y="3840"/>
              <a:ext cx="332" cy="231"/>
            </a:xfrm>
            <a:prstGeom prst="rect">
              <a:avLst/>
            </a:prstGeom>
            <a:solidFill>
              <a:schemeClr val="accent1"/>
            </a:solidFill>
            <a:ln w="9525">
              <a:noFill/>
              <a:miter lim="800000"/>
              <a:headEnd/>
              <a:tailEnd/>
            </a:ln>
          </p:spPr>
          <p:txBody>
            <a:bodyPr wrap="none">
              <a:spAutoFit/>
            </a:bodyPr>
            <a:lstStyle/>
            <a:p>
              <a:r>
                <a:rPr lang="nl-BE" sz="1800" b="0">
                  <a:solidFill>
                    <a:schemeClr val="bg1"/>
                  </a:solidFill>
                </a:rPr>
                <a:t>#78</a:t>
              </a:r>
              <a:endParaRPr lang="en-GB" sz="1800" b="0">
                <a:solidFill>
                  <a:schemeClr val="bg1"/>
                </a:solidFill>
              </a:endParaRPr>
            </a:p>
          </p:txBody>
        </p:sp>
        <p:sp>
          <p:nvSpPr>
            <p:cNvPr id="101403" name="Text Box 7"/>
            <p:cNvSpPr txBox="1">
              <a:spLocks noChangeArrowheads="1"/>
            </p:cNvSpPr>
            <p:nvPr/>
          </p:nvSpPr>
          <p:spPr bwMode="auto">
            <a:xfrm>
              <a:off x="541" y="3185"/>
              <a:ext cx="1720" cy="231"/>
            </a:xfrm>
            <a:prstGeom prst="rect">
              <a:avLst/>
            </a:prstGeom>
            <a:solidFill>
              <a:srgbClr val="FFFF00"/>
            </a:solidFill>
            <a:ln w="9525">
              <a:noFill/>
              <a:miter lim="800000"/>
              <a:headEnd/>
              <a:tailEnd/>
            </a:ln>
          </p:spPr>
          <p:txBody>
            <a:bodyPr wrap="none">
              <a:spAutoFit/>
            </a:bodyPr>
            <a:lstStyle/>
            <a:p>
              <a:r>
                <a:rPr lang="nl-BE" sz="1800">
                  <a:solidFill>
                    <a:srgbClr val="000064"/>
                  </a:solidFill>
                </a:rPr>
                <a:t>Pneumococcal pneumonia</a:t>
              </a:r>
              <a:endParaRPr lang="en-GB" sz="1800">
                <a:solidFill>
                  <a:srgbClr val="000064"/>
                </a:solidFill>
              </a:endParaRPr>
            </a:p>
          </p:txBody>
        </p:sp>
        <p:sp>
          <p:nvSpPr>
            <p:cNvPr id="101404" name="Line 8"/>
            <p:cNvSpPr>
              <a:spLocks noChangeShapeType="1"/>
            </p:cNvSpPr>
            <p:nvPr/>
          </p:nvSpPr>
          <p:spPr bwMode="auto">
            <a:xfrm>
              <a:off x="912" y="3955"/>
              <a:ext cx="576" cy="1"/>
            </a:xfrm>
            <a:prstGeom prst="line">
              <a:avLst/>
            </a:prstGeom>
            <a:noFill/>
            <a:ln w="38100">
              <a:solidFill>
                <a:schemeClr val="bg1"/>
              </a:solidFill>
              <a:round/>
              <a:headEnd type="triangle" w="med" len="med"/>
              <a:tailEnd/>
            </a:ln>
          </p:spPr>
          <p:txBody>
            <a:bodyPr anchor="ctr"/>
            <a:lstStyle/>
            <a:p>
              <a:endParaRPr lang="en-US"/>
            </a:p>
          </p:txBody>
        </p:sp>
        <p:sp>
          <p:nvSpPr>
            <p:cNvPr id="101405" name="Text Box 9"/>
            <p:cNvSpPr txBox="1">
              <a:spLocks noChangeArrowheads="1"/>
            </p:cNvSpPr>
            <p:nvPr/>
          </p:nvSpPr>
          <p:spPr bwMode="auto">
            <a:xfrm>
              <a:off x="864" y="3744"/>
              <a:ext cx="624" cy="404"/>
            </a:xfrm>
            <a:prstGeom prst="rect">
              <a:avLst/>
            </a:prstGeom>
            <a:noFill/>
            <a:ln w="9525">
              <a:noFill/>
              <a:miter lim="800000"/>
              <a:headEnd/>
              <a:tailEnd/>
            </a:ln>
          </p:spPr>
          <p:txBody>
            <a:bodyPr>
              <a:spAutoFit/>
            </a:bodyPr>
            <a:lstStyle/>
            <a:p>
              <a:r>
                <a:rPr lang="nl-BE" sz="1800">
                  <a:solidFill>
                    <a:schemeClr val="bg1"/>
                  </a:solidFill>
                </a:rPr>
                <a:t>caused</a:t>
              </a:r>
            </a:p>
            <a:p>
              <a:r>
                <a:rPr lang="nl-BE" sz="1800">
                  <a:solidFill>
                    <a:schemeClr val="bg1"/>
                  </a:solidFill>
                </a:rPr>
                <a:t>by</a:t>
              </a:r>
              <a:endParaRPr lang="en-GB" sz="1800">
                <a:solidFill>
                  <a:schemeClr val="bg1"/>
                </a:solidFill>
              </a:endParaRPr>
            </a:p>
          </p:txBody>
        </p:sp>
        <p:sp>
          <p:nvSpPr>
            <p:cNvPr id="101406" name="Line 10"/>
            <p:cNvSpPr>
              <a:spLocks noChangeShapeType="1"/>
            </p:cNvSpPr>
            <p:nvPr/>
          </p:nvSpPr>
          <p:spPr bwMode="auto">
            <a:xfrm>
              <a:off x="1680" y="3408"/>
              <a:ext cx="1" cy="432"/>
            </a:xfrm>
            <a:prstGeom prst="line">
              <a:avLst/>
            </a:prstGeom>
            <a:noFill/>
            <a:ln w="38100">
              <a:solidFill>
                <a:srgbClr val="FF0000"/>
              </a:solidFill>
              <a:round/>
              <a:headEnd type="triangle" w="med" len="med"/>
              <a:tailEnd/>
            </a:ln>
          </p:spPr>
          <p:txBody>
            <a:bodyPr anchor="ctr"/>
            <a:lstStyle/>
            <a:p>
              <a:endParaRPr lang="en-US"/>
            </a:p>
          </p:txBody>
        </p:sp>
        <p:sp>
          <p:nvSpPr>
            <p:cNvPr id="101407" name="Text Box 11"/>
            <p:cNvSpPr txBox="1">
              <a:spLocks noChangeArrowheads="1"/>
            </p:cNvSpPr>
            <p:nvPr/>
          </p:nvSpPr>
          <p:spPr bwMode="auto">
            <a:xfrm>
              <a:off x="528" y="3504"/>
              <a:ext cx="1116" cy="231"/>
            </a:xfrm>
            <a:prstGeom prst="rect">
              <a:avLst/>
            </a:prstGeom>
            <a:noFill/>
            <a:ln w="9525">
              <a:noFill/>
              <a:miter lim="800000"/>
              <a:headEnd/>
              <a:tailEnd/>
            </a:ln>
          </p:spPr>
          <p:txBody>
            <a:bodyPr wrap="none">
              <a:spAutoFit/>
            </a:bodyPr>
            <a:lstStyle/>
            <a:p>
              <a:r>
                <a:rPr lang="nl-BE" sz="1800">
                  <a:solidFill>
                    <a:srgbClr val="FF0000"/>
                  </a:solidFill>
                </a:rPr>
                <a:t>Instance-of at t1</a:t>
              </a:r>
              <a:endParaRPr lang="en-GB" sz="1800">
                <a:solidFill>
                  <a:srgbClr val="FF0000"/>
                </a:solidFill>
              </a:endParaRPr>
            </a:p>
          </p:txBody>
        </p:sp>
      </p:grpSp>
      <p:grpSp>
        <p:nvGrpSpPr>
          <p:cNvPr id="3" name="Group 12"/>
          <p:cNvGrpSpPr>
            <a:grpSpLocks/>
          </p:cNvGrpSpPr>
          <p:nvPr/>
        </p:nvGrpSpPr>
        <p:grpSpPr bwMode="auto">
          <a:xfrm>
            <a:off x="4495800" y="3962400"/>
            <a:ext cx="4479925" cy="2698750"/>
            <a:chOff x="2832" y="2496"/>
            <a:chExt cx="2822" cy="1700"/>
          </a:xfrm>
        </p:grpSpPr>
        <p:sp>
          <p:nvSpPr>
            <p:cNvPr id="101391" name="Line 13"/>
            <p:cNvSpPr>
              <a:spLocks noChangeShapeType="1"/>
            </p:cNvSpPr>
            <p:nvPr/>
          </p:nvSpPr>
          <p:spPr bwMode="auto">
            <a:xfrm>
              <a:off x="3648" y="3456"/>
              <a:ext cx="1" cy="432"/>
            </a:xfrm>
            <a:prstGeom prst="line">
              <a:avLst/>
            </a:prstGeom>
            <a:noFill/>
            <a:ln w="38100">
              <a:solidFill>
                <a:srgbClr val="FF0000"/>
              </a:solidFill>
              <a:round/>
              <a:headEnd type="triangle" w="med" len="med"/>
              <a:tailEnd/>
            </a:ln>
          </p:spPr>
          <p:txBody>
            <a:bodyPr anchor="ctr"/>
            <a:lstStyle/>
            <a:p>
              <a:endParaRPr lang="en-US"/>
            </a:p>
          </p:txBody>
        </p:sp>
        <p:sp>
          <p:nvSpPr>
            <p:cNvPr id="101392" name="Text Box 14"/>
            <p:cNvSpPr txBox="1">
              <a:spLocks noChangeArrowheads="1"/>
            </p:cNvSpPr>
            <p:nvPr/>
          </p:nvSpPr>
          <p:spPr bwMode="auto">
            <a:xfrm>
              <a:off x="4368" y="3168"/>
              <a:ext cx="1224" cy="231"/>
            </a:xfrm>
            <a:prstGeom prst="rect">
              <a:avLst/>
            </a:prstGeom>
            <a:noFill/>
            <a:ln w="9525">
              <a:noFill/>
              <a:miter lim="800000"/>
              <a:headEnd/>
              <a:tailEnd/>
            </a:ln>
          </p:spPr>
          <p:txBody>
            <a:bodyPr wrap="none">
              <a:spAutoFit/>
            </a:bodyPr>
            <a:lstStyle/>
            <a:p>
              <a:r>
                <a:rPr lang="nl-BE" sz="1800">
                  <a:solidFill>
                    <a:srgbClr val="FF0000"/>
                  </a:solidFill>
                </a:rPr>
                <a:t>Instance-of    at t1</a:t>
              </a:r>
              <a:endParaRPr lang="en-GB" sz="1800">
                <a:solidFill>
                  <a:srgbClr val="FF0000"/>
                </a:solidFill>
              </a:endParaRPr>
            </a:p>
          </p:txBody>
        </p:sp>
        <p:sp>
          <p:nvSpPr>
            <p:cNvPr id="101393" name="Text Box 15"/>
            <p:cNvSpPr txBox="1">
              <a:spLocks noChangeArrowheads="1"/>
            </p:cNvSpPr>
            <p:nvPr/>
          </p:nvSpPr>
          <p:spPr bwMode="auto">
            <a:xfrm>
              <a:off x="3552" y="3888"/>
              <a:ext cx="332" cy="231"/>
            </a:xfrm>
            <a:prstGeom prst="rect">
              <a:avLst/>
            </a:prstGeom>
            <a:solidFill>
              <a:schemeClr val="accent1"/>
            </a:solidFill>
            <a:ln w="9525">
              <a:noFill/>
              <a:miter lim="800000"/>
              <a:headEnd/>
              <a:tailEnd/>
            </a:ln>
          </p:spPr>
          <p:txBody>
            <a:bodyPr wrap="none">
              <a:spAutoFit/>
            </a:bodyPr>
            <a:lstStyle/>
            <a:p>
              <a:r>
                <a:rPr lang="nl-BE" sz="1800" b="0">
                  <a:solidFill>
                    <a:schemeClr val="bg1"/>
                  </a:solidFill>
                </a:rPr>
                <a:t>#56</a:t>
              </a:r>
              <a:endParaRPr lang="en-GB" sz="1800" b="0">
                <a:solidFill>
                  <a:schemeClr val="bg1"/>
                </a:solidFill>
              </a:endParaRPr>
            </a:p>
          </p:txBody>
        </p:sp>
        <p:sp>
          <p:nvSpPr>
            <p:cNvPr id="101394" name="Text Box 16"/>
            <p:cNvSpPr txBox="1">
              <a:spLocks noChangeArrowheads="1"/>
            </p:cNvSpPr>
            <p:nvPr/>
          </p:nvSpPr>
          <p:spPr bwMode="auto">
            <a:xfrm>
              <a:off x="4944" y="3888"/>
              <a:ext cx="332" cy="231"/>
            </a:xfrm>
            <a:prstGeom prst="rect">
              <a:avLst/>
            </a:prstGeom>
            <a:solidFill>
              <a:schemeClr val="accent1"/>
            </a:solidFill>
            <a:ln w="9525">
              <a:noFill/>
              <a:miter lim="800000"/>
              <a:headEnd/>
              <a:tailEnd/>
            </a:ln>
          </p:spPr>
          <p:txBody>
            <a:bodyPr wrap="none">
              <a:spAutoFit/>
            </a:bodyPr>
            <a:lstStyle/>
            <a:p>
              <a:r>
                <a:rPr lang="nl-BE" sz="1800" b="0">
                  <a:solidFill>
                    <a:schemeClr val="bg1"/>
                  </a:solidFill>
                </a:rPr>
                <a:t>#78</a:t>
              </a:r>
              <a:endParaRPr lang="en-GB" sz="1800" b="0">
                <a:solidFill>
                  <a:schemeClr val="bg1"/>
                </a:solidFill>
              </a:endParaRPr>
            </a:p>
          </p:txBody>
        </p:sp>
        <p:sp>
          <p:nvSpPr>
            <p:cNvPr id="101395" name="Line 17"/>
            <p:cNvSpPr>
              <a:spLocks noChangeShapeType="1"/>
            </p:cNvSpPr>
            <p:nvPr/>
          </p:nvSpPr>
          <p:spPr bwMode="auto">
            <a:xfrm flipV="1">
              <a:off x="3890" y="4004"/>
              <a:ext cx="1054" cy="1"/>
            </a:xfrm>
            <a:prstGeom prst="line">
              <a:avLst/>
            </a:prstGeom>
            <a:noFill/>
            <a:ln w="38100">
              <a:solidFill>
                <a:schemeClr val="bg1"/>
              </a:solidFill>
              <a:round/>
              <a:headEnd/>
              <a:tailEnd type="triangle" w="med" len="med"/>
            </a:ln>
          </p:spPr>
          <p:txBody>
            <a:bodyPr anchor="ctr"/>
            <a:lstStyle/>
            <a:p>
              <a:endParaRPr lang="en-US"/>
            </a:p>
          </p:txBody>
        </p:sp>
        <p:sp>
          <p:nvSpPr>
            <p:cNvPr id="101396" name="Text Box 18"/>
            <p:cNvSpPr txBox="1">
              <a:spLocks noChangeArrowheads="1"/>
            </p:cNvSpPr>
            <p:nvPr/>
          </p:nvSpPr>
          <p:spPr bwMode="auto">
            <a:xfrm>
              <a:off x="3216" y="3216"/>
              <a:ext cx="812" cy="231"/>
            </a:xfrm>
            <a:prstGeom prst="rect">
              <a:avLst/>
            </a:prstGeom>
            <a:solidFill>
              <a:srgbClr val="FFFF00"/>
            </a:solidFill>
            <a:ln w="9525">
              <a:noFill/>
              <a:miter lim="800000"/>
              <a:headEnd/>
              <a:tailEnd/>
            </a:ln>
          </p:spPr>
          <p:txBody>
            <a:bodyPr wrap="none">
              <a:spAutoFit/>
            </a:bodyPr>
            <a:lstStyle/>
            <a:p>
              <a:r>
                <a:rPr lang="nl-BE" sz="1800">
                  <a:solidFill>
                    <a:srgbClr val="000064"/>
                  </a:solidFill>
                </a:rPr>
                <a:t>Pneumonia</a:t>
              </a:r>
              <a:endParaRPr lang="en-GB" sz="1800">
                <a:solidFill>
                  <a:srgbClr val="000064"/>
                </a:solidFill>
              </a:endParaRPr>
            </a:p>
          </p:txBody>
        </p:sp>
        <p:sp>
          <p:nvSpPr>
            <p:cNvPr id="101397" name="Text Box 19"/>
            <p:cNvSpPr txBox="1">
              <a:spLocks noChangeArrowheads="1"/>
            </p:cNvSpPr>
            <p:nvPr/>
          </p:nvSpPr>
          <p:spPr bwMode="auto">
            <a:xfrm>
              <a:off x="4128" y="3792"/>
              <a:ext cx="624" cy="404"/>
            </a:xfrm>
            <a:prstGeom prst="rect">
              <a:avLst/>
            </a:prstGeom>
            <a:noFill/>
            <a:ln w="9525">
              <a:noFill/>
              <a:miter lim="800000"/>
              <a:headEnd/>
              <a:tailEnd/>
            </a:ln>
          </p:spPr>
          <p:txBody>
            <a:bodyPr>
              <a:spAutoFit/>
            </a:bodyPr>
            <a:lstStyle/>
            <a:p>
              <a:r>
                <a:rPr lang="nl-BE" sz="1800">
                  <a:solidFill>
                    <a:schemeClr val="bg1"/>
                  </a:solidFill>
                </a:rPr>
                <a:t>caused</a:t>
              </a:r>
            </a:p>
            <a:p>
              <a:r>
                <a:rPr lang="nl-BE" sz="1800">
                  <a:solidFill>
                    <a:schemeClr val="bg1"/>
                  </a:solidFill>
                </a:rPr>
                <a:t>by</a:t>
              </a:r>
              <a:endParaRPr lang="en-GB" sz="1800">
                <a:solidFill>
                  <a:schemeClr val="bg1"/>
                </a:solidFill>
              </a:endParaRPr>
            </a:p>
          </p:txBody>
        </p:sp>
        <p:sp>
          <p:nvSpPr>
            <p:cNvPr id="101398" name="Text Box 20"/>
            <p:cNvSpPr txBox="1">
              <a:spLocks noChangeArrowheads="1"/>
            </p:cNvSpPr>
            <p:nvPr/>
          </p:nvSpPr>
          <p:spPr bwMode="auto">
            <a:xfrm>
              <a:off x="4656" y="2496"/>
              <a:ext cx="998" cy="404"/>
            </a:xfrm>
            <a:prstGeom prst="rect">
              <a:avLst/>
            </a:prstGeom>
            <a:solidFill>
              <a:srgbClr val="FFFF00"/>
            </a:solidFill>
            <a:ln w="9525">
              <a:noFill/>
              <a:miter lim="800000"/>
              <a:headEnd/>
              <a:tailEnd/>
            </a:ln>
          </p:spPr>
          <p:txBody>
            <a:bodyPr>
              <a:spAutoFit/>
            </a:bodyPr>
            <a:lstStyle/>
            <a:p>
              <a:r>
                <a:rPr lang="nl-BE" sz="1800">
                  <a:solidFill>
                    <a:srgbClr val="000064"/>
                  </a:solidFill>
                </a:rPr>
                <a:t>Portion of pneumococs</a:t>
              </a:r>
              <a:endParaRPr lang="en-GB" sz="1800">
                <a:solidFill>
                  <a:srgbClr val="000064"/>
                </a:solidFill>
              </a:endParaRPr>
            </a:p>
          </p:txBody>
        </p:sp>
        <p:sp>
          <p:nvSpPr>
            <p:cNvPr id="101399" name="Line 21"/>
            <p:cNvSpPr>
              <a:spLocks noChangeShapeType="1"/>
            </p:cNvSpPr>
            <p:nvPr/>
          </p:nvSpPr>
          <p:spPr bwMode="auto">
            <a:xfrm>
              <a:off x="5184" y="2880"/>
              <a:ext cx="1" cy="1008"/>
            </a:xfrm>
            <a:prstGeom prst="line">
              <a:avLst/>
            </a:prstGeom>
            <a:noFill/>
            <a:ln w="38100">
              <a:solidFill>
                <a:srgbClr val="FF0000"/>
              </a:solidFill>
              <a:round/>
              <a:headEnd type="triangle" w="med" len="med"/>
              <a:tailEnd/>
            </a:ln>
          </p:spPr>
          <p:txBody>
            <a:bodyPr anchor="ctr"/>
            <a:lstStyle/>
            <a:p>
              <a:endParaRPr lang="en-US"/>
            </a:p>
          </p:txBody>
        </p:sp>
        <p:sp>
          <p:nvSpPr>
            <p:cNvPr id="101400" name="Text Box 22"/>
            <p:cNvSpPr txBox="1">
              <a:spLocks noChangeArrowheads="1"/>
            </p:cNvSpPr>
            <p:nvPr/>
          </p:nvSpPr>
          <p:spPr bwMode="auto">
            <a:xfrm>
              <a:off x="2832" y="3552"/>
              <a:ext cx="1224" cy="231"/>
            </a:xfrm>
            <a:prstGeom prst="rect">
              <a:avLst/>
            </a:prstGeom>
            <a:noFill/>
            <a:ln w="9525">
              <a:noFill/>
              <a:miter lim="800000"/>
              <a:headEnd/>
              <a:tailEnd/>
            </a:ln>
          </p:spPr>
          <p:txBody>
            <a:bodyPr wrap="none">
              <a:spAutoFit/>
            </a:bodyPr>
            <a:lstStyle/>
            <a:p>
              <a:r>
                <a:rPr lang="nl-BE" sz="1800">
                  <a:solidFill>
                    <a:srgbClr val="FF0000"/>
                  </a:solidFill>
                </a:rPr>
                <a:t>Instance-of    at t1</a:t>
              </a:r>
              <a:endParaRPr lang="en-GB" sz="1800">
                <a:solidFill>
                  <a:srgbClr val="FF0000"/>
                </a:solidFill>
              </a:endParaRPr>
            </a:p>
          </p:txBody>
        </p:sp>
      </p:grpSp>
      <p:grpSp>
        <p:nvGrpSpPr>
          <p:cNvPr id="4" name="Group 23"/>
          <p:cNvGrpSpPr>
            <a:grpSpLocks/>
          </p:cNvGrpSpPr>
          <p:nvPr/>
        </p:nvGrpSpPr>
        <p:grpSpPr bwMode="auto">
          <a:xfrm>
            <a:off x="2057400" y="3810000"/>
            <a:ext cx="5334000" cy="1447800"/>
            <a:chOff x="1296" y="2400"/>
            <a:chExt cx="3360" cy="912"/>
          </a:xfrm>
        </p:grpSpPr>
        <p:sp>
          <p:nvSpPr>
            <p:cNvPr id="101383" name="Text Box 24"/>
            <p:cNvSpPr txBox="1">
              <a:spLocks noChangeArrowheads="1"/>
            </p:cNvSpPr>
            <p:nvPr/>
          </p:nvSpPr>
          <p:spPr bwMode="auto">
            <a:xfrm>
              <a:off x="1344" y="2400"/>
              <a:ext cx="572" cy="231"/>
            </a:xfrm>
            <a:prstGeom prst="rect">
              <a:avLst/>
            </a:prstGeom>
            <a:solidFill>
              <a:srgbClr val="FFFF00">
                <a:alpha val="49019"/>
              </a:srgbClr>
            </a:solidFill>
            <a:ln w="9525">
              <a:noFill/>
              <a:miter lim="800000"/>
              <a:headEnd/>
              <a:tailEnd/>
            </a:ln>
          </p:spPr>
          <p:txBody>
            <a:bodyPr wrap="none">
              <a:spAutoFit/>
            </a:bodyPr>
            <a:lstStyle/>
            <a:p>
              <a:r>
                <a:rPr lang="nl-BE" sz="1800">
                  <a:solidFill>
                    <a:srgbClr val="000064"/>
                  </a:solidFill>
                </a:rPr>
                <a:t>Disease</a:t>
              </a:r>
              <a:endParaRPr lang="en-GB" sz="1800">
                <a:solidFill>
                  <a:srgbClr val="000064"/>
                </a:solidFill>
              </a:endParaRPr>
            </a:p>
          </p:txBody>
        </p:sp>
        <p:sp>
          <p:nvSpPr>
            <p:cNvPr id="101384" name="Line 25"/>
            <p:cNvSpPr>
              <a:spLocks noChangeShapeType="1"/>
            </p:cNvSpPr>
            <p:nvPr/>
          </p:nvSpPr>
          <p:spPr bwMode="auto">
            <a:xfrm>
              <a:off x="1680" y="2640"/>
              <a:ext cx="1" cy="576"/>
            </a:xfrm>
            <a:prstGeom prst="line">
              <a:avLst/>
            </a:prstGeom>
            <a:noFill/>
            <a:ln w="38100">
              <a:solidFill>
                <a:srgbClr val="FFFF00">
                  <a:alpha val="49019"/>
                </a:srgbClr>
              </a:solidFill>
              <a:round/>
              <a:headEnd type="triangle" w="med" len="med"/>
              <a:tailEnd/>
            </a:ln>
          </p:spPr>
          <p:txBody>
            <a:bodyPr anchor="ctr"/>
            <a:lstStyle/>
            <a:p>
              <a:endParaRPr lang="en-US"/>
            </a:p>
          </p:txBody>
        </p:sp>
        <p:sp>
          <p:nvSpPr>
            <p:cNvPr id="101385" name="Text Box 26"/>
            <p:cNvSpPr txBox="1">
              <a:spLocks noChangeArrowheads="1"/>
            </p:cNvSpPr>
            <p:nvPr/>
          </p:nvSpPr>
          <p:spPr bwMode="auto">
            <a:xfrm>
              <a:off x="1296" y="2832"/>
              <a:ext cx="336" cy="237"/>
            </a:xfrm>
            <a:prstGeom prst="rect">
              <a:avLst/>
            </a:prstGeom>
            <a:noFill/>
            <a:ln w="9525">
              <a:solidFill>
                <a:schemeClr val="tx1">
                  <a:alpha val="47842"/>
                </a:schemeClr>
              </a:solidFill>
              <a:miter lim="800000"/>
              <a:headEnd/>
              <a:tailEnd/>
            </a:ln>
          </p:spPr>
          <p:txBody>
            <a:bodyPr>
              <a:spAutoFit/>
            </a:bodyPr>
            <a:lstStyle/>
            <a:p>
              <a:r>
                <a:rPr lang="nl-BE" sz="1800">
                  <a:solidFill>
                    <a:srgbClr val="FFFF00"/>
                  </a:solidFill>
                </a:rPr>
                <a:t>isa</a:t>
              </a:r>
              <a:endParaRPr lang="en-GB" sz="1800">
                <a:solidFill>
                  <a:srgbClr val="FFFF00"/>
                </a:solidFill>
              </a:endParaRPr>
            </a:p>
          </p:txBody>
        </p:sp>
        <p:sp>
          <p:nvSpPr>
            <p:cNvPr id="101386" name="Line 27"/>
            <p:cNvSpPr>
              <a:spLocks noChangeShapeType="1"/>
            </p:cNvSpPr>
            <p:nvPr/>
          </p:nvSpPr>
          <p:spPr bwMode="auto">
            <a:xfrm flipV="1">
              <a:off x="2256" y="3312"/>
              <a:ext cx="960" cy="0"/>
            </a:xfrm>
            <a:prstGeom prst="line">
              <a:avLst/>
            </a:prstGeom>
            <a:noFill/>
            <a:ln w="38100">
              <a:solidFill>
                <a:srgbClr val="FFFF00">
                  <a:alpha val="47842"/>
                </a:srgbClr>
              </a:solidFill>
              <a:round/>
              <a:headEnd/>
              <a:tailEnd type="triangle" w="med" len="med"/>
            </a:ln>
          </p:spPr>
          <p:txBody>
            <a:bodyPr anchor="ctr"/>
            <a:lstStyle/>
            <a:p>
              <a:endParaRPr lang="en-US"/>
            </a:p>
          </p:txBody>
        </p:sp>
        <p:sp>
          <p:nvSpPr>
            <p:cNvPr id="101387" name="Text Box 28"/>
            <p:cNvSpPr txBox="1">
              <a:spLocks noChangeArrowheads="1"/>
            </p:cNvSpPr>
            <p:nvPr/>
          </p:nvSpPr>
          <p:spPr bwMode="auto">
            <a:xfrm>
              <a:off x="2640" y="3072"/>
              <a:ext cx="284" cy="231"/>
            </a:xfrm>
            <a:prstGeom prst="rect">
              <a:avLst/>
            </a:prstGeom>
            <a:noFill/>
            <a:ln w="9525">
              <a:noFill/>
              <a:miter lim="800000"/>
              <a:headEnd/>
              <a:tailEnd/>
            </a:ln>
          </p:spPr>
          <p:txBody>
            <a:bodyPr wrap="none">
              <a:spAutoFit/>
            </a:bodyPr>
            <a:lstStyle/>
            <a:p>
              <a:r>
                <a:rPr lang="nl-BE" sz="1800">
                  <a:solidFill>
                    <a:srgbClr val="FFFF00"/>
                  </a:solidFill>
                </a:rPr>
                <a:t>isa</a:t>
              </a:r>
              <a:endParaRPr lang="en-GB" sz="1800">
                <a:solidFill>
                  <a:srgbClr val="FFFF00"/>
                </a:solidFill>
              </a:endParaRPr>
            </a:p>
          </p:txBody>
        </p:sp>
        <p:sp>
          <p:nvSpPr>
            <p:cNvPr id="101388" name="Line 29"/>
            <p:cNvSpPr>
              <a:spLocks noChangeShapeType="1"/>
            </p:cNvSpPr>
            <p:nvPr/>
          </p:nvSpPr>
          <p:spPr bwMode="auto">
            <a:xfrm flipV="1">
              <a:off x="2016" y="2784"/>
              <a:ext cx="0" cy="432"/>
            </a:xfrm>
            <a:prstGeom prst="line">
              <a:avLst/>
            </a:prstGeom>
            <a:noFill/>
            <a:ln w="38100">
              <a:solidFill>
                <a:srgbClr val="FFFF00">
                  <a:alpha val="47842"/>
                </a:srgbClr>
              </a:solidFill>
              <a:round/>
              <a:headEnd/>
              <a:tailEnd/>
            </a:ln>
          </p:spPr>
          <p:txBody>
            <a:bodyPr anchor="ctr"/>
            <a:lstStyle/>
            <a:p>
              <a:endParaRPr lang="en-US"/>
            </a:p>
          </p:txBody>
        </p:sp>
        <p:sp>
          <p:nvSpPr>
            <p:cNvPr id="101389" name="Line 30"/>
            <p:cNvSpPr>
              <a:spLocks noChangeShapeType="1"/>
            </p:cNvSpPr>
            <p:nvPr/>
          </p:nvSpPr>
          <p:spPr bwMode="auto">
            <a:xfrm flipH="1" flipV="1">
              <a:off x="2016" y="2784"/>
              <a:ext cx="2640" cy="0"/>
            </a:xfrm>
            <a:prstGeom prst="line">
              <a:avLst/>
            </a:prstGeom>
            <a:noFill/>
            <a:ln w="38100">
              <a:solidFill>
                <a:srgbClr val="FFFF00">
                  <a:alpha val="47842"/>
                </a:srgbClr>
              </a:solidFill>
              <a:round/>
              <a:headEnd type="triangle" w="med" len="med"/>
              <a:tailEnd/>
            </a:ln>
          </p:spPr>
          <p:txBody>
            <a:bodyPr anchor="ctr"/>
            <a:lstStyle/>
            <a:p>
              <a:endParaRPr lang="en-US"/>
            </a:p>
          </p:txBody>
        </p:sp>
        <p:sp>
          <p:nvSpPr>
            <p:cNvPr id="101390" name="Text Box 31"/>
            <p:cNvSpPr txBox="1">
              <a:spLocks noChangeArrowheads="1"/>
            </p:cNvSpPr>
            <p:nvPr/>
          </p:nvSpPr>
          <p:spPr bwMode="auto">
            <a:xfrm>
              <a:off x="3168" y="2592"/>
              <a:ext cx="624" cy="404"/>
            </a:xfrm>
            <a:prstGeom prst="rect">
              <a:avLst/>
            </a:prstGeom>
            <a:noFill/>
            <a:ln w="9525">
              <a:noFill/>
              <a:miter lim="800000"/>
              <a:headEnd/>
              <a:tailEnd/>
            </a:ln>
          </p:spPr>
          <p:txBody>
            <a:bodyPr>
              <a:spAutoFit/>
            </a:bodyPr>
            <a:lstStyle/>
            <a:p>
              <a:r>
                <a:rPr lang="nl-BE" sz="1800">
                  <a:solidFill>
                    <a:srgbClr val="FFFF00"/>
                  </a:solidFill>
                </a:rPr>
                <a:t>caused</a:t>
              </a:r>
            </a:p>
            <a:p>
              <a:r>
                <a:rPr lang="nl-BE" sz="1800">
                  <a:solidFill>
                    <a:srgbClr val="FFFF00"/>
                  </a:solidFill>
                </a:rPr>
                <a:t>by</a:t>
              </a:r>
              <a:endParaRPr lang="en-GB" sz="1800">
                <a:solidFill>
                  <a:srgbClr val="FFFF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13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1350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507" grpId="0" build="p" bldLvl="2"/>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AutoShape 2"/>
          <p:cNvSpPr>
            <a:spLocks noGrp="1" noChangeArrowheads="1"/>
          </p:cNvSpPr>
          <p:nvPr>
            <p:ph type="title"/>
          </p:nvPr>
        </p:nvSpPr>
        <p:spPr>
          <a:xfrm>
            <a:off x="255588" y="1284288"/>
            <a:ext cx="8632825" cy="631825"/>
          </a:xfrm>
        </p:spPr>
        <p:txBody>
          <a:bodyPr/>
          <a:lstStyle/>
          <a:p>
            <a:pPr eaLnBrk="1" hangingPunct="1"/>
            <a:r>
              <a:rPr lang="nl-BE" smtClean="0"/>
              <a:t>Some motivations and consequences (2)</a:t>
            </a:r>
            <a:endParaRPr lang="en-GB" smtClean="0"/>
          </a:p>
        </p:txBody>
      </p:sp>
      <p:sp>
        <p:nvSpPr>
          <p:cNvPr id="1815555" name="Rectangle 3"/>
          <p:cNvSpPr>
            <a:spLocks noGrp="1" noChangeArrowheads="1"/>
          </p:cNvSpPr>
          <p:nvPr>
            <p:ph type="body" idx="1"/>
          </p:nvPr>
        </p:nvSpPr>
        <p:spPr/>
        <p:txBody>
          <a:bodyPr/>
          <a:lstStyle/>
          <a:p>
            <a:pPr eaLnBrk="1" hangingPunct="1"/>
            <a:r>
              <a:rPr lang="nl-BE" smtClean="0"/>
              <a:t>A diagnosis can be of level 2 or level 3, i.e. either in the mind of a cognitive agent, or in some physical form.</a:t>
            </a:r>
          </a:p>
          <a:p>
            <a:pPr eaLnBrk="1" hangingPunct="1"/>
            <a:r>
              <a:rPr lang="nl-BE" smtClean="0"/>
              <a:t>Allows for a clean interpretation of assertions of the sort ‘</a:t>
            </a:r>
            <a:r>
              <a:rPr lang="nl-BE" b="1" i="1" smtClean="0"/>
              <a:t>these patients have the same diagnosis</a:t>
            </a:r>
            <a:r>
              <a:rPr lang="nl-BE" smtClean="0"/>
              <a:t>’:</a:t>
            </a:r>
          </a:p>
          <a:p>
            <a:pPr lvl="1" eaLnBrk="1" hangingPunct="1">
              <a:buFontTx/>
              <a:buNone/>
            </a:pPr>
            <a:r>
              <a:rPr lang="nl-BE" smtClean="0">
                <a:sym typeface="Wingdings" pitchFamily="2" charset="2"/>
              </a:rPr>
              <a:t> The configuration of representational units is such that the parts which do </a:t>
            </a:r>
            <a:r>
              <a:rPr lang="nl-BE" b="1" u="sng" smtClean="0">
                <a:sym typeface="Wingdings" pitchFamily="2" charset="2"/>
              </a:rPr>
              <a:t>not</a:t>
            </a:r>
            <a:r>
              <a:rPr lang="nl-BE" smtClean="0">
                <a:sym typeface="Wingdings" pitchFamily="2" charset="2"/>
              </a:rPr>
              <a:t> refer to the particulars related to the respective patients, refer to the same portion of reality.</a:t>
            </a:r>
            <a:endParaRPr lang="en-GB"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15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155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155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555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76707"/>
            <a:ext cx="8686800" cy="646986"/>
          </a:xfrm>
        </p:spPr>
        <p:txBody>
          <a:bodyPr/>
          <a:lstStyle/>
          <a:p>
            <a:r>
              <a:rPr lang="en-US" dirty="0" smtClean="0"/>
              <a:t>Pitfalls in statistics </a:t>
            </a:r>
            <a:endParaRPr lang="en-US" dirty="0"/>
          </a:p>
        </p:txBody>
      </p:sp>
      <p:sp>
        <p:nvSpPr>
          <p:cNvPr id="4" name="Content Placeholder 3"/>
          <p:cNvSpPr>
            <a:spLocks noGrp="1"/>
          </p:cNvSpPr>
          <p:nvPr>
            <p:ph idx="1"/>
          </p:nvPr>
        </p:nvSpPr>
        <p:spPr/>
        <p:txBody>
          <a:bodyPr/>
          <a:lstStyle/>
          <a:p>
            <a:r>
              <a:rPr lang="en-US" dirty="0" smtClean="0"/>
              <a:t>Three broad categories:</a:t>
            </a:r>
          </a:p>
          <a:p>
            <a:pPr lvl="1"/>
            <a:r>
              <a:rPr lang="en-US" dirty="0" smtClean="0"/>
              <a:t>Sources of bias. </a:t>
            </a:r>
          </a:p>
          <a:p>
            <a:pPr lvl="2"/>
            <a:r>
              <a:rPr lang="en-US" dirty="0" smtClean="0"/>
              <a:t>These are conditions or circumstances which affect the external validity of statistical results. </a:t>
            </a:r>
          </a:p>
          <a:p>
            <a:pPr lvl="1"/>
            <a:r>
              <a:rPr lang="en-US" dirty="0" smtClean="0"/>
              <a:t>Errors in methodology, </a:t>
            </a:r>
          </a:p>
          <a:p>
            <a:pPr lvl="2"/>
            <a:r>
              <a:rPr lang="en-US" dirty="0" smtClean="0"/>
              <a:t>which can lead to inaccurate or invalid results. </a:t>
            </a:r>
          </a:p>
          <a:p>
            <a:pPr lvl="1"/>
            <a:r>
              <a:rPr lang="en-US" dirty="0" smtClean="0"/>
              <a:t>Interpretation errors, </a:t>
            </a:r>
          </a:p>
          <a:p>
            <a:pPr lvl="2"/>
            <a:r>
              <a:rPr lang="en-US" dirty="0" smtClean="0"/>
              <a:t>misapplication of statistical results to real world issues.</a:t>
            </a:r>
            <a:endParaRPr lang="en-US" dirty="0"/>
          </a:p>
        </p:txBody>
      </p:sp>
    </p:spTree>
    <p:extLst>
      <p:ext uri="{BB962C8B-B14F-4D97-AF65-F5344CB8AC3E}">
        <p14:creationId xmlns:p14="http://schemas.microsoft.com/office/powerpoint/2010/main" val="38897137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flipH="1">
            <a:off x="2057400" y="2514600"/>
            <a:ext cx="6858000" cy="3429000"/>
          </a:xfrm>
          <a:custGeom>
            <a:avLst/>
            <a:gdLst>
              <a:gd name="T0" fmla="*/ 0 w 4320"/>
              <a:gd name="T1" fmla="*/ 0 h 2160"/>
              <a:gd name="T2" fmla="*/ 2147483647 w 4320"/>
              <a:gd name="T3" fmla="*/ 0 h 2160"/>
              <a:gd name="T4" fmla="*/ 2147483647 w 4320"/>
              <a:gd name="T5" fmla="*/ 2147483647 h 2160"/>
              <a:gd name="T6" fmla="*/ 2147483647 w 4320"/>
              <a:gd name="T7" fmla="*/ 2147483647 h 2160"/>
              <a:gd name="T8" fmla="*/ 2147483647 w 4320"/>
              <a:gd name="T9" fmla="*/ 2147483647 h 2160"/>
              <a:gd name="T10" fmla="*/ 0 w 4320"/>
              <a:gd name="T11" fmla="*/ 2147483647 h 2160"/>
              <a:gd name="T12" fmla="*/ 0 w 4320"/>
              <a:gd name="T13" fmla="*/ 0 h 2160"/>
              <a:gd name="T14" fmla="*/ 0 60000 65536"/>
              <a:gd name="T15" fmla="*/ 0 60000 65536"/>
              <a:gd name="T16" fmla="*/ 0 60000 65536"/>
              <a:gd name="T17" fmla="*/ 0 60000 65536"/>
              <a:gd name="T18" fmla="*/ 0 60000 65536"/>
              <a:gd name="T19" fmla="*/ 0 60000 65536"/>
              <a:gd name="T20" fmla="*/ 0 60000 65536"/>
              <a:gd name="T21" fmla="*/ 0 w 4320"/>
              <a:gd name="T22" fmla="*/ 0 h 2160"/>
              <a:gd name="T23" fmla="*/ 4320 w 4320"/>
              <a:gd name="T24" fmla="*/ 2160 h 2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0" h="2160">
                <a:moveTo>
                  <a:pt x="0" y="0"/>
                </a:moveTo>
                <a:lnTo>
                  <a:pt x="4320" y="0"/>
                </a:lnTo>
                <a:lnTo>
                  <a:pt x="4320" y="672"/>
                </a:lnTo>
                <a:lnTo>
                  <a:pt x="2400" y="672"/>
                </a:lnTo>
                <a:lnTo>
                  <a:pt x="2400" y="2160"/>
                </a:lnTo>
                <a:lnTo>
                  <a:pt x="0" y="2160"/>
                </a:lnTo>
                <a:lnTo>
                  <a:pt x="0" y="0"/>
                </a:lnTo>
                <a:close/>
              </a:path>
            </a:pathLst>
          </a:custGeom>
          <a:solidFill>
            <a:srgbClr val="B2B2B2">
              <a:alpha val="38823"/>
            </a:srgbClr>
          </a:solidFill>
          <a:ln w="19050" cap="flat" cmpd="sng">
            <a:solidFill>
              <a:schemeClr val="bg1"/>
            </a:solidFill>
            <a:prstDash val="dashDot"/>
            <a:round/>
            <a:headEnd/>
            <a:tailEnd/>
          </a:ln>
        </p:spPr>
        <p:txBody>
          <a:bodyPr anchor="ctr"/>
          <a:lstStyle/>
          <a:p>
            <a:endParaRPr lang="en-US"/>
          </a:p>
        </p:txBody>
      </p:sp>
      <p:sp>
        <p:nvSpPr>
          <p:cNvPr id="103427" name="Freeform 3"/>
          <p:cNvSpPr>
            <a:spLocks/>
          </p:cNvSpPr>
          <p:nvPr/>
        </p:nvSpPr>
        <p:spPr bwMode="auto">
          <a:xfrm>
            <a:off x="228600" y="2362200"/>
            <a:ext cx="6858000" cy="3429000"/>
          </a:xfrm>
          <a:custGeom>
            <a:avLst/>
            <a:gdLst>
              <a:gd name="T0" fmla="*/ 0 w 4320"/>
              <a:gd name="T1" fmla="*/ 0 h 2160"/>
              <a:gd name="T2" fmla="*/ 2147483647 w 4320"/>
              <a:gd name="T3" fmla="*/ 0 h 2160"/>
              <a:gd name="T4" fmla="*/ 2147483647 w 4320"/>
              <a:gd name="T5" fmla="*/ 2147483647 h 2160"/>
              <a:gd name="T6" fmla="*/ 2147483647 w 4320"/>
              <a:gd name="T7" fmla="*/ 2147483647 h 2160"/>
              <a:gd name="T8" fmla="*/ 2147483647 w 4320"/>
              <a:gd name="T9" fmla="*/ 2147483647 h 2160"/>
              <a:gd name="T10" fmla="*/ 0 w 4320"/>
              <a:gd name="T11" fmla="*/ 2147483647 h 2160"/>
              <a:gd name="T12" fmla="*/ 0 w 4320"/>
              <a:gd name="T13" fmla="*/ 0 h 2160"/>
              <a:gd name="T14" fmla="*/ 0 60000 65536"/>
              <a:gd name="T15" fmla="*/ 0 60000 65536"/>
              <a:gd name="T16" fmla="*/ 0 60000 65536"/>
              <a:gd name="T17" fmla="*/ 0 60000 65536"/>
              <a:gd name="T18" fmla="*/ 0 60000 65536"/>
              <a:gd name="T19" fmla="*/ 0 60000 65536"/>
              <a:gd name="T20" fmla="*/ 0 60000 65536"/>
              <a:gd name="T21" fmla="*/ 0 w 4320"/>
              <a:gd name="T22" fmla="*/ 0 h 2160"/>
              <a:gd name="T23" fmla="*/ 4320 w 4320"/>
              <a:gd name="T24" fmla="*/ 2160 h 2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0" h="2160">
                <a:moveTo>
                  <a:pt x="0" y="0"/>
                </a:moveTo>
                <a:lnTo>
                  <a:pt x="4320" y="0"/>
                </a:lnTo>
                <a:lnTo>
                  <a:pt x="4320" y="672"/>
                </a:lnTo>
                <a:lnTo>
                  <a:pt x="2400" y="672"/>
                </a:lnTo>
                <a:lnTo>
                  <a:pt x="2400" y="2160"/>
                </a:lnTo>
                <a:lnTo>
                  <a:pt x="0" y="2160"/>
                </a:lnTo>
                <a:lnTo>
                  <a:pt x="0" y="0"/>
                </a:lnTo>
                <a:close/>
              </a:path>
            </a:pathLst>
          </a:custGeom>
          <a:solidFill>
            <a:srgbClr val="CCCCFF">
              <a:alpha val="21176"/>
            </a:srgbClr>
          </a:solidFill>
          <a:ln w="19050" cap="flat" cmpd="sng">
            <a:solidFill>
              <a:schemeClr val="bg1"/>
            </a:solidFill>
            <a:prstDash val="dashDot"/>
            <a:round/>
            <a:headEnd/>
            <a:tailEnd/>
          </a:ln>
        </p:spPr>
        <p:txBody>
          <a:bodyPr anchor="ctr"/>
          <a:lstStyle/>
          <a:p>
            <a:endParaRPr lang="en-US"/>
          </a:p>
        </p:txBody>
      </p:sp>
      <p:sp>
        <p:nvSpPr>
          <p:cNvPr id="103428" name="AutoShape 4"/>
          <p:cNvSpPr>
            <a:spLocks noGrp="1" noChangeArrowheads="1"/>
          </p:cNvSpPr>
          <p:nvPr>
            <p:ph type="title"/>
          </p:nvPr>
        </p:nvSpPr>
        <p:spPr>
          <a:xfrm>
            <a:off x="255588" y="1284288"/>
            <a:ext cx="8632825" cy="631825"/>
          </a:xfrm>
        </p:spPr>
        <p:txBody>
          <a:bodyPr/>
          <a:lstStyle/>
          <a:p>
            <a:pPr eaLnBrk="1" hangingPunct="1"/>
            <a:r>
              <a:rPr lang="nl-BE" smtClean="0"/>
              <a:t>Distinct but similar diagnoses</a:t>
            </a:r>
            <a:endParaRPr lang="en-GB" smtClean="0"/>
          </a:p>
        </p:txBody>
      </p:sp>
      <p:sp>
        <p:nvSpPr>
          <p:cNvPr id="103429" name="Text Box 5"/>
          <p:cNvSpPr txBox="1">
            <a:spLocks noChangeArrowheads="1"/>
          </p:cNvSpPr>
          <p:nvPr/>
        </p:nvSpPr>
        <p:spPr bwMode="auto">
          <a:xfrm>
            <a:off x="2667000" y="4648200"/>
            <a:ext cx="1100138" cy="885825"/>
          </a:xfrm>
          <a:prstGeom prst="rect">
            <a:avLst/>
          </a:prstGeom>
          <a:solidFill>
            <a:schemeClr val="accent1"/>
          </a:solidFill>
          <a:ln w="9525">
            <a:noFill/>
            <a:miter lim="800000"/>
            <a:headEnd/>
            <a:tailEnd/>
          </a:ln>
        </p:spPr>
        <p:txBody>
          <a:bodyPr wrap="none">
            <a:spAutoFit/>
          </a:bodyPr>
          <a:lstStyle/>
          <a:p>
            <a:r>
              <a:rPr lang="nl-BE" sz="2000" b="0">
                <a:solidFill>
                  <a:schemeClr val="bg1"/>
                </a:solidFill>
              </a:rPr>
              <a:t>#56</a:t>
            </a:r>
          </a:p>
          <a:p>
            <a:r>
              <a:rPr lang="nl-BE" sz="1600" b="0">
                <a:solidFill>
                  <a:schemeClr val="bg1"/>
                </a:solidFill>
              </a:rPr>
              <a:t>John’s</a:t>
            </a:r>
          </a:p>
          <a:p>
            <a:r>
              <a:rPr lang="nl-BE" sz="1600" b="0">
                <a:solidFill>
                  <a:schemeClr val="bg1"/>
                </a:solidFill>
              </a:rPr>
              <a:t>Pneumonia</a:t>
            </a:r>
            <a:endParaRPr lang="en-GB" sz="1600" b="0">
              <a:solidFill>
                <a:schemeClr val="bg1"/>
              </a:solidFill>
            </a:endParaRPr>
          </a:p>
        </p:txBody>
      </p:sp>
      <p:sp>
        <p:nvSpPr>
          <p:cNvPr id="103430" name="Text Box 6"/>
          <p:cNvSpPr txBox="1">
            <a:spLocks noChangeArrowheads="1"/>
          </p:cNvSpPr>
          <p:nvPr/>
        </p:nvSpPr>
        <p:spPr bwMode="auto">
          <a:xfrm>
            <a:off x="304800" y="4648200"/>
            <a:ext cx="1422400" cy="885825"/>
          </a:xfrm>
          <a:prstGeom prst="rect">
            <a:avLst/>
          </a:prstGeom>
          <a:solidFill>
            <a:schemeClr val="accent1"/>
          </a:solidFill>
          <a:ln w="9525">
            <a:noFill/>
            <a:miter lim="800000"/>
            <a:headEnd/>
            <a:tailEnd/>
          </a:ln>
        </p:spPr>
        <p:txBody>
          <a:bodyPr wrap="none">
            <a:spAutoFit/>
          </a:bodyPr>
          <a:lstStyle/>
          <a:p>
            <a:r>
              <a:rPr lang="nl-BE" sz="2000" b="0">
                <a:solidFill>
                  <a:schemeClr val="bg1"/>
                </a:solidFill>
              </a:rPr>
              <a:t>#78</a:t>
            </a:r>
          </a:p>
          <a:p>
            <a:r>
              <a:rPr lang="nl-BE" sz="1600" b="0">
                <a:solidFill>
                  <a:schemeClr val="bg1"/>
                </a:solidFill>
              </a:rPr>
              <a:t>John’s portion</a:t>
            </a:r>
          </a:p>
          <a:p>
            <a:r>
              <a:rPr lang="nl-BE" sz="1600" b="0">
                <a:solidFill>
                  <a:schemeClr val="bg1"/>
                </a:solidFill>
              </a:rPr>
              <a:t>of pneumococs</a:t>
            </a:r>
            <a:endParaRPr lang="en-GB" sz="1600" b="0">
              <a:solidFill>
                <a:schemeClr val="bg1"/>
              </a:solidFill>
            </a:endParaRPr>
          </a:p>
        </p:txBody>
      </p:sp>
      <p:sp>
        <p:nvSpPr>
          <p:cNvPr id="103431" name="Text Box 7"/>
          <p:cNvSpPr txBox="1">
            <a:spLocks noChangeArrowheads="1"/>
          </p:cNvSpPr>
          <p:nvPr/>
        </p:nvSpPr>
        <p:spPr bwMode="auto">
          <a:xfrm>
            <a:off x="2667000" y="2667000"/>
            <a:ext cx="4146550" cy="519113"/>
          </a:xfrm>
          <a:prstGeom prst="rect">
            <a:avLst/>
          </a:prstGeom>
          <a:solidFill>
            <a:srgbClr val="FFFF00"/>
          </a:solidFill>
          <a:ln w="9525">
            <a:noFill/>
            <a:miter lim="800000"/>
            <a:headEnd/>
            <a:tailEnd/>
          </a:ln>
        </p:spPr>
        <p:txBody>
          <a:bodyPr wrap="none">
            <a:spAutoFit/>
          </a:bodyPr>
          <a:lstStyle/>
          <a:p>
            <a:r>
              <a:rPr lang="nl-BE" sz="2800">
                <a:solidFill>
                  <a:srgbClr val="000064"/>
                </a:solidFill>
              </a:rPr>
              <a:t>Pneumococcal pneumonia</a:t>
            </a:r>
            <a:endParaRPr lang="en-GB" sz="2800">
              <a:solidFill>
                <a:srgbClr val="000064"/>
              </a:solidFill>
            </a:endParaRPr>
          </a:p>
        </p:txBody>
      </p:sp>
      <p:sp>
        <p:nvSpPr>
          <p:cNvPr id="103432" name="Line 8"/>
          <p:cNvSpPr>
            <a:spLocks noChangeShapeType="1"/>
          </p:cNvSpPr>
          <p:nvPr/>
        </p:nvSpPr>
        <p:spPr bwMode="auto">
          <a:xfrm>
            <a:off x="1752600" y="5105400"/>
            <a:ext cx="914400" cy="0"/>
          </a:xfrm>
          <a:prstGeom prst="line">
            <a:avLst/>
          </a:prstGeom>
          <a:noFill/>
          <a:ln w="38100">
            <a:solidFill>
              <a:schemeClr val="bg1"/>
            </a:solidFill>
            <a:round/>
            <a:headEnd type="triangle" w="med" len="med"/>
            <a:tailEnd/>
          </a:ln>
        </p:spPr>
        <p:txBody>
          <a:bodyPr anchor="ctr"/>
          <a:lstStyle/>
          <a:p>
            <a:endParaRPr lang="en-US"/>
          </a:p>
        </p:txBody>
      </p:sp>
      <p:sp>
        <p:nvSpPr>
          <p:cNvPr id="103433" name="Text Box 9"/>
          <p:cNvSpPr txBox="1">
            <a:spLocks noChangeArrowheads="1"/>
          </p:cNvSpPr>
          <p:nvPr/>
        </p:nvSpPr>
        <p:spPr bwMode="auto">
          <a:xfrm>
            <a:off x="1752600" y="4724400"/>
            <a:ext cx="917575" cy="701675"/>
          </a:xfrm>
          <a:prstGeom prst="rect">
            <a:avLst/>
          </a:prstGeom>
          <a:noFill/>
          <a:ln w="9525">
            <a:noFill/>
            <a:miter lim="800000"/>
            <a:headEnd/>
            <a:tailEnd/>
          </a:ln>
        </p:spPr>
        <p:txBody>
          <a:bodyPr wrap="none">
            <a:spAutoFit/>
          </a:bodyPr>
          <a:lstStyle/>
          <a:p>
            <a:r>
              <a:rPr lang="nl-BE" sz="2000">
                <a:solidFill>
                  <a:schemeClr val="bg1"/>
                </a:solidFill>
              </a:rPr>
              <a:t>caused</a:t>
            </a:r>
          </a:p>
          <a:p>
            <a:r>
              <a:rPr lang="nl-BE" sz="2000">
                <a:solidFill>
                  <a:schemeClr val="bg1"/>
                </a:solidFill>
              </a:rPr>
              <a:t>by</a:t>
            </a:r>
            <a:endParaRPr lang="en-GB" sz="2000">
              <a:solidFill>
                <a:schemeClr val="bg1"/>
              </a:solidFill>
            </a:endParaRPr>
          </a:p>
        </p:txBody>
      </p:sp>
      <p:sp>
        <p:nvSpPr>
          <p:cNvPr id="103434" name="Text Box 10"/>
          <p:cNvSpPr txBox="1">
            <a:spLocks noChangeArrowheads="1"/>
          </p:cNvSpPr>
          <p:nvPr/>
        </p:nvSpPr>
        <p:spPr bwMode="auto">
          <a:xfrm>
            <a:off x="5446713" y="4648200"/>
            <a:ext cx="1089025" cy="885825"/>
          </a:xfrm>
          <a:prstGeom prst="rect">
            <a:avLst/>
          </a:prstGeom>
          <a:solidFill>
            <a:schemeClr val="accent1"/>
          </a:solidFill>
          <a:ln w="9525">
            <a:noFill/>
            <a:miter lim="800000"/>
            <a:headEnd/>
            <a:tailEnd/>
          </a:ln>
        </p:spPr>
        <p:txBody>
          <a:bodyPr wrap="none">
            <a:spAutoFit/>
          </a:bodyPr>
          <a:lstStyle/>
          <a:p>
            <a:r>
              <a:rPr lang="nl-BE" sz="2000" b="0">
                <a:solidFill>
                  <a:schemeClr val="bg1"/>
                </a:solidFill>
              </a:rPr>
              <a:t>#956</a:t>
            </a:r>
          </a:p>
          <a:p>
            <a:r>
              <a:rPr lang="nl-BE" sz="1600" b="0">
                <a:solidFill>
                  <a:schemeClr val="bg1"/>
                </a:solidFill>
              </a:rPr>
              <a:t>Bob’s</a:t>
            </a:r>
          </a:p>
          <a:p>
            <a:r>
              <a:rPr lang="nl-BE" sz="1600" b="0">
                <a:solidFill>
                  <a:schemeClr val="bg1"/>
                </a:solidFill>
              </a:rPr>
              <a:t>pneumonia</a:t>
            </a:r>
            <a:endParaRPr lang="en-GB" sz="1600" b="0">
              <a:solidFill>
                <a:schemeClr val="bg1"/>
              </a:solidFill>
            </a:endParaRPr>
          </a:p>
        </p:txBody>
      </p:sp>
      <p:sp>
        <p:nvSpPr>
          <p:cNvPr id="103435" name="Text Box 11"/>
          <p:cNvSpPr txBox="1">
            <a:spLocks noChangeArrowheads="1"/>
          </p:cNvSpPr>
          <p:nvPr/>
        </p:nvSpPr>
        <p:spPr bwMode="auto">
          <a:xfrm>
            <a:off x="7467600" y="4648200"/>
            <a:ext cx="1422400" cy="885825"/>
          </a:xfrm>
          <a:prstGeom prst="rect">
            <a:avLst/>
          </a:prstGeom>
          <a:solidFill>
            <a:schemeClr val="accent1"/>
          </a:solidFill>
          <a:ln w="9525">
            <a:noFill/>
            <a:miter lim="800000"/>
            <a:headEnd/>
            <a:tailEnd/>
          </a:ln>
        </p:spPr>
        <p:txBody>
          <a:bodyPr wrap="none">
            <a:spAutoFit/>
          </a:bodyPr>
          <a:lstStyle/>
          <a:p>
            <a:r>
              <a:rPr lang="nl-BE" sz="2000" b="0">
                <a:solidFill>
                  <a:schemeClr val="bg1"/>
                </a:solidFill>
              </a:rPr>
              <a:t>#2087</a:t>
            </a:r>
          </a:p>
          <a:p>
            <a:r>
              <a:rPr lang="nl-BE" sz="1600" b="0">
                <a:solidFill>
                  <a:schemeClr val="bg1"/>
                </a:solidFill>
              </a:rPr>
              <a:t>Bob’s portion</a:t>
            </a:r>
          </a:p>
          <a:p>
            <a:r>
              <a:rPr lang="nl-BE" sz="1600" b="0">
                <a:solidFill>
                  <a:schemeClr val="bg1"/>
                </a:solidFill>
              </a:rPr>
              <a:t>of pneumococs</a:t>
            </a:r>
            <a:endParaRPr lang="en-GB" sz="1600" b="0">
              <a:solidFill>
                <a:schemeClr val="bg1"/>
              </a:solidFill>
            </a:endParaRPr>
          </a:p>
        </p:txBody>
      </p:sp>
      <p:sp>
        <p:nvSpPr>
          <p:cNvPr id="103436" name="Line 12"/>
          <p:cNvSpPr>
            <a:spLocks noChangeShapeType="1"/>
          </p:cNvSpPr>
          <p:nvPr/>
        </p:nvSpPr>
        <p:spPr bwMode="auto">
          <a:xfrm>
            <a:off x="6553200" y="5105400"/>
            <a:ext cx="914400" cy="0"/>
          </a:xfrm>
          <a:prstGeom prst="line">
            <a:avLst/>
          </a:prstGeom>
          <a:noFill/>
          <a:ln w="38100">
            <a:solidFill>
              <a:schemeClr val="bg1"/>
            </a:solidFill>
            <a:round/>
            <a:headEnd/>
            <a:tailEnd type="triangle" w="med" len="med"/>
          </a:ln>
        </p:spPr>
        <p:txBody>
          <a:bodyPr anchor="ctr"/>
          <a:lstStyle/>
          <a:p>
            <a:endParaRPr lang="en-US"/>
          </a:p>
        </p:txBody>
      </p:sp>
      <p:sp>
        <p:nvSpPr>
          <p:cNvPr id="103437" name="Text Box 13"/>
          <p:cNvSpPr txBox="1">
            <a:spLocks noChangeArrowheads="1"/>
          </p:cNvSpPr>
          <p:nvPr/>
        </p:nvSpPr>
        <p:spPr bwMode="auto">
          <a:xfrm>
            <a:off x="6553200" y="4724400"/>
            <a:ext cx="917575" cy="701675"/>
          </a:xfrm>
          <a:prstGeom prst="rect">
            <a:avLst/>
          </a:prstGeom>
          <a:noFill/>
          <a:ln w="9525">
            <a:noFill/>
            <a:miter lim="800000"/>
            <a:headEnd/>
            <a:tailEnd/>
          </a:ln>
        </p:spPr>
        <p:txBody>
          <a:bodyPr wrap="none">
            <a:spAutoFit/>
          </a:bodyPr>
          <a:lstStyle/>
          <a:p>
            <a:r>
              <a:rPr lang="nl-BE" sz="2000">
                <a:solidFill>
                  <a:schemeClr val="bg1"/>
                </a:solidFill>
              </a:rPr>
              <a:t>caused</a:t>
            </a:r>
          </a:p>
          <a:p>
            <a:r>
              <a:rPr lang="nl-BE" sz="2000">
                <a:solidFill>
                  <a:schemeClr val="bg1"/>
                </a:solidFill>
              </a:rPr>
              <a:t>by</a:t>
            </a:r>
            <a:endParaRPr lang="en-GB" sz="2000">
              <a:solidFill>
                <a:schemeClr val="bg1"/>
              </a:solidFill>
            </a:endParaRPr>
          </a:p>
        </p:txBody>
      </p:sp>
      <p:sp>
        <p:nvSpPr>
          <p:cNvPr id="103438" name="Line 14"/>
          <p:cNvSpPr>
            <a:spLocks noChangeShapeType="1"/>
          </p:cNvSpPr>
          <p:nvPr/>
        </p:nvSpPr>
        <p:spPr bwMode="auto">
          <a:xfrm>
            <a:off x="3276600" y="3200400"/>
            <a:ext cx="0" cy="1447800"/>
          </a:xfrm>
          <a:prstGeom prst="line">
            <a:avLst/>
          </a:prstGeom>
          <a:noFill/>
          <a:ln w="38100">
            <a:solidFill>
              <a:srgbClr val="FF0000"/>
            </a:solidFill>
            <a:round/>
            <a:headEnd type="triangle" w="med" len="med"/>
            <a:tailEnd/>
          </a:ln>
        </p:spPr>
        <p:txBody>
          <a:bodyPr anchor="ctr"/>
          <a:lstStyle/>
          <a:p>
            <a:endParaRPr lang="en-US"/>
          </a:p>
        </p:txBody>
      </p:sp>
      <p:sp>
        <p:nvSpPr>
          <p:cNvPr id="103439" name="Line 15"/>
          <p:cNvSpPr>
            <a:spLocks noChangeShapeType="1"/>
          </p:cNvSpPr>
          <p:nvPr/>
        </p:nvSpPr>
        <p:spPr bwMode="auto">
          <a:xfrm>
            <a:off x="6019800" y="3200400"/>
            <a:ext cx="0" cy="1447800"/>
          </a:xfrm>
          <a:prstGeom prst="line">
            <a:avLst/>
          </a:prstGeom>
          <a:noFill/>
          <a:ln w="38100">
            <a:solidFill>
              <a:srgbClr val="FF0000"/>
            </a:solidFill>
            <a:round/>
            <a:headEnd type="triangle" w="med" len="med"/>
            <a:tailEnd/>
          </a:ln>
        </p:spPr>
        <p:txBody>
          <a:bodyPr anchor="ctr"/>
          <a:lstStyle/>
          <a:p>
            <a:endParaRPr lang="en-US"/>
          </a:p>
        </p:txBody>
      </p:sp>
      <p:sp>
        <p:nvSpPr>
          <p:cNvPr id="103440" name="Text Box 16"/>
          <p:cNvSpPr txBox="1">
            <a:spLocks noChangeArrowheads="1"/>
          </p:cNvSpPr>
          <p:nvPr/>
        </p:nvSpPr>
        <p:spPr bwMode="auto">
          <a:xfrm>
            <a:off x="1219200" y="3733800"/>
            <a:ext cx="1944688" cy="396875"/>
          </a:xfrm>
          <a:prstGeom prst="rect">
            <a:avLst/>
          </a:prstGeom>
          <a:noFill/>
          <a:ln w="9525">
            <a:noFill/>
            <a:miter lim="800000"/>
            <a:headEnd/>
            <a:tailEnd/>
          </a:ln>
        </p:spPr>
        <p:txBody>
          <a:bodyPr wrap="none">
            <a:spAutoFit/>
          </a:bodyPr>
          <a:lstStyle/>
          <a:p>
            <a:r>
              <a:rPr lang="nl-BE" sz="2000">
                <a:solidFill>
                  <a:srgbClr val="FF0000"/>
                </a:solidFill>
              </a:rPr>
              <a:t>Instance-of at t1</a:t>
            </a:r>
            <a:endParaRPr lang="en-GB" sz="2000">
              <a:solidFill>
                <a:srgbClr val="FF0000"/>
              </a:solidFill>
            </a:endParaRPr>
          </a:p>
        </p:txBody>
      </p:sp>
      <p:sp>
        <p:nvSpPr>
          <p:cNvPr id="103441" name="Text Box 17"/>
          <p:cNvSpPr txBox="1">
            <a:spLocks noChangeArrowheads="1"/>
          </p:cNvSpPr>
          <p:nvPr/>
        </p:nvSpPr>
        <p:spPr bwMode="auto">
          <a:xfrm>
            <a:off x="6172200" y="3733800"/>
            <a:ext cx="1944688" cy="396875"/>
          </a:xfrm>
          <a:prstGeom prst="rect">
            <a:avLst/>
          </a:prstGeom>
          <a:noFill/>
          <a:ln w="9525">
            <a:noFill/>
            <a:miter lim="800000"/>
            <a:headEnd/>
            <a:tailEnd/>
          </a:ln>
        </p:spPr>
        <p:txBody>
          <a:bodyPr wrap="none">
            <a:spAutoFit/>
          </a:bodyPr>
          <a:lstStyle/>
          <a:p>
            <a:r>
              <a:rPr lang="nl-BE" sz="2000">
                <a:solidFill>
                  <a:srgbClr val="FF0000"/>
                </a:solidFill>
              </a:rPr>
              <a:t>Instance-of at t2</a:t>
            </a:r>
            <a:endParaRPr lang="en-GB" sz="2000">
              <a:solidFill>
                <a:srgbClr val="FF00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AutoShape 2"/>
          <p:cNvSpPr>
            <a:spLocks noGrp="1" noChangeArrowheads="1"/>
          </p:cNvSpPr>
          <p:nvPr>
            <p:ph type="title"/>
          </p:nvPr>
        </p:nvSpPr>
        <p:spPr>
          <a:xfrm>
            <a:off x="255588" y="1284288"/>
            <a:ext cx="8632825" cy="631825"/>
          </a:xfrm>
        </p:spPr>
        <p:txBody>
          <a:bodyPr/>
          <a:lstStyle/>
          <a:p>
            <a:pPr eaLnBrk="1" hangingPunct="1"/>
            <a:r>
              <a:rPr lang="nl-BE" smtClean="0"/>
              <a:t>Some motivations and consequences (3)</a:t>
            </a:r>
            <a:endParaRPr lang="en-GB" smtClean="0"/>
          </a:p>
        </p:txBody>
      </p:sp>
      <p:sp>
        <p:nvSpPr>
          <p:cNvPr id="104451" name="Rectangle 3"/>
          <p:cNvSpPr>
            <a:spLocks noGrp="1" noChangeArrowheads="1"/>
          </p:cNvSpPr>
          <p:nvPr>
            <p:ph type="body" idx="1"/>
          </p:nvPr>
        </p:nvSpPr>
        <p:spPr/>
        <p:txBody>
          <a:bodyPr/>
          <a:lstStyle/>
          <a:p>
            <a:pPr eaLnBrk="1" hangingPunct="1"/>
            <a:r>
              <a:rPr lang="nl-BE" smtClean="0"/>
              <a:t>Allows evenly clean interpretations for the wealth of ‘modified’ diagnoses:</a:t>
            </a:r>
          </a:p>
          <a:p>
            <a:pPr lvl="1" eaLnBrk="1" hangingPunct="1"/>
            <a:r>
              <a:rPr lang="nl-BE" u="sng" smtClean="0"/>
              <a:t>With respect to the author of the representation</a:t>
            </a:r>
            <a:r>
              <a:rPr lang="nl-BE" smtClean="0"/>
              <a:t>:</a:t>
            </a:r>
          </a:p>
          <a:p>
            <a:pPr lvl="2" eaLnBrk="1" hangingPunct="1"/>
            <a:r>
              <a:rPr lang="nl-BE" smtClean="0"/>
              <a:t>‘nursing diagnosis’, ‘referral diagnosis’</a:t>
            </a:r>
            <a:endParaRPr lang="en-GB" smtClean="0"/>
          </a:p>
          <a:p>
            <a:pPr lvl="1" eaLnBrk="1" hangingPunct="1"/>
            <a:r>
              <a:rPr lang="nl-BE" u="sng" smtClean="0"/>
              <a:t>When created</a:t>
            </a:r>
            <a:r>
              <a:rPr lang="nl-BE" smtClean="0"/>
              <a:t>:</a:t>
            </a:r>
          </a:p>
          <a:p>
            <a:pPr lvl="2" eaLnBrk="1" hangingPunct="1"/>
            <a:r>
              <a:rPr lang="nl-BE" smtClean="0"/>
              <a:t>‘post-operative diagnosis’, ‘admitting diagnosis’, ‘final diagnosis’</a:t>
            </a:r>
          </a:p>
          <a:p>
            <a:pPr lvl="1" eaLnBrk="1" hangingPunct="1"/>
            <a:r>
              <a:rPr lang="nl-BE" u="sng" smtClean="0"/>
              <a:t>Degree of belief</a:t>
            </a:r>
            <a:r>
              <a:rPr lang="nl-BE" smtClean="0"/>
              <a:t>:</a:t>
            </a:r>
          </a:p>
          <a:p>
            <a:pPr lvl="2" eaLnBrk="1" hangingPunct="1"/>
            <a:r>
              <a:rPr lang="nl-BE" smtClean="0"/>
              <a:t>‘uncertain diagnosis’, ‘preliminary diagnosis’</a:t>
            </a:r>
          </a:p>
          <a:p>
            <a:pPr lvl="2" eaLnBrk="1" hangingPunct="1"/>
            <a:endParaRPr lang="nl-BE"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228600" y="1276350"/>
            <a:ext cx="8686800" cy="647700"/>
          </a:xfrm>
        </p:spPr>
        <p:txBody>
          <a:bodyPr/>
          <a:lstStyle/>
          <a:p>
            <a:r>
              <a:rPr lang="en-US" smtClean="0"/>
              <a:t>Take home messages</a:t>
            </a:r>
          </a:p>
        </p:txBody>
      </p:sp>
      <p:sp>
        <p:nvSpPr>
          <p:cNvPr id="51203" name="Content Placeholder 2"/>
          <p:cNvSpPr>
            <a:spLocks noGrp="1"/>
          </p:cNvSpPr>
          <p:nvPr>
            <p:ph idx="1"/>
          </p:nvPr>
        </p:nvSpPr>
        <p:spPr/>
        <p:txBody>
          <a:bodyPr/>
          <a:lstStyle/>
          <a:p>
            <a:r>
              <a:rPr lang="en-US" sz="2600" smtClean="0"/>
              <a:t>Statements, even scientific jargon, as well as data collections can make sense and be about something, without each part thereof making sense or being about something.</a:t>
            </a:r>
          </a:p>
          <a:p>
            <a:pPr>
              <a:buFontTx/>
              <a:buNone/>
            </a:pPr>
            <a:endParaRPr lang="en-US" sz="800" smtClean="0">
              <a:solidFill>
                <a:schemeClr val="bg1"/>
              </a:solidFill>
            </a:endParaRPr>
          </a:p>
          <a:p>
            <a:pPr lvl="1"/>
            <a:r>
              <a:rPr lang="en-US" sz="2400" smtClean="0">
                <a:solidFill>
                  <a:schemeClr val="bg1"/>
                </a:solidFill>
              </a:rPr>
              <a:t> </a:t>
            </a:r>
            <a:r>
              <a:rPr lang="en-US" sz="2400" smtClean="0">
                <a:solidFill>
                  <a:srgbClr val="FF0000"/>
                </a:solidFill>
              </a:rPr>
              <a:t>(a + b)</a:t>
            </a:r>
            <a:r>
              <a:rPr lang="en-US" sz="2400" baseline="30000" smtClean="0">
                <a:solidFill>
                  <a:srgbClr val="FF0000"/>
                </a:solidFill>
              </a:rPr>
              <a:t>2</a:t>
            </a:r>
            <a:r>
              <a:rPr lang="en-US" sz="2400" smtClean="0">
                <a:solidFill>
                  <a:srgbClr val="FF0000"/>
                </a:solidFill>
              </a:rPr>
              <a:t> = a</a:t>
            </a:r>
            <a:r>
              <a:rPr lang="en-US" sz="2400" baseline="30000" smtClean="0">
                <a:solidFill>
                  <a:srgbClr val="FF0000"/>
                </a:solidFill>
              </a:rPr>
              <a:t>2</a:t>
            </a:r>
            <a:r>
              <a:rPr lang="en-US" sz="2400" smtClean="0">
                <a:solidFill>
                  <a:srgbClr val="FF0000"/>
                </a:solidFill>
              </a:rPr>
              <a:t> + 2ab + b</a:t>
            </a:r>
            <a:r>
              <a:rPr lang="en-US" sz="2400" baseline="30000" smtClean="0">
                <a:solidFill>
                  <a:srgbClr val="FF0000"/>
                </a:solidFill>
              </a:rPr>
              <a:t>2</a:t>
            </a:r>
            <a:r>
              <a:rPr lang="en-US" sz="2400" smtClean="0"/>
              <a:t> is true whatever a and b are,</a:t>
            </a:r>
          </a:p>
          <a:p>
            <a:pPr lvl="1"/>
            <a:r>
              <a:rPr lang="en-US" sz="2400" smtClean="0"/>
              <a:t> </a:t>
            </a:r>
            <a:r>
              <a:rPr lang="en-US" sz="2400" smtClean="0">
                <a:solidFill>
                  <a:srgbClr val="FF0000"/>
                </a:solidFill>
              </a:rPr>
              <a:t>c</a:t>
            </a:r>
            <a:r>
              <a:rPr lang="en-US" sz="2400" baseline="30000" smtClean="0">
                <a:solidFill>
                  <a:srgbClr val="FF0000"/>
                </a:solidFill>
              </a:rPr>
              <a:t>2</a:t>
            </a:r>
            <a:r>
              <a:rPr lang="en-US" sz="2400" smtClean="0">
                <a:solidFill>
                  <a:srgbClr val="FF0000"/>
                </a:solidFill>
              </a:rPr>
              <a:t> = a</a:t>
            </a:r>
            <a:r>
              <a:rPr lang="en-US" sz="2400" baseline="30000" smtClean="0">
                <a:solidFill>
                  <a:srgbClr val="FF0000"/>
                </a:solidFill>
              </a:rPr>
              <a:t>2</a:t>
            </a:r>
            <a:r>
              <a:rPr lang="en-US" sz="2400" smtClean="0">
                <a:solidFill>
                  <a:srgbClr val="FF0000"/>
                </a:solidFill>
              </a:rPr>
              <a:t> + b</a:t>
            </a:r>
            <a:r>
              <a:rPr lang="en-US" sz="2400" baseline="30000" smtClean="0">
                <a:solidFill>
                  <a:srgbClr val="FF0000"/>
                </a:solidFill>
              </a:rPr>
              <a:t>2</a:t>
            </a:r>
            <a:r>
              <a:rPr lang="en-US" sz="2400" smtClean="0">
                <a:solidFill>
                  <a:srgbClr val="FF0000"/>
                </a:solidFill>
              </a:rPr>
              <a:t> </a:t>
            </a:r>
            <a:r>
              <a:rPr lang="en-US" sz="2400" smtClean="0"/>
              <a:t>is sometimes true, for instance if a, b, and c are the lengths of certain sides of a rectangular triangle.</a:t>
            </a:r>
          </a:p>
          <a:p>
            <a:pPr lvl="1">
              <a:buFontTx/>
              <a:buNone/>
            </a:pPr>
            <a:endParaRPr lang="en-US" sz="800" smtClean="0"/>
          </a:p>
          <a:p>
            <a:r>
              <a:rPr lang="en-US" sz="2600" smtClean="0"/>
              <a:t>For data collections to be interpretable and comparable, each part of it needs to be documented as to what it intends to denote.</a:t>
            </a:r>
          </a:p>
          <a:p>
            <a:r>
              <a:rPr lang="en-US" sz="2600" smtClean="0"/>
              <a:t>Ontological Realism is a method to achieve this.</a:t>
            </a:r>
          </a:p>
        </p:txBody>
      </p:sp>
      <p:sp>
        <p:nvSpPr>
          <p:cNvPr id="5120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2D7ED52-DA20-4ABC-9574-2F4873ED9152}" type="slidenum">
              <a:rPr lang="en-US" sz="1400" b="0">
                <a:solidFill>
                  <a:schemeClr val="bg1"/>
                </a:solidFill>
              </a:rPr>
              <a:pPr eaLnBrk="1" hangingPunct="1"/>
              <a:t>92</a:t>
            </a:fld>
            <a:endParaRPr lang="en-US" sz="1400" b="0">
              <a:solidFill>
                <a:schemeClr val="bg1"/>
              </a:solidFill>
            </a:endParaRPr>
          </a:p>
        </p:txBody>
      </p:sp>
    </p:spTree>
    <p:extLst>
      <p:ext uri="{BB962C8B-B14F-4D97-AF65-F5344CB8AC3E}">
        <p14:creationId xmlns:p14="http://schemas.microsoft.com/office/powerpoint/2010/main" val="83505779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000066"/>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000066"/>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000066"/>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triangl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000066"/>
            </a:solidFill>
            <a:effectLst/>
            <a:latin typeface="Times New Roman" pitchFamily="18" charset="0"/>
          </a:defRPr>
        </a:defPPr>
      </a:lst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18909</TotalTime>
  <Words>4066</Words>
  <Application>Microsoft Office PowerPoint</Application>
  <PresentationFormat>On-screen Show (4:3)</PresentationFormat>
  <Paragraphs>1101</Paragraphs>
  <Slides>92</Slides>
  <Notes>38</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2</vt:i4>
      </vt:variant>
      <vt:variant>
        <vt:lpstr>Slide Titles</vt:lpstr>
      </vt:variant>
      <vt:variant>
        <vt:i4>92</vt:i4>
      </vt:variant>
    </vt:vector>
  </HeadingPairs>
  <TitlesOfParts>
    <vt:vector size="109" baseType="lpstr">
      <vt:lpstr>Arial Unicode MS</vt:lpstr>
      <vt:lpstr>Batang</vt:lpstr>
      <vt:lpstr>MS Mincho</vt:lpstr>
      <vt:lpstr>MS PGothic</vt:lpstr>
      <vt:lpstr>MS PGothic</vt:lpstr>
      <vt:lpstr>Arial</vt:lpstr>
      <vt:lpstr>Calibri</vt:lpstr>
      <vt:lpstr>msgothic</vt:lpstr>
      <vt:lpstr>Tahoma</vt:lpstr>
      <vt:lpstr>Times New Roman</vt:lpstr>
      <vt:lpstr>Verdana</vt:lpstr>
      <vt:lpstr>Wingdings</vt:lpstr>
      <vt:lpstr>Wingdings 2</vt:lpstr>
      <vt:lpstr>Custom Design</vt:lpstr>
      <vt:lpstr>Standaardontwerp</vt:lpstr>
      <vt:lpstr>Photo Editor-foto</vt:lpstr>
      <vt:lpstr>Microsoft Photo Editor 3.0-foto</vt:lpstr>
      <vt:lpstr>  Making Electronic Health Record Data Useful for Research.    January 10, 2014 University at Buffalo, South Campus</vt:lpstr>
      <vt:lpstr>Short personal history</vt:lpstr>
      <vt:lpstr>Clinical data registration and use</vt:lpstr>
      <vt:lpstr>An EHR data collection</vt:lpstr>
      <vt:lpstr>Standard approach in data analysis (1)</vt:lpstr>
      <vt:lpstr>Standard approach in data analysis (2)</vt:lpstr>
      <vt:lpstr>Standard approach in data analysis (3)</vt:lpstr>
      <vt:lpstr>Is it that easy?</vt:lpstr>
      <vt:lpstr>Pitfalls in statistics </vt:lpstr>
      <vt:lpstr>Example: confounding in epidemiology</vt:lpstr>
      <vt:lpstr>Some strategies to reduce confounding</vt:lpstr>
      <vt:lpstr>However !</vt:lpstr>
      <vt:lpstr>Major problem with EHRs for data analysis</vt:lpstr>
      <vt:lpstr>EHR Information Models (simplified)</vt:lpstr>
      <vt:lpstr>Example: Conflation of diagnosis and disease/disorder</vt:lpstr>
      <vt:lpstr>A colleague shares his research data set</vt:lpstr>
      <vt:lpstr>A closer look</vt:lpstr>
      <vt:lpstr>Documenting datasets</vt:lpstr>
      <vt:lpstr>Issues with data documentation and data quality tools</vt:lpstr>
      <vt:lpstr>The dataset’s data dictionary (codebook)</vt:lpstr>
      <vt:lpstr>Example: assessing TMJ Anatomy</vt:lpstr>
      <vt:lpstr>Sagittal and coronal MR images of a TMJ </vt:lpstr>
      <vt:lpstr>Radiology RDC/TMD Examination: data collection sheet</vt:lpstr>
      <vt:lpstr>RDC/TMD: a collaborator’s data dictionary</vt:lpstr>
      <vt:lpstr>Anybody sees something disturbing ?</vt:lpstr>
      <vt:lpstr>This data dictionary alone is not reliable!</vt:lpstr>
      <vt:lpstr>‘meaning’ of values in data collections</vt:lpstr>
      <vt:lpstr>Current approaches to data management and analysis ignore too much where data come from</vt:lpstr>
      <vt:lpstr>Generalization: data generation and use</vt:lpstr>
      <vt:lpstr>Correlation with reality</vt:lpstr>
      <vt:lpstr>Reality as benchmark for data organization and representation</vt:lpstr>
      <vt:lpstr>The focus on (big) data …</vt:lpstr>
      <vt:lpstr>… makes one forget what data – ideally – are about </vt:lpstr>
      <vt:lpstr>A non-trivial relation</vt:lpstr>
      <vt:lpstr>For instance: source and impact of changes</vt:lpstr>
      <vt:lpstr>What makes it non-trivial?</vt:lpstr>
      <vt:lpstr>Satellite view</vt:lpstr>
      <vt:lpstr>Map</vt:lpstr>
      <vt:lpstr>Map overlay</vt:lpstr>
      <vt:lpstr>Map  Reality </vt:lpstr>
      <vt:lpstr>Main data  reality views</vt:lpstr>
      <vt:lpstr>Main data  reality views</vt:lpstr>
      <vt:lpstr>The semantic/semiotic triangle</vt:lpstr>
      <vt:lpstr>The semantic triangle works sometimes fine</vt:lpstr>
      <vt:lpstr>Sometimes the semantic triangle fails</vt:lpstr>
      <vt:lpstr>Sometimes the semantic triangle fails</vt:lpstr>
      <vt:lpstr>Sometimes the semantic triangle fails</vt:lpstr>
      <vt:lpstr>Prehistoric ‘psychiatry’: drapetomania</vt:lpstr>
      <vt:lpstr>Some etiologic and diagnostic reflections</vt:lpstr>
      <vt:lpstr>The North’s ‘Effugium Discipulorum’</vt:lpstr>
      <vt:lpstr>The questions the triangle raises become trickier</vt:lpstr>
      <vt:lpstr>SNOMED about diseases and concepts (until 2010) </vt:lpstr>
      <vt:lpstr>An alternative: Ontological Realism</vt:lpstr>
      <vt:lpstr>Conceptualism versus Ontological Realism</vt:lpstr>
      <vt:lpstr>A useful parallel: Alberti’s grid</vt:lpstr>
      <vt:lpstr>Universal versus particular</vt:lpstr>
      <vt:lpstr>Universal versus particular</vt:lpstr>
      <vt:lpstr>Ontological Realism in OBO Foundry ontologies</vt:lpstr>
      <vt:lpstr>Change</vt:lpstr>
      <vt:lpstr>Change</vt:lpstr>
      <vt:lpstr>Continuants preserve identity while changing</vt:lpstr>
      <vt:lpstr>Ontology as it should be done</vt:lpstr>
      <vt:lpstr>PowerPoint Presentation</vt:lpstr>
      <vt:lpstr>Data must be unambiguous and faithful to reality …</vt:lpstr>
      <vt:lpstr>The distinctions applied to diabetes management</vt:lpstr>
      <vt:lpstr>This allows us to see various sorts of mistakes in (biomedical) statements</vt:lpstr>
      <vt:lpstr>Prevailing EHR models get it wrong twice (at least)</vt:lpstr>
      <vt:lpstr>Un-‘realistic’ SNOMED hierarchy</vt:lpstr>
      <vt:lpstr>Prevailing EHR models get it wrong twice (at least)</vt:lpstr>
      <vt:lpstr>Coding systems used naively preserve certain ambiguities</vt:lpstr>
      <vt:lpstr>Codes for ‘types’ AND identifiers for instances</vt:lpstr>
      <vt:lpstr>Ambiguities: are assertions about particulars or types?</vt:lpstr>
      <vt:lpstr>Ambiguities: are assertions about particulars or types?</vt:lpstr>
      <vt:lpstr>Separate knowledge from what it is about.</vt:lpstr>
      <vt:lpstr>ICHD diagnostic criteria for PIFP</vt:lpstr>
      <vt:lpstr>Criteria do not replace definitions </vt:lpstr>
      <vt:lpstr>Ontology of General Medical Science</vt:lpstr>
      <vt:lpstr>Goal of OGMS</vt:lpstr>
      <vt:lpstr>Motivation</vt:lpstr>
      <vt:lpstr>Big Picture</vt:lpstr>
      <vt:lpstr>Approach</vt:lpstr>
      <vt:lpstr>Cirrhosis - environmental exposure</vt:lpstr>
      <vt:lpstr>Foundational Terms (1)</vt:lpstr>
      <vt:lpstr>Clinically abnormal </vt:lpstr>
      <vt:lpstr>Foundational Terms (2)</vt:lpstr>
      <vt:lpstr>Diagnosis</vt:lpstr>
      <vt:lpstr>A well-formed diagnosis of ‘pneumococal pneumonia’</vt:lpstr>
      <vt:lpstr>Some motivations and consequences (1)</vt:lpstr>
      <vt:lpstr>Some motivations and consequences (2)</vt:lpstr>
      <vt:lpstr>Distinct but similar diagnoses</vt:lpstr>
      <vt:lpstr>Some motivations and consequences (3)</vt:lpstr>
      <vt:lpstr>Take home messages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Werner Ceusters</cp:lastModifiedBy>
  <cp:revision>914</cp:revision>
  <dcterms:created xsi:type="dcterms:W3CDTF">1601-01-01T00:00:00Z</dcterms:created>
  <dcterms:modified xsi:type="dcterms:W3CDTF">2014-01-09T22:00:47Z</dcterms:modified>
</cp:coreProperties>
</file>