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65"/>
  </p:notesMasterIdLst>
  <p:sldIdLst>
    <p:sldId id="692" r:id="rId3"/>
    <p:sldId id="873" r:id="rId4"/>
    <p:sldId id="874" r:id="rId5"/>
    <p:sldId id="880" r:id="rId6"/>
    <p:sldId id="890" r:id="rId7"/>
    <p:sldId id="868" r:id="rId8"/>
    <p:sldId id="891" r:id="rId9"/>
    <p:sldId id="892" r:id="rId10"/>
    <p:sldId id="893" r:id="rId11"/>
    <p:sldId id="895" r:id="rId12"/>
    <p:sldId id="896" r:id="rId13"/>
    <p:sldId id="897" r:id="rId14"/>
    <p:sldId id="898" r:id="rId15"/>
    <p:sldId id="894" r:id="rId16"/>
    <p:sldId id="899" r:id="rId17"/>
    <p:sldId id="900" r:id="rId18"/>
    <p:sldId id="901" r:id="rId19"/>
    <p:sldId id="902" r:id="rId20"/>
    <p:sldId id="903" r:id="rId21"/>
    <p:sldId id="904" r:id="rId22"/>
    <p:sldId id="905" r:id="rId23"/>
    <p:sldId id="906" r:id="rId24"/>
    <p:sldId id="907" r:id="rId25"/>
    <p:sldId id="908" r:id="rId26"/>
    <p:sldId id="909" r:id="rId27"/>
    <p:sldId id="910" r:id="rId28"/>
    <p:sldId id="911" r:id="rId29"/>
    <p:sldId id="917" r:id="rId30"/>
    <p:sldId id="912" r:id="rId31"/>
    <p:sldId id="913" r:id="rId32"/>
    <p:sldId id="914" r:id="rId33"/>
    <p:sldId id="915" r:id="rId34"/>
    <p:sldId id="916" r:id="rId35"/>
    <p:sldId id="888" r:id="rId36"/>
    <p:sldId id="918" r:id="rId37"/>
    <p:sldId id="784" r:id="rId38"/>
    <p:sldId id="715" r:id="rId39"/>
    <p:sldId id="919" r:id="rId40"/>
    <p:sldId id="920" r:id="rId41"/>
    <p:sldId id="921" r:id="rId42"/>
    <p:sldId id="922" r:id="rId43"/>
    <p:sldId id="923" r:id="rId44"/>
    <p:sldId id="924" r:id="rId45"/>
    <p:sldId id="925" r:id="rId46"/>
    <p:sldId id="926" r:id="rId47"/>
    <p:sldId id="927" r:id="rId48"/>
    <p:sldId id="928" r:id="rId49"/>
    <p:sldId id="929" r:id="rId50"/>
    <p:sldId id="930" r:id="rId51"/>
    <p:sldId id="931" r:id="rId52"/>
    <p:sldId id="932" r:id="rId53"/>
    <p:sldId id="933" r:id="rId54"/>
    <p:sldId id="934" r:id="rId55"/>
    <p:sldId id="935" r:id="rId56"/>
    <p:sldId id="938" r:id="rId57"/>
    <p:sldId id="939" r:id="rId58"/>
    <p:sldId id="940" r:id="rId59"/>
    <p:sldId id="941" r:id="rId60"/>
    <p:sldId id="942" r:id="rId61"/>
    <p:sldId id="943" r:id="rId62"/>
    <p:sldId id="944" r:id="rId63"/>
    <p:sldId id="945" r:id="rId6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FE115"/>
    <a:srgbClr val="000000"/>
    <a:srgbClr val="16165D"/>
    <a:srgbClr val="FF6600"/>
    <a:srgbClr val="9933FF"/>
    <a:srgbClr val="A2CCE8"/>
    <a:srgbClr val="AAE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8" autoAdjust="0"/>
    <p:restoredTop sz="85952" autoAdjust="0"/>
  </p:normalViewPr>
  <p:slideViewPr>
    <p:cSldViewPr>
      <p:cViewPr varScale="1">
        <p:scale>
          <a:sx n="92" d="100"/>
          <a:sy n="92" d="100"/>
        </p:scale>
        <p:origin x="-7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E0796-5F2E-462D-89E9-AE798582B1A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633EA-A363-4047-B45B-9892F8DA1B2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696D2-84D3-452E-9FA2-F8C923402E8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31504-3420-4A93-8596-8817E145E70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D8C31-384B-4B55-9190-6E448347239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90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E4F96-AFD2-42EC-A957-376BD7EA1C3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91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238CC-EB71-4C13-A1F4-CD72FC4FE81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92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57DC4-AF44-4632-8073-BDCFABFA87A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93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53440-4989-457C-B164-8215D9632F9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94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font was too small, color inside green boxes was hardly readable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B78F3-552A-4465-AA9D-BEB1B1769B9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95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04133-091A-4437-A5DF-A0ECC9AE1AB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884EA-DD53-49C5-BDAB-CD5151FA3AD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96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CAFB7-0C12-417F-B061-696D6C8A5B8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97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C02E2-AE6D-4CE9-9FB6-8D6C70D694F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E4395-E9B7-4C9E-B90E-DC81C7581B1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99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EDF62-FD8A-438E-BBD6-01762F6E9B4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00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447E8-9383-4EDE-98A0-215139CED13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01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55DD4-C3AC-4790-BFB4-7D4EFDE52652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02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75D70-047C-42C6-A608-D9BAF281BE5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03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BC8D2-EF17-4FD6-ACA3-B943CC8151E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04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DA1FA-F95C-40FF-9C43-E56EE3D0DE3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05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04133-091A-4437-A5DF-A0ECC9AE1AB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A9B24-52A0-4CED-8276-54853F97CAFD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208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6B523-B19F-4B3A-B856-9B39B852ABD1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D3702-BB22-4DBE-BFB8-F16B6D7BA887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10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CD703-C895-4230-A0FA-B5D94DD1237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2A417-CC5C-4CD5-A901-6E267C9B772F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212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D5E29-9075-4BD4-AA6E-CEB711AD10EF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214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CCAEE-D3E9-4001-A4C2-B13EA2D2629C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215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1E072-6D9F-46A7-A509-AB0DB537D32A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216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04133-091A-4437-A5DF-A0ECC9AE1AB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B85A7-6038-44F9-A581-3B5E3599E67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B85A7-6038-44F9-A581-3B5E3599E67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B85A7-6038-44F9-A581-3B5E3599E67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A2BB5-A1AA-4DC1-994A-7238C62DF8E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67864-B733-4971-BE73-1FFAC9D75EC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600200"/>
            <a:ext cx="207645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76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263170" name="Photo Editor-foto" r:id="rId3" imgW="7621064" imgH="1009791" progId="">
              <p:embed/>
            </p:oleObj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263171" name="Photo Editor-foto" r:id="rId4" imgW="7621064" imgH="1009791" progId="">
              <p:embed/>
            </p:oleObj>
          </a:graphicData>
        </a:graphic>
      </p:graphicFrame>
      <p:sp>
        <p:nvSpPr>
          <p:cNvPr id="19" name="Text Box 20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0" name="Group 21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8" name="Line 29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660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66034" name="AutoShape 18"/>
          <p:cNvSpPr>
            <a:spLocks noGrp="1" noChangeArrowheads="1"/>
          </p:cNvSpPr>
          <p:nvPr>
            <p:ph type="ctrTitle"/>
          </p:nvPr>
        </p:nvSpPr>
        <p:spPr>
          <a:xfrm>
            <a:off x="727075" y="2549525"/>
            <a:ext cx="7689850" cy="63182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7FEB6-A59B-41DB-9CA4-12FD34048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E0A7F-08A5-4D91-9DD7-3F413212F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E372-1077-43A4-9A2A-348FC390B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D737-6916-4076-A9DF-BEBEB3386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79A7-6CC9-4A6D-8E3E-92108A2A1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3EF56-79D1-4CD3-A2B2-85D452C58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B1AB-CE75-414F-BE03-50038A434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0B0C2-F652-46B3-8DD3-ECC0CEAF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BDB3C-DC82-40E4-A426-D1A8569C5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012825"/>
            <a:ext cx="2209800" cy="5692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012825"/>
            <a:ext cx="6477000" cy="5692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F53C9-088C-4451-9BA4-DF5C7FF81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981200"/>
            <a:ext cx="4343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960D-94E4-4BEF-9EF2-13A871D41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410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9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229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1026" name="Photo Editor-foto" r:id="rId14" imgW="7621064" imgH="1009791" progId="">
              <p:embed/>
            </p:oleObj>
          </a:graphicData>
        </a:graphic>
      </p:graphicFrame>
      <p:sp>
        <p:nvSpPr>
          <p:cNvPr id="1339400" name="Text Box 8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339402" name="AutoShape 10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3" name="AutoShape 11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4" name="AutoShape 12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5" name="AutoShape 13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6" name="AutoShape 14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7" name="AutoShape 15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8" name="Rectangle 16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339409" name="Line 17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18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56802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6803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812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3568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EF506B-C895-44D9-BB6E-4D073D8E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2050" name="Photo Editor-foto" r:id="rId16" imgW="7621064" imgH="1009791" progId="">
              <p:embed/>
            </p:oleObj>
          </a:graphicData>
        </a:graphic>
      </p:graphicFrame>
      <p:sp>
        <p:nvSpPr>
          <p:cNvPr id="1356807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059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356809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0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1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2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3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4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5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356816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61" name="AutoShap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  <a:solidFill>
            <a:srgbClr val="84AEC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het opmaakprofiel van de modeltitel te bewerken</a:t>
            </a:r>
          </a:p>
        </p:txBody>
      </p:sp>
      <p:graphicFrame>
        <p:nvGraphicFramePr>
          <p:cNvPr id="2051" name="Object 19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2051" name="Photo Editor-foto" r:id="rId17" imgW="7621064" imgH="1009791" progId="">
              <p:embed/>
            </p:oleObj>
          </a:graphicData>
        </a:graphic>
      </p:graphicFrame>
      <p:sp>
        <p:nvSpPr>
          <p:cNvPr id="1356820" name="Text Box 20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063" name="Group 21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356822" name="AutoShape 22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3" name="AutoShape 23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4" name="AutoShape 24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5" name="AutoShape 25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6" name="AutoShape 26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7" name="AutoShape 27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8" name="Rectangle 28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356829" name="Line 29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EBE6F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EBE6F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EBE6F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EBE6F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www.bioinformatics.buffalo.ed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0/09/Eroica_Beethoven_title.jpg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google.com/imgres?num=10&amp;hl=en&amp;safe=off&amp;tbo=d&amp;biw=1680&amp;bih=858&amp;tbm=isch&amp;tbnid=IHXX8pOeP7darM:&amp;imgrefurl=http://collider.com/jonathan-nolan-person-of-interest-dark-knight-rises-interview/137379/&amp;docid=hw5ZwkaLbYH0xM&amp;imgurl=http://collider.com/wp-content/uploads/person-of-interest-taraji-p-henson-4.jpg&amp;w=540&amp;h=720&amp;ei=EzbvUOTBAbO10AGGq4G4BQ&amp;zoom=1" TargetMode="External"/><Relationship Id="rId7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12" Type="http://schemas.openxmlformats.org/officeDocument/2006/relationships/image" Target="../media/image30.jpeg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hyperlink" Target="http://www.google.com/imgres?num=10&amp;hl=en&amp;safe=off&amp;tbo=d&amp;biw=1680&amp;bih=858&amp;tbm=isch&amp;tbnid=uzHegijBDrVCxM:&amp;imgrefurl=http://tlceyeopener.blogspot.com/2012/09/tlc-eyecare-laser-centers-welcomes-new.html&amp;docid=72rk70VQwzyM6M&amp;imgurl=http://4.bp.blogspot.com/-_Q3A00CnIl4/UFnzN1sxk2I/AAAAAAAAALA/LkL6Cv3JP5I/s1600/Erica_Person_MD.jpg&amp;w=1143&amp;h=1600&amp;ei=EzbvUOTBAbO10AGGq4G4BQ&amp;zoom=1" TargetMode="External"/><Relationship Id="rId5" Type="http://schemas.openxmlformats.org/officeDocument/2006/relationships/hyperlink" Target="http://www.google.com/imgres?num=10&amp;hl=en&amp;safe=off&amp;tbo=d&amp;biw=1680&amp;bih=858&amp;tbm=isch&amp;tbnid=tWS1VoR2oxomXM:&amp;imgrefurl=http://perezhilton.com/2011-12-15-ryan-gosling-is-named-time-magazines-coolest-person-of-the-year&amp;docid=MO35ynEp_HhFdM&amp;imgurl=http://img.perezhilton.com/wp-content/uploads/2011/12/ryan-gosling-is-coolest-person-of-the-year__oPt.jpg&amp;w=450&amp;h=639&amp;ei=EzbvUOTBAbO10AGGq4G4BQ&amp;zoom=1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http://www.google.com/imgres?num=10&amp;hl=en&amp;safe=off&amp;tbo=d&amp;biw=1680&amp;bih=858&amp;tbm=isch&amp;tbnid=NQXySzMWyLA96M:&amp;imgrefurl=http://www.fanpop.com/clubs/david-henrie/images/26183003/title/david-henrie-aim-high-party-person-photo&amp;docid=xeljz3CV4-c0VM&amp;imgurl=http://images5.fanpop.com/image/photos/26100000/David-Henrie-Aim-High-Party-Person-david-henrie-26183003-940-1222.jpg&amp;w=940&amp;h=1222&amp;ei=EzbvUOTBAbO10AGGq4G4BQ&amp;zoom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google.com/imgres?num=10&amp;hl=en&amp;safe=off&amp;tbo=d&amp;biw=1680&amp;bih=858&amp;tbm=isch&amp;tbnid=IHXX8pOeP7darM:&amp;imgrefurl=http://collider.com/jonathan-nolan-person-of-interest-dark-knight-rises-interview/137379/&amp;docid=hw5ZwkaLbYH0xM&amp;imgurl=http://collider.com/wp-content/uploads/person-of-interest-taraji-p-henson-4.jpg&amp;w=540&amp;h=720&amp;ei=EzbvUOTBAbO10AGGq4G4BQ&amp;zoom=1" TargetMode="External"/><Relationship Id="rId7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12" Type="http://schemas.openxmlformats.org/officeDocument/2006/relationships/image" Target="../media/image30.jpeg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hyperlink" Target="http://www.google.com/imgres?num=10&amp;hl=en&amp;safe=off&amp;tbo=d&amp;biw=1680&amp;bih=858&amp;tbm=isch&amp;tbnid=uzHegijBDrVCxM:&amp;imgrefurl=http://tlceyeopener.blogspot.com/2012/09/tlc-eyecare-laser-centers-welcomes-new.html&amp;docid=72rk70VQwzyM6M&amp;imgurl=http://4.bp.blogspot.com/-_Q3A00CnIl4/UFnzN1sxk2I/AAAAAAAAALA/LkL6Cv3JP5I/s1600/Erica_Person_MD.jpg&amp;w=1143&amp;h=1600&amp;ei=EzbvUOTBAbO10AGGq4G4BQ&amp;zoom=1" TargetMode="External"/><Relationship Id="rId5" Type="http://schemas.openxmlformats.org/officeDocument/2006/relationships/hyperlink" Target="http://www.google.com/imgres?num=10&amp;hl=en&amp;safe=off&amp;tbo=d&amp;biw=1680&amp;bih=858&amp;tbm=isch&amp;tbnid=tWS1VoR2oxomXM:&amp;imgrefurl=http://perezhilton.com/2011-12-15-ryan-gosling-is-named-time-magazines-coolest-person-of-the-year&amp;docid=MO35ynEp_HhFdM&amp;imgurl=http://img.perezhilton.com/wp-content/uploads/2011/12/ryan-gosling-is-coolest-person-of-the-year__oPt.jpg&amp;w=450&amp;h=639&amp;ei=EzbvUOTBAbO10AGGq4G4BQ&amp;zoom=1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http://www.google.com/imgres?num=10&amp;hl=en&amp;safe=off&amp;tbo=d&amp;biw=1680&amp;bih=858&amp;tbm=isch&amp;tbnid=NQXySzMWyLA96M:&amp;imgrefurl=http://www.fanpop.com/clubs/david-henrie/images/26183003/title/david-henrie-aim-high-party-person-photo&amp;docid=xeljz3CV4-c0VM&amp;imgurl=http://images5.fanpop.com/image/photos/26100000/David-Henrie-Aim-High-Party-Person-david-henrie-26183003-940-1222.jpg&amp;w=940&amp;h=1222&amp;ei=EzbvUOTBAbO10AGGq4G4BQ&amp;zoom=1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google.com/imgres?hl=en&amp;safe=off&amp;tbo=d&amp;biw=1680&amp;bih=858&amp;tbm=isch&amp;tbnid=_p54yMq4EBtd9M:&amp;imgrefurl=http://www.bestpricetoys.com/index.php%3Fmanufacturers_id%3D139%26page%3D1%26sort%3D3a&amp;docid=eq7G5qK56iP10M&amp;imgurl=http://www.bestpricetoys.com/images/imported/62190.jpg&amp;w=1600&amp;h=1600&amp;ei=7zfvUOrRGrOq0AHxuIHoCQ&amp;zoom=1" TargetMode="External"/><Relationship Id="rId7" Type="http://schemas.openxmlformats.org/officeDocument/2006/relationships/hyperlink" Target="http://www.google.com/imgres?hl=en&amp;safe=off&amp;tbo=d&amp;biw=1680&amp;bih=858&amp;tbm=isch&amp;tbnid=t8-FKjz6hVaKSM:&amp;imgrefurl=http://cool.cugiz.com/2011/07/child-software-engineer-life.html&amp;docid=qbrlgN1wCtKamM&amp;imgurl=http://3.bp.blogspot.com/_LPGZVS56wyA/S9PNybQULSI/AAAAAAAAmlM/ysn0AEsshDo/s800/13.jpg&amp;w=481&amp;h=599&amp;ei=7zfvUOrRGrOq0AHxuIHoCQ&amp;zoom=1" TargetMode="External"/><Relationship Id="rId2" Type="http://schemas.openxmlformats.org/officeDocument/2006/relationships/hyperlink" Target="http://www.google.com/imgres?hl=en&amp;safe=off&amp;tbo=d&amp;biw=1680&amp;bih=858&amp;tbm=isch&amp;tbnid=Cx3ZNQIYKHz5TM:&amp;imgrefurl=http://commons.wikimedia.org/wiki/File%253AA_child_sleeping.jpg&amp;docid=5-7Iz1ugN61CLM&amp;imgurl=http://upload.wikimedia.org/wikipedia/commons/3/3a/A_child_sleeping.jpg&amp;w=2592&amp;h=1944&amp;ei=7zfvUOrRGrOq0AHxuIHoCQ&amp;zoom=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hyperlink" Target="http://www.google.com/imgres?hl=en&amp;safe=off&amp;tbo=d&amp;biw=1680&amp;bih=858&amp;tbm=isch&amp;tbnid=ADqKOATSu200vM:&amp;imgrefurl=http://www.sdcda.org/helping/child-abduction/index.php&amp;docid=rHRUVR0bgz1nBM&amp;imgurl=http://www.sdcda.org/helping/child-abduction/cauphotos/56.jpg&amp;w=212&amp;h=258&amp;ei=7zfvUOrRGrOq0AHxuIHoCQ&amp;zoom=1" TargetMode="External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google.com/imgres?hl=en&amp;safe=off&amp;tbo=d&amp;biw=1680&amp;bih=858&amp;tbm=isch&amp;tbnid=_p54yMq4EBtd9M:&amp;imgrefurl=http://www.bestpricetoys.com/index.php%3Fmanufacturers_id%3D139%26page%3D1%26sort%3D3a&amp;docid=eq7G5qK56iP10M&amp;imgurl=http://www.bestpricetoys.com/images/imported/62190.jpg&amp;w=1600&amp;h=1600&amp;ei=7zfvUOrRGrOq0AHxuIHoCQ&amp;zoom=1" TargetMode="External"/><Relationship Id="rId7" Type="http://schemas.openxmlformats.org/officeDocument/2006/relationships/hyperlink" Target="http://www.google.com/imgres?hl=en&amp;safe=off&amp;tbo=d&amp;biw=1680&amp;bih=858&amp;tbm=isch&amp;tbnid=t8-FKjz6hVaKSM:&amp;imgrefurl=http://cool.cugiz.com/2011/07/child-software-engineer-life.html&amp;docid=qbrlgN1wCtKamM&amp;imgurl=http://3.bp.blogspot.com/_LPGZVS56wyA/S9PNybQULSI/AAAAAAAAmlM/ysn0AEsshDo/s800/13.jpg&amp;w=481&amp;h=599&amp;ei=7zfvUOrRGrOq0AHxuIHoCQ&amp;zoom=1" TargetMode="External"/><Relationship Id="rId2" Type="http://schemas.openxmlformats.org/officeDocument/2006/relationships/hyperlink" Target="http://www.google.com/imgres?hl=en&amp;safe=off&amp;tbo=d&amp;biw=1680&amp;bih=858&amp;tbm=isch&amp;tbnid=Cx3ZNQIYKHz5TM:&amp;imgrefurl=http://commons.wikimedia.org/wiki/File%253AA_child_sleeping.jpg&amp;docid=5-7Iz1ugN61CLM&amp;imgurl=http://upload.wikimedia.org/wikipedia/commons/3/3a/A_child_sleeping.jpg&amp;w=2592&amp;h=1944&amp;ei=7zfvUOrRGrOq0AHxuIHoCQ&amp;zoom=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hyperlink" Target="http://www.google.com/imgres?hl=en&amp;safe=off&amp;tbo=d&amp;biw=1680&amp;bih=858&amp;tbm=isch&amp;tbnid=ADqKOATSu200vM:&amp;imgrefurl=http://www.sdcda.org/helping/child-abduction/index.php&amp;docid=rHRUVR0bgz1nBM&amp;imgurl=http://www.sdcda.org/helping/child-abduction/cauphotos/56.jpg&amp;w=212&amp;h=258&amp;ei=7zfvUOrRGrOq0AHxuIHoCQ&amp;zoom=1" TargetMode="External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ummit2009.ami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2162294"/>
            <a:ext cx="7999413" cy="1804749"/>
          </a:xfrm>
        </p:spPr>
        <p:txBody>
          <a:bodyPr/>
          <a:lstStyle/>
          <a:p>
            <a:pPr eaLnBrk="1" hangingPunct="1">
              <a:tabLst>
                <a:tab pos="5376863" algn="l"/>
              </a:tabLst>
            </a:pPr>
            <a:r>
              <a:rPr lang="en-US" sz="2000" dirty="0" smtClean="0">
                <a:cs typeface="Arial" charset="0"/>
              </a:rPr>
              <a:t/>
            </a:r>
            <a:br>
              <a:rPr lang="en-US" sz="2000" dirty="0" smtClean="0">
                <a:cs typeface="Arial" charset="0"/>
              </a:rPr>
            </a:br>
            <a:r>
              <a:rPr lang="en-US" sz="1200" dirty="0" smtClean="0">
                <a:cs typeface="Arial" charset="0"/>
              </a:rPr>
              <a:t/>
            </a:r>
            <a:br>
              <a:rPr lang="en-US" sz="1200" dirty="0" smtClean="0">
                <a:cs typeface="Arial" charset="0"/>
              </a:rPr>
            </a:br>
            <a:r>
              <a:rPr lang="en-US" sz="2600" dirty="0" smtClean="0"/>
              <a:t>Ontological Perspectives on Data.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GB" sz="1400" dirty="0" smtClean="0">
                <a:cs typeface="Arial" charset="0"/>
              </a:rPr>
              <a:t>January 11, 2013</a:t>
            </a:r>
            <a:br>
              <a:rPr lang="en-GB" sz="1400" dirty="0" smtClean="0">
                <a:cs typeface="Arial" charset="0"/>
              </a:rPr>
            </a:br>
            <a:r>
              <a:rPr lang="en-US" sz="1400" dirty="0" smtClean="0">
                <a:cs typeface="Arial" charset="0"/>
              </a:rPr>
              <a:t>University at Buffalo, South Campus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 smtClean="0">
                <a:ea typeface="ＭＳ 明朝" pitchFamily="49" charset="-128"/>
              </a:rPr>
              <a:t>Werner CEUSTERS, MD</a:t>
            </a:r>
            <a:endParaRPr lang="en-GB" altLang="ja-JP" sz="2800" b="1" baseline="30000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80000"/>
              </a:lnSpc>
            </a:pPr>
            <a:endParaRPr lang="en-US" altLang="ja-JP" sz="1400" b="1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80000"/>
              </a:lnSpc>
            </a:pPr>
            <a:r>
              <a:rPr lang="en-GB" altLang="ja-JP" sz="2000" i="1" dirty="0" smtClean="0">
                <a:ea typeface="ＭＳ 明朝" pitchFamily="49" charset="-128"/>
              </a:rPr>
              <a:t>Ontology Research Group, </a:t>
            </a:r>
            <a:r>
              <a:rPr lang="en-GB" altLang="ja-JP" sz="2000" i="1" dirty="0" err="1" smtClean="0">
                <a:ea typeface="ＭＳ 明朝" pitchFamily="49" charset="-128"/>
              </a:rPr>
              <a:t>Center</a:t>
            </a:r>
            <a:r>
              <a:rPr lang="en-GB" altLang="ja-JP" sz="2000" i="1" dirty="0" smtClean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80000"/>
              </a:lnSpc>
            </a:pPr>
            <a:r>
              <a:rPr lang="en-GB" altLang="ja-JP" sz="2000" i="1" dirty="0" smtClean="0">
                <a:ea typeface="ＭＳ 明朝" pitchFamily="49" charset="-128"/>
              </a:rPr>
              <a:t>Institute for Healthcare Informatics, </a:t>
            </a:r>
          </a:p>
          <a:p>
            <a:pPr defTabSz="566738" eaLnBrk="1" hangingPunct="1">
              <a:lnSpc>
                <a:spcPct val="80000"/>
              </a:lnSpc>
            </a:pPr>
            <a:r>
              <a:rPr lang="en-GB" altLang="ja-JP" sz="2000" i="1" dirty="0" smtClean="0">
                <a:ea typeface="ＭＳ 明朝" pitchFamily="49" charset="-128"/>
              </a:rPr>
              <a:t>Department of Psychiatry, </a:t>
            </a:r>
          </a:p>
          <a:p>
            <a:pPr defTabSz="566738" eaLnBrk="1" hangingPunct="1">
              <a:lnSpc>
                <a:spcPct val="80000"/>
              </a:lnSpc>
            </a:pPr>
            <a:r>
              <a:rPr lang="en-GB" altLang="ja-JP" sz="2000" i="1" dirty="0" smtClean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 smtClean="0">
              <a:ea typeface="ＭＳ 明朝" pitchFamily="49" charset="-128"/>
            </a:endParaRPr>
          </a:p>
        </p:txBody>
      </p:sp>
      <p:pic>
        <p:nvPicPr>
          <p:cNvPr id="5124" name="Picture 7" descr="ub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43150"/>
            <a:ext cx="762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www.referent-tracking.com/RTU/images/trans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190750"/>
            <a:ext cx="15049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Satellite view</a:t>
            </a:r>
            <a:endParaRPr lang="en-US" dirty="0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43" y="2010500"/>
            <a:ext cx="7830752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60" y="1993857"/>
            <a:ext cx="7814109" cy="46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82" y="2019159"/>
            <a:ext cx="7839074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Map overlay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Map </a:t>
            </a:r>
            <a:r>
              <a:rPr lang="en-US" dirty="0" smtClean="0">
                <a:sym typeface="Wingdings" pitchFamily="2" charset="2"/>
              </a:rPr>
              <a:t> Reality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81200"/>
            <a:ext cx="6019800" cy="4724400"/>
          </a:xfrm>
        </p:spPr>
        <p:txBody>
          <a:bodyPr/>
          <a:lstStyle/>
          <a:p>
            <a:r>
              <a:rPr lang="en-US" dirty="0" smtClean="0"/>
              <a:t>A message to map makers: “</a:t>
            </a:r>
            <a:r>
              <a:rPr lang="en-US" b="1" i="1" dirty="0" smtClean="0"/>
              <a:t>Highways are not painted red, rivers don’t have county lines running down the middle, and you can’t see contour lines on a mountain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dirty="0" smtClean="0"/>
              <a:t>W. Kent. Data and Reality. North-Holland, Amsterdam, the Netherlands, </a:t>
            </a:r>
            <a:r>
              <a:rPr lang="en-US" dirty="0" smtClean="0"/>
              <a:t>1978.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599"/>
            <a:ext cx="2362200" cy="442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Main data </a:t>
            </a:r>
            <a:r>
              <a:rPr lang="en-US" dirty="0" smtClean="0">
                <a:sym typeface="Wingdings" pitchFamily="2" charset="2"/>
              </a:rPr>
              <a:t> reality </a:t>
            </a:r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Nominalism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there are no generic entities in reality: there is no ‘personhood’, there are only individual persons.</a:t>
            </a:r>
          </a:p>
          <a:p>
            <a:r>
              <a:rPr lang="en-US" dirty="0" smtClean="0"/>
              <a:t>Conceptualism:</a:t>
            </a:r>
          </a:p>
          <a:p>
            <a:pPr lvl="1"/>
            <a:r>
              <a:rPr lang="en-US" sz="2400" dirty="0" smtClean="0"/>
              <a:t>generalizations are in our minds. ‘personhood’ is a concept construed in our mind that allows us to reason about it without any particular person in mind.</a:t>
            </a:r>
          </a:p>
          <a:p>
            <a:r>
              <a:rPr lang="en-US" dirty="0" smtClean="0"/>
              <a:t>Realism:</a:t>
            </a:r>
          </a:p>
          <a:p>
            <a:pPr lvl="1"/>
            <a:r>
              <a:rPr lang="en-US" sz="2400" dirty="0" smtClean="0"/>
              <a:t>generic entities do exist and are called ‘universals’. Each particular person is an instance of the universal we call ‘person’.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Main data </a:t>
            </a:r>
            <a:r>
              <a:rPr lang="en-US" dirty="0" smtClean="0">
                <a:sym typeface="Wingdings" pitchFamily="2" charset="2"/>
              </a:rPr>
              <a:t> reality </a:t>
            </a:r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Nominalism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there are no generic entities in reality: there is no ‘personhood’, there are only individual persons.</a:t>
            </a:r>
          </a:p>
          <a:p>
            <a:r>
              <a:rPr lang="en-US" dirty="0" smtClean="0"/>
              <a:t>Conceptualism:   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 mainstream approach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generalizations are in our minds. ‘personhood’ is a concept construed in our mind that allows us to reason about persons without any particular person in mind.</a:t>
            </a:r>
          </a:p>
          <a:p>
            <a:r>
              <a:rPr lang="en-US" dirty="0" smtClean="0"/>
              <a:t>Realism:		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1FE115"/>
                </a:solidFill>
                <a:sym typeface="Wingdings" pitchFamily="2" charset="2"/>
              </a:rPr>
              <a:t> </a:t>
            </a:r>
            <a:r>
              <a:rPr lang="en-US" b="1" dirty="0" smtClean="0">
                <a:solidFill>
                  <a:srgbClr val="1FE115"/>
                </a:solidFill>
                <a:sym typeface="Wingdings" pitchFamily="2" charset="2"/>
              </a:rPr>
              <a:t>our approach</a:t>
            </a:r>
            <a:endParaRPr lang="en-US" dirty="0" smtClean="0">
              <a:solidFill>
                <a:srgbClr val="1FE115"/>
              </a:solidFill>
            </a:endParaRPr>
          </a:p>
          <a:p>
            <a:pPr lvl="1"/>
            <a:r>
              <a:rPr lang="en-US" sz="2400" dirty="0" smtClean="0"/>
              <a:t>generic entities do exist and are called ‘universals’. Each particular person is an instance of the universal we call ‘person’.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semantic/semiotic triangle</a:t>
            </a:r>
            <a:endParaRPr lang="en-US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355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60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3561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3562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pic>
        <p:nvPicPr>
          <p:cNvPr id="244738" name="Picture 2" descr="http://www.kunstderfuge.com/images/beethove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419600"/>
            <a:ext cx="1354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708025" y="6096000"/>
            <a:ext cx="223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‘</a:t>
            </a:r>
            <a:r>
              <a:rPr lang="en-US" i="1">
                <a:solidFill>
                  <a:schemeClr val="bg1"/>
                </a:solidFill>
              </a:rPr>
              <a:t>Beethoven</a:t>
            </a:r>
            <a:r>
              <a:rPr lang="en-US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0" y="2133600"/>
            <a:ext cx="71176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Ludwig van Beethoven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that great German composer that became deaf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The semantic triangle works sometimes fine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4585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86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4587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4588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6019800"/>
            <a:ext cx="344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Symphony No. 3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838200" y="2133600"/>
            <a:ext cx="7759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Beethoven’s symphony dedicated to Bonaparte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the symphony played after the Munich Olympics massacre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6381750"/>
            <a:ext cx="2725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 Opus 55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4583" name="TextBox 12"/>
          <p:cNvSpPr txBox="1">
            <a:spLocks noChangeArrowheads="1"/>
          </p:cNvSpPr>
          <p:nvPr/>
        </p:nvSpPr>
        <p:spPr bwMode="auto">
          <a:xfrm>
            <a:off x="533400" y="56388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Eroica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pic>
        <p:nvPicPr>
          <p:cNvPr id="24584" name="Picture 2" descr="File:Eroica Beethoven ti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648200"/>
            <a:ext cx="1714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Sometimes the semantic triangle fails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560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10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5611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5612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476250" y="6019800"/>
            <a:ext cx="355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Symphony No. 11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5400" y="2514600"/>
            <a:ext cx="6213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the symphony Beethoven wrote after the tenth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2700000">
            <a:off x="6886575" y="5286375"/>
            <a:ext cx="1238250" cy="1238250"/>
            <a:chOff x="6477000" y="3352800"/>
            <a:chExt cx="1828800" cy="1828800"/>
          </a:xfrm>
        </p:grpSpPr>
        <p:cxnSp>
          <p:nvCxnSpPr>
            <p:cNvPr id="25607" name="Straight Connector 16"/>
            <p:cNvCxnSpPr>
              <a:cxnSpLocks noChangeShapeType="1"/>
            </p:cNvCxnSpPr>
            <p:nvPr/>
          </p:nvCxnSpPr>
          <p:spPr bwMode="auto">
            <a:xfrm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60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Sometimes the semantic triangle fails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6634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35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6636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6637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476250" y="6019800"/>
            <a:ext cx="355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Symphony No. 11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1295400" y="2514600"/>
            <a:ext cx="6213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the symphony Beethoven wrote after the tenth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2700000">
            <a:off x="6886575" y="5286375"/>
            <a:ext cx="1238250" cy="1238250"/>
            <a:chOff x="6477000" y="3352800"/>
            <a:chExt cx="1828800" cy="1828800"/>
          </a:xfrm>
        </p:grpSpPr>
        <p:cxnSp>
          <p:nvCxnSpPr>
            <p:cNvPr id="26632" name="Straight Connector 16"/>
            <p:cNvCxnSpPr>
              <a:cxnSpLocks noChangeShapeType="1"/>
            </p:cNvCxnSpPr>
            <p:nvPr/>
          </p:nvCxnSpPr>
          <p:spPr bwMode="auto">
            <a:xfrm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633" name="Straight Connector 17"/>
            <p:cNvCxnSpPr>
              <a:cxnSpLocks noChangeShapeType="1"/>
            </p:cNvCxnSpPr>
            <p:nvPr/>
          </p:nvCxnSpPr>
          <p:spPr bwMode="auto">
            <a:xfrm rot="5400000"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3" name="TextBox 12"/>
          <p:cNvSpPr txBox="1"/>
          <p:nvPr/>
        </p:nvSpPr>
        <p:spPr>
          <a:xfrm>
            <a:off x="228600" y="3657600"/>
            <a:ext cx="24971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some hold this term has meaning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2286000" cy="20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708"/>
            <a:ext cx="8632825" cy="646986"/>
          </a:xfrm>
        </p:spPr>
        <p:txBody>
          <a:bodyPr/>
          <a:lstStyle/>
          <a:p>
            <a:pPr eaLnBrk="1" hangingPunct="1"/>
            <a:r>
              <a:rPr lang="en-US" dirty="0" smtClean="0"/>
              <a:t>Clinical data registration and use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06850" y="2090738"/>
            <a:ext cx="1077913" cy="1262062"/>
            <a:chOff x="3170" y="2938"/>
            <a:chExt cx="679" cy="795"/>
          </a:xfrm>
        </p:grpSpPr>
        <p:sp>
          <p:nvSpPr>
            <p:cNvPr id="7444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780" name="Text Box 36"/>
          <p:cNvSpPr txBox="1">
            <a:spLocks noChangeArrowheads="1"/>
          </p:cNvSpPr>
          <p:nvPr/>
        </p:nvSpPr>
        <p:spPr bwMode="auto">
          <a:xfrm>
            <a:off x="685800" y="3413125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observation &amp;</a:t>
            </a:r>
          </a:p>
          <a:p>
            <a:r>
              <a:rPr lang="en-US" sz="2000">
                <a:solidFill>
                  <a:schemeClr val="bg1"/>
                </a:solidFill>
              </a:rPr>
              <a:t>measurement</a:t>
            </a:r>
          </a:p>
        </p:txBody>
      </p:sp>
      <p:grpSp>
        <p:nvGrpSpPr>
          <p:cNvPr id="16" name="Group 281"/>
          <p:cNvGrpSpPr>
            <a:grpSpLocks/>
          </p:cNvGrpSpPr>
          <p:nvPr/>
        </p:nvGrpSpPr>
        <p:grpSpPr bwMode="auto">
          <a:xfrm>
            <a:off x="2913063" y="5713413"/>
            <a:ext cx="3189287" cy="792162"/>
            <a:chOff x="1835" y="3599"/>
            <a:chExt cx="2309" cy="499"/>
          </a:xfrm>
        </p:grpSpPr>
        <p:sp>
          <p:nvSpPr>
            <p:cNvPr id="7202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1056034" name="AutoShape 290"/>
          <p:cNvSpPr>
            <a:spLocks noChangeArrowheads="1"/>
          </p:cNvSpPr>
          <p:nvPr/>
        </p:nvSpPr>
        <p:spPr bwMode="auto">
          <a:xfrm rot="-2434525">
            <a:off x="1944688" y="386238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291"/>
          <p:cNvGrpSpPr>
            <a:grpSpLocks/>
          </p:cNvGrpSpPr>
          <p:nvPr/>
        </p:nvGrpSpPr>
        <p:grpSpPr bwMode="auto">
          <a:xfrm rot="-7712767">
            <a:off x="1909763" y="3219450"/>
            <a:ext cx="2590800" cy="914400"/>
            <a:chOff x="2688" y="2640"/>
            <a:chExt cx="1632" cy="576"/>
          </a:xfrm>
        </p:grpSpPr>
        <p:sp>
          <p:nvSpPr>
            <p:cNvPr id="7187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89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0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1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2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3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4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5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6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7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47" name="AutoShape 303"/>
          <p:cNvSpPr>
            <a:spLocks noChangeArrowheads="1"/>
          </p:cNvSpPr>
          <p:nvPr/>
        </p:nvSpPr>
        <p:spPr bwMode="auto">
          <a:xfrm rot="-2435325">
            <a:off x="3243263" y="296386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7270" name="Picture 6" descr="https://encrypted-tbn2.gstatic.com/images?q=tbn:ANd9GcSwYfX8SEA3m6vxdXlNEYNqO5UzXALAEpn_xxrIa4m1aiNynrRmk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34000"/>
            <a:ext cx="1752599" cy="1369107"/>
          </a:xfrm>
          <a:prstGeom prst="rect">
            <a:avLst/>
          </a:prstGeom>
          <a:noFill/>
        </p:spPr>
      </p:pic>
      <p:grpSp>
        <p:nvGrpSpPr>
          <p:cNvPr id="20" name="Group 304"/>
          <p:cNvGrpSpPr>
            <a:grpSpLocks/>
          </p:cNvGrpSpPr>
          <p:nvPr/>
        </p:nvGrpSpPr>
        <p:grpSpPr bwMode="auto">
          <a:xfrm>
            <a:off x="606425" y="4727575"/>
            <a:ext cx="1836738" cy="1127125"/>
            <a:chOff x="382" y="2978"/>
            <a:chExt cx="1157" cy="710"/>
          </a:xfrm>
        </p:grpSpPr>
        <p:sp>
          <p:nvSpPr>
            <p:cNvPr id="7185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>
                  <a:solidFill>
                    <a:schemeClr val="bg1"/>
                  </a:solidFill>
                  <a:cs typeface="Times New Roman" pitchFamily="18" charset="0"/>
                </a:rPr>
                <a:t>Δ</a:t>
              </a:r>
              <a:r>
                <a:rPr lang="nl-BE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5057775" y="1916113"/>
            <a:ext cx="3895725" cy="1552511"/>
            <a:chOff x="5057775" y="1916113"/>
            <a:chExt cx="3895725" cy="1552511"/>
          </a:xfrm>
        </p:grpSpPr>
        <p:sp>
          <p:nvSpPr>
            <p:cNvPr id="7410" name="AutoShape 72"/>
            <p:cNvSpPr>
              <a:spLocks noChangeArrowheads="1"/>
            </p:cNvSpPr>
            <p:nvPr/>
          </p:nvSpPr>
          <p:spPr bwMode="auto">
            <a:xfrm>
              <a:off x="5414963" y="2595563"/>
              <a:ext cx="998538" cy="493713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" name="Text Box 73"/>
            <p:cNvSpPr txBox="1">
              <a:spLocks noChangeArrowheads="1"/>
            </p:cNvSpPr>
            <p:nvPr/>
          </p:nvSpPr>
          <p:spPr bwMode="auto">
            <a:xfrm>
              <a:off x="5057775" y="1916113"/>
              <a:ext cx="15509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data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  <p:pic>
          <p:nvPicPr>
            <p:cNvPr id="267268" name="Picture 4" descr="https://encrypted-tbn0.gstatic.com/images?q=tbn:ANd9GcQ519d192LEpR6-ADeRK6iQdyVNygAnbZZX5sFynammQr-mRtP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2209800"/>
              <a:ext cx="2247900" cy="1258824"/>
            </a:xfrm>
            <a:prstGeom prst="rect">
              <a:avLst/>
            </a:prstGeom>
            <a:noFill/>
          </p:spPr>
        </p:pic>
      </p:grpSp>
      <p:grpSp>
        <p:nvGrpSpPr>
          <p:cNvPr id="313" name="Group 312"/>
          <p:cNvGrpSpPr/>
          <p:nvPr/>
        </p:nvGrpSpPr>
        <p:grpSpPr>
          <a:xfrm>
            <a:off x="6400800" y="3597276"/>
            <a:ext cx="2466975" cy="2517775"/>
            <a:chOff x="6400800" y="3597276"/>
            <a:chExt cx="2466975" cy="2517775"/>
          </a:xfrm>
        </p:grpSpPr>
        <p:pic>
          <p:nvPicPr>
            <p:cNvPr id="267266" name="Picture 2" descr="https://encrypted-tbn3.gstatic.com/images?q=tbn:ANd9GcQYl3brsrSchFGP60n8OSuMlSlsaWwn0vPNAj4eRXEIK9A-7CU9D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00800" y="4267200"/>
              <a:ext cx="2466975" cy="1847851"/>
            </a:xfrm>
            <a:prstGeom prst="rect">
              <a:avLst/>
            </a:prstGeom>
            <a:noFill/>
          </p:spPr>
        </p:pic>
        <p:sp>
          <p:nvSpPr>
            <p:cNvPr id="310" name="AutoShape 72"/>
            <p:cNvSpPr>
              <a:spLocks noChangeArrowheads="1"/>
            </p:cNvSpPr>
            <p:nvPr/>
          </p:nvSpPr>
          <p:spPr bwMode="auto">
            <a:xfrm rot="5400000">
              <a:off x="7517607" y="3647281"/>
              <a:ext cx="593724" cy="493713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Sometimes the semantic triangle fails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7655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56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7657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7658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476250" y="6019800"/>
            <a:ext cx="355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Symphony No. 10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286000"/>
            <a:ext cx="8299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the one assembled by Barry Cooper from fragmentary sketches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Beethoven’s hypothetical symphony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73412" name="Picture 4" descr="http://img218.imageshack.us/img218/5205/beethove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76800"/>
            <a:ext cx="16002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Prehistoric ‘psychiatry’: </a:t>
            </a:r>
            <a:r>
              <a:rPr lang="en-US" i="1" smtClean="0"/>
              <a:t>drapetomania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1346200" y="6019800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drapetomania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286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disease which causes slaves to suffer from an unexplainable propensity to run away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75458" name="Picture 2" descr="A Ride for Liberty: The Fugitive Sl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48200"/>
            <a:ext cx="152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80250" y="58674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painting by Eastman Johnson. </a:t>
            </a:r>
            <a:r>
              <a:rPr lang="en-US" sz="1200" b="0" i="1">
                <a:solidFill>
                  <a:schemeClr val="bg1"/>
                </a:solidFill>
              </a:rPr>
              <a:t>A Ride for Liberty: The Fugitive Slaves. </a:t>
            </a:r>
            <a:r>
              <a:rPr lang="en-US" sz="1200" b="0">
                <a:solidFill>
                  <a:schemeClr val="bg1"/>
                </a:solidFill>
              </a:rPr>
              <a:t>1860.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Some etiologic and diagnostic reflections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2057400"/>
            <a:ext cx="7467600" cy="2576513"/>
            <a:chOff x="304801" y="2057400"/>
            <a:chExt cx="7467600" cy="2576277"/>
          </a:xfrm>
        </p:grpSpPr>
        <p:pic>
          <p:nvPicPr>
            <p:cNvPr id="297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1" y="2057400"/>
              <a:ext cx="7467600" cy="2576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7" name="Rectangle 5"/>
            <p:cNvSpPr>
              <a:spLocks noChangeArrowheads="1"/>
            </p:cNvSpPr>
            <p:nvPr/>
          </p:nvSpPr>
          <p:spPr bwMode="auto">
            <a:xfrm>
              <a:off x="3962400" y="2286000"/>
              <a:ext cx="1752600" cy="3810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8" name="Rectangle 6"/>
            <p:cNvSpPr>
              <a:spLocks noChangeArrowheads="1"/>
            </p:cNvSpPr>
            <p:nvPr/>
          </p:nvSpPr>
          <p:spPr bwMode="auto">
            <a:xfrm>
              <a:off x="2743200" y="3886200"/>
              <a:ext cx="4953000" cy="3810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9" name="Rectangle 7"/>
            <p:cNvSpPr>
              <a:spLocks noChangeArrowheads="1"/>
            </p:cNvSpPr>
            <p:nvPr/>
          </p:nvSpPr>
          <p:spPr bwMode="auto">
            <a:xfrm>
              <a:off x="381000" y="4191000"/>
              <a:ext cx="2057400" cy="3810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19200" y="4725988"/>
            <a:ext cx="7629525" cy="1979612"/>
            <a:chOff x="1219200" y="4726504"/>
            <a:chExt cx="7629525" cy="1979096"/>
          </a:xfrm>
        </p:grpSpPr>
        <p:pic>
          <p:nvPicPr>
            <p:cNvPr id="2970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4726504"/>
              <a:ext cx="7629525" cy="196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Rectangle 8"/>
            <p:cNvSpPr>
              <a:spLocks noChangeArrowheads="1"/>
            </p:cNvSpPr>
            <p:nvPr/>
          </p:nvSpPr>
          <p:spPr bwMode="auto">
            <a:xfrm>
              <a:off x="4495800" y="5334000"/>
              <a:ext cx="4267200" cy="3810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4" name="Rectangle 9"/>
            <p:cNvSpPr>
              <a:spLocks noChangeArrowheads="1"/>
            </p:cNvSpPr>
            <p:nvPr/>
          </p:nvSpPr>
          <p:spPr bwMode="auto">
            <a:xfrm>
              <a:off x="1295400" y="5715000"/>
              <a:ext cx="7467600" cy="6096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5" name="Rectangle 10"/>
            <p:cNvSpPr>
              <a:spLocks noChangeArrowheads="1"/>
            </p:cNvSpPr>
            <p:nvPr/>
          </p:nvSpPr>
          <p:spPr bwMode="auto">
            <a:xfrm>
              <a:off x="1295400" y="6324600"/>
              <a:ext cx="3124200" cy="3810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4800" y="2057400"/>
            <a:ext cx="7467600" cy="2590800"/>
          </a:xfrm>
          <a:prstGeom prst="rect">
            <a:avLst/>
          </a:prstGeom>
          <a:solidFill>
            <a:srgbClr val="16165D">
              <a:alpha val="69803"/>
            </a:srgbClr>
          </a:solidFill>
          <a:ln w="9525" algn="ctr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48600" cy="647700"/>
          </a:xfrm>
        </p:spPr>
        <p:txBody>
          <a:bodyPr/>
          <a:lstStyle/>
          <a:p>
            <a:r>
              <a:rPr lang="en-US" smtClean="0"/>
              <a:t>The North’s ‘</a:t>
            </a:r>
            <a:r>
              <a:rPr lang="en-US" i="1" smtClean="0"/>
              <a:t>Effugium Discipulorum</a:t>
            </a:r>
            <a:r>
              <a:rPr lang="en-US" smtClean="0"/>
              <a:t>’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971800" y="4038600"/>
            <a:ext cx="1143000" cy="228600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724400" y="5181600"/>
            <a:ext cx="4419600" cy="2286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The questions the triangle raises become trickier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…</a:t>
            </a:r>
          </a:p>
          <a:p>
            <a:pPr lvl="1"/>
            <a:r>
              <a:rPr lang="en-US" smtClean="0"/>
              <a:t>Beethoven’s 10</a:t>
            </a:r>
            <a:r>
              <a:rPr lang="en-US" baseline="30000" smtClean="0"/>
              <a:t>th</a:t>
            </a:r>
            <a:r>
              <a:rPr lang="en-US" smtClean="0"/>
              <a:t> symphony a symphony ?</a:t>
            </a:r>
          </a:p>
          <a:p>
            <a:pPr lvl="1"/>
            <a:r>
              <a:rPr lang="en-US" smtClean="0"/>
              <a:t>Beethoven’s 10</a:t>
            </a:r>
            <a:r>
              <a:rPr lang="en-US" baseline="30000" smtClean="0"/>
              <a:t>th</a:t>
            </a:r>
            <a:r>
              <a:rPr lang="en-US" smtClean="0"/>
              <a:t> symphony a hypothetical symphony ?</a:t>
            </a:r>
          </a:p>
          <a:p>
            <a:pPr lvl="1"/>
            <a:r>
              <a:rPr lang="en-US" smtClean="0"/>
              <a:t>a hypothetical symphony a symphony ?</a:t>
            </a:r>
          </a:p>
          <a:p>
            <a:pPr lvl="1"/>
            <a:endParaRPr lang="en-US" smtClean="0"/>
          </a:p>
          <a:p>
            <a:r>
              <a:rPr lang="en-US" smtClean="0"/>
              <a:t>In medicine, is …</a:t>
            </a:r>
          </a:p>
          <a:p>
            <a:pPr lvl="1"/>
            <a:r>
              <a:rPr lang="en-US" smtClean="0"/>
              <a:t>a prevented abortion an abortion ?</a:t>
            </a:r>
          </a:p>
          <a:p>
            <a:pPr lvl="1"/>
            <a:r>
              <a:rPr lang="en-US" smtClean="0"/>
              <a:t>an absent nipple a nipple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SNOMED about </a:t>
            </a:r>
            <a:r>
              <a:rPr lang="en-US" i="1" smtClean="0"/>
              <a:t>diseases</a:t>
            </a:r>
            <a:r>
              <a:rPr lang="en-US" smtClean="0"/>
              <a:t> and </a:t>
            </a:r>
            <a:r>
              <a:rPr lang="en-US" i="1" smtClean="0"/>
              <a:t>concepts </a:t>
            </a:r>
            <a:r>
              <a:rPr lang="en-US" sz="2400" b="0" smtClean="0"/>
              <a:t>(until 2010) </a:t>
            </a:r>
          </a:p>
        </p:txBody>
      </p:sp>
      <p:sp>
        <p:nvSpPr>
          <p:cNvPr id="1849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nl-NL" sz="2800" i="1" dirty="0" smtClean="0"/>
              <a:t>‘Disorders are </a:t>
            </a:r>
            <a:r>
              <a:rPr lang="nl-NL" sz="2800" b="1" i="1" dirty="0" smtClean="0"/>
              <a:t>concepts</a:t>
            </a:r>
            <a:r>
              <a:rPr lang="nl-NL" sz="2800" i="1" dirty="0" smtClean="0"/>
              <a:t> in which there is an explicit or implicit pathological process causing a state of disease which tends to exist for a significant length of time under ordinary circumstances</a:t>
            </a:r>
            <a:r>
              <a:rPr lang="nl-NL" sz="2800" dirty="0" smtClean="0"/>
              <a:t>.</a:t>
            </a:r>
            <a:r>
              <a:rPr lang="nl-BE" sz="2800" dirty="0" smtClean="0"/>
              <a:t>’</a:t>
            </a:r>
          </a:p>
          <a:p>
            <a:pPr eaLnBrk="1" hangingPunct="1">
              <a:lnSpc>
                <a:spcPct val="90000"/>
              </a:lnSpc>
              <a:defRPr/>
            </a:pPr>
            <a:endParaRPr lang="nl-BE" sz="10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l-BE" sz="2800" dirty="0" smtClean="0"/>
              <a:t>And also:</a:t>
            </a:r>
            <a:r>
              <a:rPr lang="nl-BE" sz="2800" i="1" dirty="0" smtClean="0"/>
              <a:t> “Concepts are </a:t>
            </a:r>
            <a:r>
              <a:rPr lang="nl-NL" sz="2800" b="1" i="1" dirty="0" smtClean="0"/>
              <a:t>unique units of thought</a:t>
            </a:r>
            <a:r>
              <a:rPr lang="nl-NL" sz="2800" i="1" dirty="0" smtClean="0"/>
              <a:t>”</a:t>
            </a:r>
            <a:r>
              <a:rPr lang="nl-BE" sz="2800" i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nl-BE" sz="2800" i="1" dirty="0" smtClean="0"/>
          </a:p>
          <a:p>
            <a:pPr lvl="3" indent="4763"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i="1" dirty="0" smtClean="0"/>
              <a:t>College of American Pathologists. SNOMED Clinical Terms® User Guide. January 2003 Release.</a:t>
            </a:r>
            <a:endParaRPr lang="nl-BE" sz="1600" i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nl-BE" sz="10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l-BE" sz="2800" dirty="0" smtClean="0"/>
              <a:t>Thus</a:t>
            </a:r>
            <a:r>
              <a:rPr lang="nl-BE" sz="2800" i="1" dirty="0" smtClean="0"/>
              <a:t>: </a:t>
            </a:r>
            <a:r>
              <a:rPr lang="nl-BE" sz="2800" b="1" dirty="0" smtClean="0"/>
              <a:t>Disorders are unique units of thoughts in which there is a pathological process …???</a:t>
            </a:r>
          </a:p>
          <a:p>
            <a:pPr eaLnBrk="1" hangingPunct="1">
              <a:lnSpc>
                <a:spcPct val="90000"/>
              </a:lnSpc>
              <a:defRPr/>
            </a:pPr>
            <a:endParaRPr lang="nl-BE" sz="1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l-BE" sz="2800" dirty="0" smtClean="0"/>
              <a:t>And thus:</a:t>
            </a:r>
            <a:r>
              <a:rPr lang="nl-BE" sz="2800" b="1" dirty="0" smtClean="0"/>
              <a:t> </a:t>
            </a:r>
            <a:r>
              <a:rPr lang="nl-BE" sz="2800" dirty="0" smtClean="0"/>
              <a:t>to eradicate all diseases in the world at once we simply should stop thinking ?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3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5168900"/>
            <a:ext cx="8826500" cy="168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dirty="0" smtClean="0"/>
              <a:t>An </a:t>
            </a:r>
            <a:r>
              <a:rPr lang="en-US" dirty="0" smtClean="0"/>
              <a:t>alternative: Ontological Realism</a:t>
            </a:r>
            <a:endParaRPr 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1968500"/>
            <a:ext cx="8826500" cy="320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dirty="0" smtClean="0"/>
              <a:t>Conceptualism versus Ontological Realism</a:t>
            </a:r>
            <a:endParaRPr lang="en-US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3025775"/>
            <a:ext cx="4125913" cy="2590800"/>
            <a:chOff x="2092504" y="3276600"/>
            <a:chExt cx="5334000" cy="2590800"/>
          </a:xfrm>
        </p:grpSpPr>
        <p:sp>
          <p:nvSpPr>
            <p:cNvPr id="32783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sz="1600"/>
            </a:p>
          </p:txBody>
        </p:sp>
        <p:sp>
          <p:nvSpPr>
            <p:cNvPr id="32784" name="TextBox 4"/>
            <p:cNvSpPr txBox="1">
              <a:spLocks noChangeArrowheads="1"/>
            </p:cNvSpPr>
            <p:nvPr/>
          </p:nvSpPr>
          <p:spPr bwMode="auto">
            <a:xfrm>
              <a:off x="2475531" y="5410200"/>
              <a:ext cx="78588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32785" name="TextBox 5"/>
            <p:cNvSpPr txBox="1">
              <a:spLocks noChangeArrowheads="1"/>
            </p:cNvSpPr>
            <p:nvPr/>
          </p:nvSpPr>
          <p:spPr bwMode="auto">
            <a:xfrm>
              <a:off x="4196927" y="3729335"/>
              <a:ext cx="1109193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32786" name="TextBox 6"/>
            <p:cNvSpPr txBox="1">
              <a:spLocks noChangeArrowheads="1"/>
            </p:cNvSpPr>
            <p:nvPr/>
          </p:nvSpPr>
          <p:spPr bwMode="auto">
            <a:xfrm>
              <a:off x="5910560" y="5410200"/>
              <a:ext cx="114517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referent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9938" y="3001963"/>
            <a:ext cx="4333875" cy="2717800"/>
            <a:chOff x="1823372" y="3276600"/>
            <a:chExt cx="5603132" cy="2718308"/>
          </a:xfrm>
        </p:grpSpPr>
        <p:sp>
          <p:nvSpPr>
            <p:cNvPr id="3277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sz="1600"/>
            </a:p>
          </p:txBody>
        </p:sp>
        <p:sp>
          <p:nvSpPr>
            <p:cNvPr id="32780" name="TextBox 4"/>
            <p:cNvSpPr txBox="1">
              <a:spLocks noChangeArrowheads="1"/>
            </p:cNvSpPr>
            <p:nvPr/>
          </p:nvSpPr>
          <p:spPr bwMode="auto">
            <a:xfrm>
              <a:off x="1823372" y="5410200"/>
              <a:ext cx="2090224" cy="584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representational</a:t>
              </a:r>
            </a:p>
            <a:p>
              <a:r>
                <a:rPr lang="en-US" sz="1600">
                  <a:solidFill>
                    <a:srgbClr val="FFFF00"/>
                  </a:solidFill>
                </a:rPr>
                <a:t>unit</a:t>
              </a:r>
            </a:p>
          </p:txBody>
        </p:sp>
        <p:sp>
          <p:nvSpPr>
            <p:cNvPr id="32781" name="TextBox 5"/>
            <p:cNvSpPr txBox="1">
              <a:spLocks noChangeArrowheads="1"/>
            </p:cNvSpPr>
            <p:nvPr/>
          </p:nvSpPr>
          <p:spPr bwMode="auto">
            <a:xfrm>
              <a:off x="4107813" y="3729335"/>
              <a:ext cx="128742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universal</a:t>
              </a:r>
            </a:p>
          </p:txBody>
        </p:sp>
        <p:sp>
          <p:nvSpPr>
            <p:cNvPr id="32782" name="TextBox 6"/>
            <p:cNvSpPr txBox="1">
              <a:spLocks noChangeArrowheads="1"/>
            </p:cNvSpPr>
            <p:nvPr/>
          </p:nvSpPr>
          <p:spPr bwMode="auto">
            <a:xfrm>
              <a:off x="5787621" y="5410200"/>
              <a:ext cx="139105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particular</a:t>
              </a:r>
            </a:p>
          </p:txBody>
        </p:sp>
      </p:grpSp>
      <p:cxnSp>
        <p:nvCxnSpPr>
          <p:cNvPr id="32773" name="Straight Connector 15"/>
          <p:cNvCxnSpPr>
            <a:cxnSpLocks noChangeShapeType="1"/>
          </p:cNvCxnSpPr>
          <p:nvPr/>
        </p:nvCxnSpPr>
        <p:spPr bwMode="auto">
          <a:xfrm>
            <a:off x="4478338" y="3219450"/>
            <a:ext cx="47625" cy="334962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32774" name="TextBox 17"/>
          <p:cNvSpPr txBox="1">
            <a:spLocks noChangeArrowheads="1"/>
          </p:cNvSpPr>
          <p:nvPr/>
        </p:nvSpPr>
        <p:spPr bwMode="auto">
          <a:xfrm>
            <a:off x="769706" y="5991225"/>
            <a:ext cx="280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Conceptualism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775" name="TextBox 18"/>
          <p:cNvSpPr txBox="1">
            <a:spLocks noChangeArrowheads="1"/>
          </p:cNvSpPr>
          <p:nvPr/>
        </p:nvSpPr>
        <p:spPr bwMode="auto">
          <a:xfrm>
            <a:off x="4986406" y="5991225"/>
            <a:ext cx="3728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Ontological Realism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116263" y="4805363"/>
            <a:ext cx="1296987" cy="1231900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rot="2860830">
            <a:off x="5565775" y="3713163"/>
            <a:ext cx="3962400" cy="1231900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60713" y="2484438"/>
            <a:ext cx="254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First order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smtClean="0"/>
              <a:t>A useful parallel: Alberti’s grid</a:t>
            </a:r>
          </a:p>
        </p:txBody>
      </p:sp>
      <p:pic>
        <p:nvPicPr>
          <p:cNvPr id="57347" name="Picture 3" descr="durer_reve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7162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alberti_gr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038" y="2163763"/>
            <a:ext cx="3509962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AutoShape 5"/>
          <p:cNvSpPr>
            <a:spLocks noChangeArrowheads="1"/>
          </p:cNvSpPr>
          <p:nvPr/>
        </p:nvSpPr>
        <p:spPr bwMode="auto">
          <a:xfrm rot="5400000">
            <a:off x="2139157" y="4325144"/>
            <a:ext cx="2243137" cy="581025"/>
          </a:xfrm>
          <a:custGeom>
            <a:avLst/>
            <a:gdLst>
              <a:gd name="T0" fmla="*/ 203828956 w 21600"/>
              <a:gd name="T1" fmla="*/ 7814598 h 21600"/>
              <a:gd name="T2" fmla="*/ 116473756 w 21600"/>
              <a:gd name="T3" fmla="*/ 15629170 h 21600"/>
              <a:gd name="T4" fmla="*/ 29118413 w 21600"/>
              <a:gd name="T5" fmla="*/ 7814598 h 21600"/>
              <a:gd name="T6" fmla="*/ 11647375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983413" y="4911725"/>
            <a:ext cx="914400" cy="512763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511550" y="2212975"/>
            <a:ext cx="1028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reality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4729163" y="2463800"/>
            <a:ext cx="1951037" cy="4016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4003675" y="2687638"/>
            <a:ext cx="1116013" cy="1193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346200" y="6400800"/>
            <a:ext cx="2079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representation</a:t>
            </a: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V="1">
            <a:off x="3560763" y="5808663"/>
            <a:ext cx="4564062" cy="889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2008188" y="5605463"/>
            <a:ext cx="173037" cy="8763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128713" y="2376488"/>
            <a:ext cx="16891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Ontological</a:t>
            </a:r>
          </a:p>
          <a:p>
            <a:r>
              <a:rPr lang="en-US">
                <a:solidFill>
                  <a:srgbClr val="FF3300"/>
                </a:solidFill>
              </a:rPr>
              <a:t>theory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2520950" y="3155950"/>
            <a:ext cx="871538" cy="287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Universal versus particular</a:t>
            </a:r>
            <a:endParaRPr lang="en-US" dirty="0"/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4" name="Picture 2" descr="https://encrypted-tbn3.gstatic.com/images?q=tbn:ANd9GcTM-GIh25fYhqb2R2H0pZamjtqZC32MYyKcK9hPdMORwzrD7ATcvCXhhD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19625"/>
            <a:ext cx="1152525" cy="1533525"/>
          </a:xfrm>
          <a:prstGeom prst="rect">
            <a:avLst/>
          </a:prstGeom>
          <a:noFill/>
        </p:spPr>
      </p:pic>
      <p:pic>
        <p:nvPicPr>
          <p:cNvPr id="269316" name="Picture 4" descr="https://encrypted-tbn1.gstatic.com/images?q=tbn:ANd9GcREsxmdyg7ikvB64eCQMTaZfXmFYQ45ue49r6dHMn72KqdM0E9vrH_O-G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2" y="4595812"/>
            <a:ext cx="1114425" cy="1581150"/>
          </a:xfrm>
          <a:prstGeom prst="rect">
            <a:avLst/>
          </a:prstGeom>
          <a:noFill/>
        </p:spPr>
      </p:pic>
      <p:pic>
        <p:nvPicPr>
          <p:cNvPr id="269318" name="Picture 6" descr="https://encrypted-tbn3.gstatic.com/images?q=tbn:ANd9GcREGJl3rKpefAnc50aGAh0v4K95nJIZrFDWotLNoKlGhj3GcV7U2HlACQX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pic>
        <p:nvPicPr>
          <p:cNvPr id="269320" name="Picture 8" descr="https://encrypted-tbn2.gstatic.com/images?q=tbn:ANd9GcR2RsdemFj41FjhNR6d2koWQJoQHCSjFDadDc2ZY0fYAZ-NEIiaxbAkTa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9762" y="4629150"/>
            <a:ext cx="1162050" cy="1514475"/>
          </a:xfrm>
          <a:prstGeom prst="rect">
            <a:avLst/>
          </a:prstGeom>
          <a:noFill/>
        </p:spPr>
      </p:pic>
      <p:pic>
        <p:nvPicPr>
          <p:cNvPr id="269322" name="Picture 10" descr="https://encrypted-tbn2.gstatic.com/images?q=tbn:ANd9GcR25xibVdlSSSW8NwWFWbLRPKZicAuGjcrQPZ1H0Hlc0OJUw_-4fuCxEy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4600575"/>
            <a:ext cx="1123950" cy="157162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4" idx="0"/>
            <a:endCxn id="17" idx="2"/>
          </p:cNvCxnSpPr>
          <p:nvPr/>
        </p:nvCxnSpPr>
        <p:spPr bwMode="auto">
          <a:xfrm flipV="1">
            <a:off x="957263" y="2718375"/>
            <a:ext cx="3614381" cy="190125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269316" idx="0"/>
            <a:endCxn id="17" idx="2"/>
          </p:cNvCxnSpPr>
          <p:nvPr/>
        </p:nvCxnSpPr>
        <p:spPr bwMode="auto">
          <a:xfrm flipV="1">
            <a:off x="2752725" y="2718375"/>
            <a:ext cx="1818919" cy="18774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7" idx="2"/>
          </p:cNvCxnSpPr>
          <p:nvPr/>
        </p:nvCxnSpPr>
        <p:spPr bwMode="auto">
          <a:xfrm flipV="1">
            <a:off x="4514849" y="2718375"/>
            <a:ext cx="56795" cy="185362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20" idx="0"/>
            <a:endCxn id="17" idx="2"/>
          </p:cNvCxnSpPr>
          <p:nvPr/>
        </p:nvCxnSpPr>
        <p:spPr bwMode="auto">
          <a:xfrm flipH="1" flipV="1">
            <a:off x="4571644" y="2718375"/>
            <a:ext cx="1729143" cy="19107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69322" idx="0"/>
            <a:endCxn id="17" idx="2"/>
          </p:cNvCxnSpPr>
          <p:nvPr/>
        </p:nvCxnSpPr>
        <p:spPr bwMode="auto">
          <a:xfrm flipH="1" flipV="1">
            <a:off x="4571644" y="2718375"/>
            <a:ext cx="3534131" cy="188220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886200" y="213360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1941" y="3276600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instance of …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particulars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708"/>
            <a:ext cx="8632825" cy="646986"/>
          </a:xfrm>
        </p:spPr>
        <p:txBody>
          <a:bodyPr/>
          <a:lstStyle/>
          <a:p>
            <a:pPr eaLnBrk="1" hangingPunct="1"/>
            <a:r>
              <a:rPr lang="en-US" dirty="0" smtClean="0"/>
              <a:t>Generalization: data generation and use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06850" y="2090738"/>
            <a:ext cx="1077913" cy="1262062"/>
            <a:chOff x="3170" y="2938"/>
            <a:chExt cx="679" cy="795"/>
          </a:xfrm>
        </p:grpSpPr>
        <p:sp>
          <p:nvSpPr>
            <p:cNvPr id="7444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780" name="Text Box 36"/>
          <p:cNvSpPr txBox="1">
            <a:spLocks noChangeArrowheads="1"/>
          </p:cNvSpPr>
          <p:nvPr/>
        </p:nvSpPr>
        <p:spPr bwMode="auto">
          <a:xfrm>
            <a:off x="685800" y="3413125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observation &amp;</a:t>
            </a:r>
          </a:p>
          <a:p>
            <a:r>
              <a:rPr lang="en-US" sz="2000">
                <a:solidFill>
                  <a:schemeClr val="bg1"/>
                </a:solidFill>
              </a:rPr>
              <a:t>measurement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057775" y="1916113"/>
            <a:ext cx="3849688" cy="1187450"/>
            <a:chOff x="3186" y="1207"/>
            <a:chExt cx="2425" cy="748"/>
          </a:xfrm>
        </p:grpSpPr>
        <p:sp>
          <p:nvSpPr>
            <p:cNvPr id="7408" name="AutoShape 38"/>
            <p:cNvSpPr>
              <a:spLocks noChangeArrowheads="1"/>
            </p:cNvSpPr>
            <p:nvPr/>
          </p:nvSpPr>
          <p:spPr bwMode="auto">
            <a:xfrm>
              <a:off x="4136" y="1301"/>
              <a:ext cx="1475" cy="654"/>
            </a:xfrm>
            <a:prstGeom prst="cube">
              <a:avLst>
                <a:gd name="adj" fmla="val 75843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4308" y="1360"/>
              <a:ext cx="1233" cy="468"/>
              <a:chOff x="3968" y="1662"/>
              <a:chExt cx="1233" cy="748"/>
            </a:xfrm>
          </p:grpSpPr>
          <p:sp>
            <p:nvSpPr>
              <p:cNvPr id="7412" name="Oval 40"/>
              <p:cNvSpPr>
                <a:spLocks noChangeArrowheads="1"/>
              </p:cNvSpPr>
              <p:nvPr/>
            </p:nvSpPr>
            <p:spPr bwMode="auto">
              <a:xfrm flipH="1">
                <a:off x="4017" y="1857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3" name="Oval 41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4" name="Oval 42"/>
              <p:cNvSpPr>
                <a:spLocks noChangeArrowheads="1"/>
              </p:cNvSpPr>
              <p:nvPr/>
            </p:nvSpPr>
            <p:spPr bwMode="auto">
              <a:xfrm flipH="1">
                <a:off x="4356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5" name="Oval 43"/>
              <p:cNvSpPr>
                <a:spLocks noChangeArrowheads="1"/>
              </p:cNvSpPr>
              <p:nvPr/>
            </p:nvSpPr>
            <p:spPr bwMode="auto">
              <a:xfrm flipH="1">
                <a:off x="4162" y="198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6" name="Oval 44"/>
              <p:cNvSpPr>
                <a:spLocks noChangeArrowheads="1"/>
              </p:cNvSpPr>
              <p:nvPr/>
            </p:nvSpPr>
            <p:spPr bwMode="auto">
              <a:xfrm flipH="1">
                <a:off x="4355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7" name="Oval 45"/>
              <p:cNvSpPr>
                <a:spLocks noChangeArrowheads="1"/>
              </p:cNvSpPr>
              <p:nvPr/>
            </p:nvSpPr>
            <p:spPr bwMode="auto">
              <a:xfrm flipH="1">
                <a:off x="4599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8" name="Oval 46"/>
              <p:cNvSpPr>
                <a:spLocks noChangeArrowheads="1"/>
              </p:cNvSpPr>
              <p:nvPr/>
            </p:nvSpPr>
            <p:spPr bwMode="auto">
              <a:xfrm flipH="1">
                <a:off x="4405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9" name="Oval 47"/>
              <p:cNvSpPr>
                <a:spLocks noChangeArrowheads="1"/>
              </p:cNvSpPr>
              <p:nvPr/>
            </p:nvSpPr>
            <p:spPr bwMode="auto">
              <a:xfrm flipH="1">
                <a:off x="4550" y="17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0" name="Oval 48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1" name="Oval 49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2" name="Oval 50"/>
              <p:cNvSpPr>
                <a:spLocks noChangeArrowheads="1"/>
              </p:cNvSpPr>
              <p:nvPr/>
            </p:nvSpPr>
            <p:spPr bwMode="auto">
              <a:xfrm flipH="1">
                <a:off x="4453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3" name="Oval 51"/>
              <p:cNvSpPr>
                <a:spLocks noChangeArrowheads="1"/>
              </p:cNvSpPr>
              <p:nvPr/>
            </p:nvSpPr>
            <p:spPr bwMode="auto">
              <a:xfrm flipH="1">
                <a:off x="4259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4" name="Oval 52"/>
              <p:cNvSpPr>
                <a:spLocks noChangeArrowheads="1"/>
              </p:cNvSpPr>
              <p:nvPr/>
            </p:nvSpPr>
            <p:spPr bwMode="auto">
              <a:xfrm flipH="1">
                <a:off x="4599" y="2264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" name="Oval 53"/>
              <p:cNvSpPr>
                <a:spLocks noChangeArrowheads="1"/>
              </p:cNvSpPr>
              <p:nvPr/>
            </p:nvSpPr>
            <p:spPr bwMode="auto">
              <a:xfrm flipH="1">
                <a:off x="4550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6" name="Oval 54"/>
              <p:cNvSpPr>
                <a:spLocks noChangeArrowheads="1"/>
              </p:cNvSpPr>
              <p:nvPr/>
            </p:nvSpPr>
            <p:spPr bwMode="auto">
              <a:xfrm flipH="1">
                <a:off x="3968" y="217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7" name="Oval 55"/>
              <p:cNvSpPr>
                <a:spLocks noChangeArrowheads="1"/>
              </p:cNvSpPr>
              <p:nvPr/>
            </p:nvSpPr>
            <p:spPr bwMode="auto">
              <a:xfrm flipH="1">
                <a:off x="4599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8" name="Oval 56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9" name="Oval 57"/>
              <p:cNvSpPr>
                <a:spLocks noChangeArrowheads="1"/>
              </p:cNvSpPr>
              <p:nvPr/>
            </p:nvSpPr>
            <p:spPr bwMode="auto">
              <a:xfrm flipH="1">
                <a:off x="4405" y="20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0" name="Oval 58"/>
              <p:cNvSpPr>
                <a:spLocks noChangeArrowheads="1"/>
              </p:cNvSpPr>
              <p:nvPr/>
            </p:nvSpPr>
            <p:spPr bwMode="auto">
              <a:xfrm flipH="1">
                <a:off x="4550" y="20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1" name="Oval 59"/>
              <p:cNvSpPr>
                <a:spLocks noChangeArrowheads="1"/>
              </p:cNvSpPr>
              <p:nvPr/>
            </p:nvSpPr>
            <p:spPr bwMode="auto">
              <a:xfrm flipH="1">
                <a:off x="4162" y="222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2" name="Oval 60"/>
              <p:cNvSpPr>
                <a:spLocks noChangeArrowheads="1"/>
              </p:cNvSpPr>
              <p:nvPr/>
            </p:nvSpPr>
            <p:spPr bwMode="auto">
              <a:xfrm flipH="1">
                <a:off x="5104" y="188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3" name="Oval 61"/>
              <p:cNvSpPr>
                <a:spLocks noChangeArrowheads="1"/>
              </p:cNvSpPr>
              <p:nvPr/>
            </p:nvSpPr>
            <p:spPr bwMode="auto">
              <a:xfrm flipH="1">
                <a:off x="4890" y="212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4" name="Oval 62"/>
              <p:cNvSpPr>
                <a:spLocks noChangeArrowheads="1"/>
              </p:cNvSpPr>
              <p:nvPr/>
            </p:nvSpPr>
            <p:spPr bwMode="auto">
              <a:xfrm flipH="1">
                <a:off x="4599" y="231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" name="Oval 63"/>
              <p:cNvSpPr>
                <a:spLocks noChangeArrowheads="1"/>
              </p:cNvSpPr>
              <p:nvPr/>
            </p:nvSpPr>
            <p:spPr bwMode="auto">
              <a:xfrm flipH="1">
                <a:off x="4890" y="183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6" name="Oval 64"/>
              <p:cNvSpPr>
                <a:spLocks noChangeArrowheads="1"/>
              </p:cNvSpPr>
              <p:nvPr/>
            </p:nvSpPr>
            <p:spPr bwMode="auto">
              <a:xfrm flipH="1">
                <a:off x="4259" y="169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7" name="Oval 65"/>
              <p:cNvSpPr>
                <a:spLocks noChangeArrowheads="1"/>
              </p:cNvSpPr>
              <p:nvPr/>
            </p:nvSpPr>
            <p:spPr bwMode="auto">
              <a:xfrm flipH="1">
                <a:off x="4452" y="17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8" name="Oval 66"/>
              <p:cNvSpPr>
                <a:spLocks noChangeArrowheads="1"/>
              </p:cNvSpPr>
              <p:nvPr/>
            </p:nvSpPr>
            <p:spPr bwMode="auto">
              <a:xfrm flipH="1">
                <a:off x="4744" y="176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9" name="Oval 67"/>
              <p:cNvSpPr>
                <a:spLocks noChangeArrowheads="1"/>
              </p:cNvSpPr>
              <p:nvPr/>
            </p:nvSpPr>
            <p:spPr bwMode="auto">
              <a:xfrm flipH="1">
                <a:off x="4017" y="201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0" name="Oval 68"/>
              <p:cNvSpPr>
                <a:spLocks noChangeArrowheads="1"/>
              </p:cNvSpPr>
              <p:nvPr/>
            </p:nvSpPr>
            <p:spPr bwMode="auto">
              <a:xfrm flipH="1">
                <a:off x="4647" y="209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1" name="Oval 69"/>
              <p:cNvSpPr>
                <a:spLocks noChangeArrowheads="1"/>
              </p:cNvSpPr>
              <p:nvPr/>
            </p:nvSpPr>
            <p:spPr bwMode="auto">
              <a:xfrm flipH="1">
                <a:off x="4793" y="191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2" name="Oval 70"/>
              <p:cNvSpPr>
                <a:spLocks noChangeArrowheads="1"/>
              </p:cNvSpPr>
              <p:nvPr/>
            </p:nvSpPr>
            <p:spPr bwMode="auto">
              <a:xfrm flipH="1">
                <a:off x="4550" y="2051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3" name="Oval 71"/>
              <p:cNvSpPr>
                <a:spLocks noChangeArrowheads="1"/>
              </p:cNvSpPr>
              <p:nvPr/>
            </p:nvSpPr>
            <p:spPr bwMode="auto">
              <a:xfrm flipH="1">
                <a:off x="4696" y="166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10" name="AutoShape 72"/>
            <p:cNvSpPr>
              <a:spLocks noChangeArrowheads="1"/>
            </p:cNvSpPr>
            <p:nvPr/>
          </p:nvSpPr>
          <p:spPr bwMode="auto">
            <a:xfrm>
              <a:off x="3411" y="1635"/>
              <a:ext cx="629" cy="311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" name="Text Box 73"/>
            <p:cNvSpPr txBox="1">
              <a:spLocks noChangeArrowheads="1"/>
            </p:cNvSpPr>
            <p:nvPr/>
          </p:nvSpPr>
          <p:spPr bwMode="auto">
            <a:xfrm>
              <a:off x="3186" y="1207"/>
              <a:ext cx="97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data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992938" y="3044825"/>
            <a:ext cx="2149475" cy="1670050"/>
            <a:chOff x="4405" y="1918"/>
            <a:chExt cx="1354" cy="1052"/>
          </a:xfrm>
        </p:grpSpPr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4405" y="2498"/>
              <a:ext cx="746" cy="472"/>
              <a:chOff x="4136" y="2679"/>
              <a:chExt cx="1191" cy="943"/>
            </a:xfrm>
          </p:grpSpPr>
          <p:sp>
            <p:nvSpPr>
              <p:cNvPr id="7395" name="AutoShape 76"/>
              <p:cNvSpPr>
                <a:spLocks noChangeArrowheads="1"/>
              </p:cNvSpPr>
              <p:nvPr/>
            </p:nvSpPr>
            <p:spPr bwMode="auto">
              <a:xfrm>
                <a:off x="4226" y="2955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6" name="AutoShape 77"/>
              <p:cNvSpPr>
                <a:spLocks noChangeArrowheads="1"/>
              </p:cNvSpPr>
              <p:nvPr/>
            </p:nvSpPr>
            <p:spPr bwMode="auto">
              <a:xfrm>
                <a:off x="4307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" name="AutoShape 78"/>
              <p:cNvSpPr>
                <a:spLocks noChangeArrowheads="1"/>
              </p:cNvSpPr>
              <p:nvPr/>
            </p:nvSpPr>
            <p:spPr bwMode="auto">
              <a:xfrm>
                <a:off x="4436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8" name="AutoShape 79"/>
              <p:cNvSpPr>
                <a:spLocks noChangeArrowheads="1"/>
              </p:cNvSpPr>
              <p:nvPr/>
            </p:nvSpPr>
            <p:spPr bwMode="auto">
              <a:xfrm>
                <a:off x="4711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9" name="AutoShape 80"/>
              <p:cNvSpPr>
                <a:spLocks noChangeArrowheads="1"/>
              </p:cNvSpPr>
              <p:nvPr/>
            </p:nvSpPr>
            <p:spPr bwMode="auto">
              <a:xfrm>
                <a:off x="4889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0" name="AutoShape 81"/>
              <p:cNvSpPr>
                <a:spLocks noChangeArrowheads="1"/>
              </p:cNvSpPr>
              <p:nvPr/>
            </p:nvSpPr>
            <p:spPr bwMode="auto">
              <a:xfrm>
                <a:off x="4645" y="302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401" name="AutoShape 82"/>
              <p:cNvCxnSpPr>
                <a:cxnSpLocks noChangeShapeType="1"/>
                <a:stCxn id="7395" idx="2"/>
                <a:endCxn id="7397" idx="0"/>
              </p:cNvCxnSpPr>
              <p:nvPr/>
            </p:nvCxnSpPr>
            <p:spPr bwMode="auto">
              <a:xfrm>
                <a:off x="4307" y="3051"/>
                <a:ext cx="210" cy="15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2" name="AutoShape 83"/>
              <p:cNvCxnSpPr>
                <a:cxnSpLocks noChangeShapeType="1"/>
                <a:stCxn id="7400" idx="2"/>
                <a:endCxn id="7397" idx="0"/>
              </p:cNvCxnSpPr>
              <p:nvPr/>
            </p:nvCxnSpPr>
            <p:spPr bwMode="auto">
              <a:xfrm flipH="1">
                <a:off x="4517" y="3117"/>
                <a:ext cx="209" cy="8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3" name="AutoShape 84"/>
              <p:cNvCxnSpPr>
                <a:cxnSpLocks noChangeShapeType="1"/>
                <a:stCxn id="7398" idx="0"/>
                <a:endCxn id="7397" idx="2"/>
              </p:cNvCxnSpPr>
              <p:nvPr/>
            </p:nvCxnSpPr>
            <p:spPr bwMode="auto">
              <a:xfrm flipH="1" flipV="1">
                <a:off x="4517" y="3297"/>
                <a:ext cx="275" cy="15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4" name="AutoShape 85"/>
              <p:cNvCxnSpPr>
                <a:cxnSpLocks noChangeShapeType="1"/>
                <a:stCxn id="7396" idx="0"/>
                <a:endCxn id="7395" idx="2"/>
              </p:cNvCxnSpPr>
              <p:nvPr/>
            </p:nvCxnSpPr>
            <p:spPr bwMode="auto">
              <a:xfrm flipH="1" flipV="1">
                <a:off x="4307" y="3051"/>
                <a:ext cx="81" cy="40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5" name="AutoShape 86"/>
              <p:cNvCxnSpPr>
                <a:cxnSpLocks noChangeShapeType="1"/>
                <a:stCxn id="7398" idx="0"/>
                <a:endCxn id="7400" idx="2"/>
              </p:cNvCxnSpPr>
              <p:nvPr/>
            </p:nvCxnSpPr>
            <p:spPr bwMode="auto">
              <a:xfrm flipH="1" flipV="1">
                <a:off x="4726" y="3117"/>
                <a:ext cx="66" cy="33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6" name="AutoShape 87"/>
              <p:cNvCxnSpPr>
                <a:cxnSpLocks noChangeShapeType="1"/>
                <a:stCxn id="7399" idx="0"/>
                <a:endCxn id="7400" idx="3"/>
              </p:cNvCxnSpPr>
              <p:nvPr/>
            </p:nvCxnSpPr>
            <p:spPr bwMode="auto">
              <a:xfrm flipH="1" flipV="1">
                <a:off x="4807" y="3069"/>
                <a:ext cx="163" cy="132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407" name="AutoShape 88"/>
              <p:cNvSpPr>
                <a:spLocks noChangeArrowheads="1"/>
              </p:cNvSpPr>
              <p:nvPr/>
            </p:nvSpPr>
            <p:spPr bwMode="auto">
              <a:xfrm>
                <a:off x="4136" y="2679"/>
                <a:ext cx="1191" cy="943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93" name="AutoShape 89"/>
            <p:cNvSpPr>
              <a:spLocks noChangeArrowheads="1"/>
            </p:cNvSpPr>
            <p:nvPr/>
          </p:nvSpPr>
          <p:spPr bwMode="auto">
            <a:xfrm rot="5400000">
              <a:off x="4499" y="2087"/>
              <a:ext cx="455" cy="311"/>
            </a:xfrm>
            <a:prstGeom prst="rightArrow">
              <a:avLst>
                <a:gd name="adj1" fmla="val 50000"/>
                <a:gd name="adj2" fmla="val 36576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" name="Text Box 90"/>
            <p:cNvSpPr txBox="1">
              <a:spLocks noChangeArrowheads="1"/>
            </p:cNvSpPr>
            <p:nvPr/>
          </p:nvSpPr>
          <p:spPr bwMode="auto">
            <a:xfrm>
              <a:off x="4770" y="1918"/>
              <a:ext cx="9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model development</a:t>
              </a:r>
            </a:p>
          </p:txBody>
        </p:sp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6661150" y="4738688"/>
            <a:ext cx="2482850" cy="2098675"/>
            <a:chOff x="4196" y="2985"/>
            <a:chExt cx="1564" cy="1322"/>
          </a:xfrm>
        </p:grpSpPr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4739" y="3600"/>
              <a:ext cx="464" cy="406"/>
              <a:chOff x="2745" y="3092"/>
              <a:chExt cx="464" cy="406"/>
            </a:xfrm>
          </p:grpSpPr>
          <p:sp>
            <p:nvSpPr>
              <p:cNvPr id="7367" name="AutoShape 9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8" name="AutoShape 9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9" name="AutoShape 9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0" name="AutoShape 9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1" name="AutoShape 9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2" name="AutoShape 9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3" name="AutoShape 9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74" name="AutoShape 100"/>
              <p:cNvCxnSpPr>
                <a:cxnSpLocks noChangeShapeType="1"/>
                <a:stCxn id="7368" idx="2"/>
                <a:endCxn id="737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5" name="AutoShape 101"/>
              <p:cNvCxnSpPr>
                <a:cxnSpLocks noChangeShapeType="1"/>
                <a:stCxn id="7373" idx="2"/>
                <a:endCxn id="737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6" name="AutoShape 102"/>
              <p:cNvCxnSpPr>
                <a:cxnSpLocks noChangeShapeType="1"/>
                <a:stCxn id="7371" idx="0"/>
                <a:endCxn id="737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7" name="AutoShape 103"/>
              <p:cNvCxnSpPr>
                <a:cxnSpLocks noChangeShapeType="1"/>
                <a:stCxn id="7369" idx="0"/>
                <a:endCxn id="736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8" name="AutoShape 104"/>
              <p:cNvCxnSpPr>
                <a:cxnSpLocks noChangeShapeType="1"/>
                <a:stCxn id="7371" idx="0"/>
                <a:endCxn id="737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9" name="AutoShape 105"/>
              <p:cNvCxnSpPr>
                <a:cxnSpLocks noChangeShapeType="1"/>
                <a:stCxn id="7372" idx="0"/>
                <a:endCxn id="737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80" name="AutoShape 10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" name="AutoShape 10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" name="AutoShape 10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" name="AutoShape 10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" name="AutoShape 11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" name="AutoShape 11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86" name="AutoShape 112"/>
              <p:cNvCxnSpPr>
                <a:cxnSpLocks noChangeShapeType="1"/>
                <a:stCxn id="7380" idx="2"/>
                <a:endCxn id="738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7" name="AutoShape 113"/>
              <p:cNvCxnSpPr>
                <a:cxnSpLocks noChangeShapeType="1"/>
                <a:stCxn id="7385" idx="2"/>
                <a:endCxn id="738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8" name="AutoShape 114"/>
              <p:cNvCxnSpPr>
                <a:cxnSpLocks noChangeShapeType="1"/>
                <a:stCxn id="7383" idx="0"/>
                <a:endCxn id="738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9" name="AutoShape 115"/>
              <p:cNvCxnSpPr>
                <a:cxnSpLocks noChangeShapeType="1"/>
                <a:stCxn id="7381" idx="0"/>
                <a:endCxn id="738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90" name="AutoShape 116"/>
              <p:cNvCxnSpPr>
                <a:cxnSpLocks noChangeShapeType="1"/>
                <a:stCxn id="7383" idx="0"/>
                <a:endCxn id="738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91" name="AutoShape 117"/>
              <p:cNvCxnSpPr>
                <a:cxnSpLocks noChangeShapeType="1"/>
                <a:stCxn id="7384" idx="0"/>
                <a:endCxn id="738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9" name="Group 118"/>
            <p:cNvGrpSpPr>
              <a:grpSpLocks/>
            </p:cNvGrpSpPr>
            <p:nvPr/>
          </p:nvGrpSpPr>
          <p:grpSpPr bwMode="auto">
            <a:xfrm>
              <a:off x="4410" y="3522"/>
              <a:ext cx="464" cy="406"/>
              <a:chOff x="2745" y="3092"/>
              <a:chExt cx="464" cy="406"/>
            </a:xfrm>
          </p:grpSpPr>
          <p:sp>
            <p:nvSpPr>
              <p:cNvPr id="7342" name="AutoShape 11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3" name="AutoShape 12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4" name="AutoShape 12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5" name="AutoShape 12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6" name="AutoShape 12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7" name="AutoShape 12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8" name="AutoShape 12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49" name="AutoShape 126"/>
              <p:cNvCxnSpPr>
                <a:cxnSpLocks noChangeShapeType="1"/>
                <a:stCxn id="7343" idx="2"/>
                <a:endCxn id="734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0" name="AutoShape 127"/>
              <p:cNvCxnSpPr>
                <a:cxnSpLocks noChangeShapeType="1"/>
                <a:stCxn id="7348" idx="2"/>
                <a:endCxn id="734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1" name="AutoShape 128"/>
              <p:cNvCxnSpPr>
                <a:cxnSpLocks noChangeShapeType="1"/>
                <a:stCxn id="7346" idx="0"/>
                <a:endCxn id="734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2" name="AutoShape 129"/>
              <p:cNvCxnSpPr>
                <a:cxnSpLocks noChangeShapeType="1"/>
                <a:stCxn id="7344" idx="0"/>
                <a:endCxn id="734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3" name="AutoShape 130"/>
              <p:cNvCxnSpPr>
                <a:cxnSpLocks noChangeShapeType="1"/>
                <a:stCxn id="7346" idx="0"/>
                <a:endCxn id="734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4" name="AutoShape 131"/>
              <p:cNvCxnSpPr>
                <a:cxnSpLocks noChangeShapeType="1"/>
                <a:stCxn id="7347" idx="0"/>
                <a:endCxn id="734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55" name="AutoShape 13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6" name="AutoShape 13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7" name="AutoShape 13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8" name="AutoShape 13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9" name="AutoShape 13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0" name="AutoShape 13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61" name="AutoShape 138"/>
              <p:cNvCxnSpPr>
                <a:cxnSpLocks noChangeShapeType="1"/>
                <a:stCxn id="7355" idx="2"/>
                <a:endCxn id="735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2" name="AutoShape 139"/>
              <p:cNvCxnSpPr>
                <a:cxnSpLocks noChangeShapeType="1"/>
                <a:stCxn id="7360" idx="2"/>
                <a:endCxn id="735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3" name="AutoShape 140"/>
              <p:cNvCxnSpPr>
                <a:cxnSpLocks noChangeShapeType="1"/>
                <a:stCxn id="7358" idx="0"/>
                <a:endCxn id="735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4" name="AutoShape 141"/>
              <p:cNvCxnSpPr>
                <a:cxnSpLocks noChangeShapeType="1"/>
                <a:stCxn id="7356" idx="0"/>
                <a:endCxn id="735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5" name="AutoShape 142"/>
              <p:cNvCxnSpPr>
                <a:cxnSpLocks noChangeShapeType="1"/>
                <a:stCxn id="7358" idx="0"/>
                <a:endCxn id="736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6" name="AutoShape 143"/>
              <p:cNvCxnSpPr>
                <a:cxnSpLocks noChangeShapeType="1"/>
                <a:stCxn id="7359" idx="0"/>
                <a:endCxn id="736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144"/>
            <p:cNvGrpSpPr>
              <a:grpSpLocks/>
            </p:cNvGrpSpPr>
            <p:nvPr/>
          </p:nvGrpSpPr>
          <p:grpSpPr bwMode="auto">
            <a:xfrm>
              <a:off x="4507" y="3619"/>
              <a:ext cx="464" cy="387"/>
              <a:chOff x="2745" y="3092"/>
              <a:chExt cx="464" cy="406"/>
            </a:xfrm>
          </p:grpSpPr>
          <p:sp>
            <p:nvSpPr>
              <p:cNvPr id="7317" name="AutoShape 145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8" name="AutoShape 146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9" name="AutoShape 147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0" name="AutoShape 148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1" name="AutoShape 149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2" name="AutoShape 150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3" name="AutoShape 151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24" name="AutoShape 152"/>
              <p:cNvCxnSpPr>
                <a:cxnSpLocks noChangeShapeType="1"/>
                <a:stCxn id="7318" idx="2"/>
                <a:endCxn id="732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5" name="AutoShape 153"/>
              <p:cNvCxnSpPr>
                <a:cxnSpLocks noChangeShapeType="1"/>
                <a:stCxn id="7323" idx="2"/>
                <a:endCxn id="732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6" name="AutoShape 154"/>
              <p:cNvCxnSpPr>
                <a:cxnSpLocks noChangeShapeType="1"/>
                <a:stCxn id="7321" idx="0"/>
                <a:endCxn id="732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7" name="AutoShape 155"/>
              <p:cNvCxnSpPr>
                <a:cxnSpLocks noChangeShapeType="1"/>
                <a:stCxn id="7319" idx="0"/>
                <a:endCxn id="731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8" name="AutoShape 156"/>
              <p:cNvCxnSpPr>
                <a:cxnSpLocks noChangeShapeType="1"/>
                <a:stCxn id="7321" idx="0"/>
                <a:endCxn id="732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9" name="AutoShape 157"/>
              <p:cNvCxnSpPr>
                <a:cxnSpLocks noChangeShapeType="1"/>
                <a:stCxn id="7322" idx="0"/>
                <a:endCxn id="732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30" name="AutoShape 158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1" name="AutoShape 159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2" name="AutoShape 160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3" name="AutoShape 161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4" name="AutoShape 162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5" name="AutoShape 163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36" name="AutoShape 164"/>
              <p:cNvCxnSpPr>
                <a:cxnSpLocks noChangeShapeType="1"/>
                <a:stCxn id="7330" idx="2"/>
                <a:endCxn id="733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7" name="AutoShape 165"/>
              <p:cNvCxnSpPr>
                <a:cxnSpLocks noChangeShapeType="1"/>
                <a:stCxn id="7335" idx="2"/>
                <a:endCxn id="733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8" name="AutoShape 166"/>
              <p:cNvCxnSpPr>
                <a:cxnSpLocks noChangeShapeType="1"/>
                <a:stCxn id="7333" idx="0"/>
                <a:endCxn id="733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9" name="AutoShape 167"/>
              <p:cNvCxnSpPr>
                <a:cxnSpLocks noChangeShapeType="1"/>
                <a:stCxn id="7331" idx="0"/>
                <a:endCxn id="733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40" name="AutoShape 168"/>
              <p:cNvCxnSpPr>
                <a:cxnSpLocks noChangeShapeType="1"/>
                <a:stCxn id="7333" idx="0"/>
                <a:endCxn id="733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41" name="AutoShape 169"/>
              <p:cNvCxnSpPr>
                <a:cxnSpLocks noChangeShapeType="1"/>
                <a:stCxn id="7334" idx="0"/>
                <a:endCxn id="733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170"/>
            <p:cNvGrpSpPr>
              <a:grpSpLocks/>
            </p:cNvGrpSpPr>
            <p:nvPr/>
          </p:nvGrpSpPr>
          <p:grpSpPr bwMode="auto">
            <a:xfrm>
              <a:off x="4196" y="3750"/>
              <a:ext cx="464" cy="406"/>
              <a:chOff x="2745" y="3092"/>
              <a:chExt cx="464" cy="406"/>
            </a:xfrm>
          </p:grpSpPr>
          <p:sp>
            <p:nvSpPr>
              <p:cNvPr id="7292" name="AutoShape 171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3" name="AutoShape 172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" name="AutoShape 173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" name="AutoShape 174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6" name="AutoShape 175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7" name="AutoShape 176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8" name="AutoShape 177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99" name="AutoShape 178"/>
              <p:cNvCxnSpPr>
                <a:cxnSpLocks noChangeShapeType="1"/>
                <a:stCxn id="7293" idx="2"/>
                <a:endCxn id="729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0" name="AutoShape 179"/>
              <p:cNvCxnSpPr>
                <a:cxnSpLocks noChangeShapeType="1"/>
                <a:stCxn id="7298" idx="2"/>
                <a:endCxn id="729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1" name="AutoShape 180"/>
              <p:cNvCxnSpPr>
                <a:cxnSpLocks noChangeShapeType="1"/>
                <a:stCxn id="7296" idx="0"/>
                <a:endCxn id="729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2" name="AutoShape 181"/>
              <p:cNvCxnSpPr>
                <a:cxnSpLocks noChangeShapeType="1"/>
                <a:stCxn id="7294" idx="0"/>
                <a:endCxn id="729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3" name="AutoShape 182"/>
              <p:cNvCxnSpPr>
                <a:cxnSpLocks noChangeShapeType="1"/>
                <a:stCxn id="7296" idx="0"/>
                <a:endCxn id="729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4" name="AutoShape 183"/>
              <p:cNvCxnSpPr>
                <a:cxnSpLocks noChangeShapeType="1"/>
                <a:stCxn id="7297" idx="0"/>
                <a:endCxn id="729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05" name="AutoShape 184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6" name="AutoShape 185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7" name="AutoShape 186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8" name="AutoShape 187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9" name="AutoShape 188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0" name="AutoShape 189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11" name="AutoShape 190"/>
              <p:cNvCxnSpPr>
                <a:cxnSpLocks noChangeShapeType="1"/>
                <a:stCxn id="7305" idx="2"/>
                <a:endCxn id="730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2" name="AutoShape 191"/>
              <p:cNvCxnSpPr>
                <a:cxnSpLocks noChangeShapeType="1"/>
                <a:stCxn id="7310" idx="2"/>
                <a:endCxn id="730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3" name="AutoShape 192"/>
              <p:cNvCxnSpPr>
                <a:cxnSpLocks noChangeShapeType="1"/>
                <a:stCxn id="7308" idx="0"/>
                <a:endCxn id="730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4" name="AutoShape 193"/>
              <p:cNvCxnSpPr>
                <a:cxnSpLocks noChangeShapeType="1"/>
                <a:stCxn id="7306" idx="0"/>
                <a:endCxn id="730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5" name="AutoShape 194"/>
              <p:cNvCxnSpPr>
                <a:cxnSpLocks noChangeShapeType="1"/>
                <a:stCxn id="7308" idx="0"/>
                <a:endCxn id="731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6" name="AutoShape 195"/>
              <p:cNvCxnSpPr>
                <a:cxnSpLocks noChangeShapeType="1"/>
                <a:stCxn id="7309" idx="0"/>
                <a:endCxn id="731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2" name="Group 196"/>
            <p:cNvGrpSpPr>
              <a:grpSpLocks/>
            </p:cNvGrpSpPr>
            <p:nvPr/>
          </p:nvGrpSpPr>
          <p:grpSpPr bwMode="auto">
            <a:xfrm>
              <a:off x="4464" y="3563"/>
              <a:ext cx="464" cy="406"/>
              <a:chOff x="2745" y="3092"/>
              <a:chExt cx="464" cy="406"/>
            </a:xfrm>
          </p:grpSpPr>
          <p:sp>
            <p:nvSpPr>
              <p:cNvPr id="7267" name="AutoShape 197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8" name="AutoShape 198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9" name="AutoShape 199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0" name="AutoShape 200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" name="AutoShape 201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" name="AutoShape 202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3" name="AutoShape 203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74" name="AutoShape 204"/>
              <p:cNvCxnSpPr>
                <a:cxnSpLocks noChangeShapeType="1"/>
                <a:stCxn id="7268" idx="2"/>
                <a:endCxn id="727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5" name="AutoShape 205"/>
              <p:cNvCxnSpPr>
                <a:cxnSpLocks noChangeShapeType="1"/>
                <a:stCxn id="7273" idx="2"/>
                <a:endCxn id="727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6" name="AutoShape 206"/>
              <p:cNvCxnSpPr>
                <a:cxnSpLocks noChangeShapeType="1"/>
                <a:stCxn id="7271" idx="0"/>
                <a:endCxn id="727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7" name="AutoShape 207"/>
              <p:cNvCxnSpPr>
                <a:cxnSpLocks noChangeShapeType="1"/>
                <a:stCxn id="7269" idx="0"/>
                <a:endCxn id="726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8" name="AutoShape 208"/>
              <p:cNvCxnSpPr>
                <a:cxnSpLocks noChangeShapeType="1"/>
                <a:stCxn id="7271" idx="0"/>
                <a:endCxn id="727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9" name="AutoShape 209"/>
              <p:cNvCxnSpPr>
                <a:cxnSpLocks noChangeShapeType="1"/>
                <a:stCxn id="7272" idx="0"/>
                <a:endCxn id="727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80" name="AutoShape 210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1" name="AutoShape 211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2" name="AutoShape 212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3" name="AutoShape 213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4" name="AutoShape 214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5" name="AutoShape 215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86" name="AutoShape 216"/>
              <p:cNvCxnSpPr>
                <a:cxnSpLocks noChangeShapeType="1"/>
                <a:stCxn id="7280" idx="2"/>
                <a:endCxn id="728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7" name="AutoShape 217"/>
              <p:cNvCxnSpPr>
                <a:cxnSpLocks noChangeShapeType="1"/>
                <a:stCxn id="7285" idx="2"/>
                <a:endCxn id="728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8" name="AutoShape 218"/>
              <p:cNvCxnSpPr>
                <a:cxnSpLocks noChangeShapeType="1"/>
                <a:stCxn id="7283" idx="0"/>
                <a:endCxn id="728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9" name="AutoShape 219"/>
              <p:cNvCxnSpPr>
                <a:cxnSpLocks noChangeShapeType="1"/>
                <a:stCxn id="7281" idx="0"/>
                <a:endCxn id="728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90" name="AutoShape 220"/>
              <p:cNvCxnSpPr>
                <a:cxnSpLocks noChangeShapeType="1"/>
                <a:stCxn id="7283" idx="0"/>
                <a:endCxn id="728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91" name="AutoShape 221"/>
              <p:cNvCxnSpPr>
                <a:cxnSpLocks noChangeShapeType="1"/>
                <a:stCxn id="7284" idx="0"/>
                <a:endCxn id="728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3" name="Group 222"/>
            <p:cNvGrpSpPr>
              <a:grpSpLocks/>
            </p:cNvGrpSpPr>
            <p:nvPr/>
          </p:nvGrpSpPr>
          <p:grpSpPr bwMode="auto">
            <a:xfrm>
              <a:off x="4761" y="3768"/>
              <a:ext cx="464" cy="406"/>
              <a:chOff x="2745" y="3092"/>
              <a:chExt cx="464" cy="406"/>
            </a:xfrm>
          </p:grpSpPr>
          <p:sp>
            <p:nvSpPr>
              <p:cNvPr id="7242" name="AutoShape 22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3" name="AutoShape 22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4" name="AutoShape 22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5" name="AutoShape 22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AutoShape 22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AutoShape 22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8" name="AutoShape 22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49" name="AutoShape 230"/>
              <p:cNvCxnSpPr>
                <a:cxnSpLocks noChangeShapeType="1"/>
                <a:stCxn id="7243" idx="2"/>
                <a:endCxn id="724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0" name="AutoShape 231"/>
              <p:cNvCxnSpPr>
                <a:cxnSpLocks noChangeShapeType="1"/>
                <a:stCxn id="7248" idx="2"/>
                <a:endCxn id="724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1" name="AutoShape 232"/>
              <p:cNvCxnSpPr>
                <a:cxnSpLocks noChangeShapeType="1"/>
                <a:stCxn id="7246" idx="0"/>
                <a:endCxn id="724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2" name="AutoShape 233"/>
              <p:cNvCxnSpPr>
                <a:cxnSpLocks noChangeShapeType="1"/>
                <a:stCxn id="7244" idx="0"/>
                <a:endCxn id="724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3" name="AutoShape 234"/>
              <p:cNvCxnSpPr>
                <a:cxnSpLocks noChangeShapeType="1"/>
                <a:stCxn id="7246" idx="0"/>
                <a:endCxn id="724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4" name="AutoShape 235"/>
              <p:cNvCxnSpPr>
                <a:cxnSpLocks noChangeShapeType="1"/>
                <a:stCxn id="7247" idx="0"/>
                <a:endCxn id="724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55" name="AutoShape 23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6" name="AutoShape 23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7" name="AutoShape 23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8" name="AutoShape 23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9" name="AutoShape 24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AutoShape 24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61" name="AutoShape 242"/>
              <p:cNvCxnSpPr>
                <a:cxnSpLocks noChangeShapeType="1"/>
                <a:stCxn id="7255" idx="2"/>
                <a:endCxn id="725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2" name="AutoShape 243"/>
              <p:cNvCxnSpPr>
                <a:cxnSpLocks noChangeShapeType="1"/>
                <a:stCxn id="7260" idx="2"/>
                <a:endCxn id="725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3" name="AutoShape 244"/>
              <p:cNvCxnSpPr>
                <a:cxnSpLocks noChangeShapeType="1"/>
                <a:stCxn id="7258" idx="0"/>
                <a:endCxn id="725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4" name="AutoShape 245"/>
              <p:cNvCxnSpPr>
                <a:cxnSpLocks noChangeShapeType="1"/>
                <a:stCxn id="7256" idx="0"/>
                <a:endCxn id="725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5" name="AutoShape 246"/>
              <p:cNvCxnSpPr>
                <a:cxnSpLocks noChangeShapeType="1"/>
                <a:stCxn id="7258" idx="0"/>
                <a:endCxn id="726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6" name="AutoShape 247"/>
              <p:cNvCxnSpPr>
                <a:cxnSpLocks noChangeShapeType="1"/>
                <a:stCxn id="7259" idx="0"/>
                <a:endCxn id="726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4" name="Group 248"/>
            <p:cNvGrpSpPr>
              <a:grpSpLocks/>
            </p:cNvGrpSpPr>
            <p:nvPr/>
          </p:nvGrpSpPr>
          <p:grpSpPr bwMode="auto">
            <a:xfrm>
              <a:off x="4475" y="3901"/>
              <a:ext cx="464" cy="406"/>
              <a:chOff x="2745" y="3092"/>
              <a:chExt cx="464" cy="406"/>
            </a:xfrm>
          </p:grpSpPr>
          <p:sp>
            <p:nvSpPr>
              <p:cNvPr id="7217" name="AutoShape 24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8" name="AutoShape 25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9" name="AutoShape 25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0" name="AutoShape 25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1" name="AutoShape 25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2" name="AutoShape 25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3" name="AutoShape 25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24" name="AutoShape 256"/>
              <p:cNvCxnSpPr>
                <a:cxnSpLocks noChangeShapeType="1"/>
                <a:stCxn id="7218" idx="2"/>
                <a:endCxn id="722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5" name="AutoShape 257"/>
              <p:cNvCxnSpPr>
                <a:cxnSpLocks noChangeShapeType="1"/>
                <a:stCxn id="7223" idx="2"/>
                <a:endCxn id="722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6" name="AutoShape 258"/>
              <p:cNvCxnSpPr>
                <a:cxnSpLocks noChangeShapeType="1"/>
                <a:stCxn id="7221" idx="0"/>
                <a:endCxn id="722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7" name="AutoShape 259"/>
              <p:cNvCxnSpPr>
                <a:cxnSpLocks noChangeShapeType="1"/>
                <a:stCxn id="7219" idx="0"/>
                <a:endCxn id="721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8" name="AutoShape 260"/>
              <p:cNvCxnSpPr>
                <a:cxnSpLocks noChangeShapeType="1"/>
                <a:stCxn id="7221" idx="0"/>
                <a:endCxn id="722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9" name="AutoShape 261"/>
              <p:cNvCxnSpPr>
                <a:cxnSpLocks noChangeShapeType="1"/>
                <a:stCxn id="7222" idx="0"/>
                <a:endCxn id="722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30" name="AutoShape 26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1" name="AutoShape 26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2" name="AutoShape 26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AutoShape 26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AutoShape 26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5" name="AutoShape 26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36" name="AutoShape 268"/>
              <p:cNvCxnSpPr>
                <a:cxnSpLocks noChangeShapeType="1"/>
                <a:stCxn id="7230" idx="2"/>
                <a:endCxn id="723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7" name="AutoShape 269"/>
              <p:cNvCxnSpPr>
                <a:cxnSpLocks noChangeShapeType="1"/>
                <a:stCxn id="7235" idx="2"/>
                <a:endCxn id="723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8" name="AutoShape 270"/>
              <p:cNvCxnSpPr>
                <a:cxnSpLocks noChangeShapeType="1"/>
                <a:stCxn id="7233" idx="0"/>
                <a:endCxn id="723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9" name="AutoShape 271"/>
              <p:cNvCxnSpPr>
                <a:cxnSpLocks noChangeShapeType="1"/>
                <a:stCxn id="7231" idx="0"/>
                <a:endCxn id="723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40" name="AutoShape 272"/>
              <p:cNvCxnSpPr>
                <a:cxnSpLocks noChangeShapeType="1"/>
                <a:stCxn id="7233" idx="0"/>
                <a:endCxn id="723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41" name="AutoShape 273"/>
              <p:cNvCxnSpPr>
                <a:cxnSpLocks noChangeShapeType="1"/>
                <a:stCxn id="7234" idx="0"/>
                <a:endCxn id="723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sp>
          <p:nvSpPr>
            <p:cNvPr id="7213" name="AutoShape 274"/>
            <p:cNvSpPr>
              <a:spLocks noChangeArrowheads="1"/>
            </p:cNvSpPr>
            <p:nvPr/>
          </p:nvSpPr>
          <p:spPr bwMode="auto">
            <a:xfrm rot="5400000">
              <a:off x="4872" y="3086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use</a:t>
              </a:r>
            </a:p>
          </p:txBody>
        </p:sp>
        <p:sp>
          <p:nvSpPr>
            <p:cNvPr id="7214" name="AutoShape 275"/>
            <p:cNvSpPr>
              <a:spLocks noChangeArrowheads="1"/>
            </p:cNvSpPr>
            <p:nvPr/>
          </p:nvSpPr>
          <p:spPr bwMode="auto">
            <a:xfrm rot="-5400000">
              <a:off x="4258" y="3060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/>
                <a:t>add</a:t>
              </a:r>
            </a:p>
          </p:txBody>
        </p:sp>
        <p:sp>
          <p:nvSpPr>
            <p:cNvPr id="7215" name="Text Box 276"/>
            <p:cNvSpPr txBox="1">
              <a:spLocks noChangeArrowheads="1"/>
            </p:cNvSpPr>
            <p:nvPr/>
          </p:nvSpPr>
          <p:spPr bwMode="auto">
            <a:xfrm>
              <a:off x="5156" y="3413"/>
              <a:ext cx="6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99"/>
                  </a:solidFill>
                </a:rPr>
                <a:t>Generic</a:t>
              </a:r>
            </a:p>
            <a:p>
              <a:r>
                <a:rPr lang="en-US" sz="1800">
                  <a:solidFill>
                    <a:srgbClr val="FFFF99"/>
                  </a:solidFill>
                </a:rPr>
                <a:t>beliefs</a:t>
              </a:r>
            </a:p>
          </p:txBody>
        </p:sp>
        <p:sp>
          <p:nvSpPr>
            <p:cNvPr id="7216" name="AutoShape 277"/>
            <p:cNvSpPr>
              <a:spLocks noChangeArrowheads="1"/>
            </p:cNvSpPr>
            <p:nvPr/>
          </p:nvSpPr>
          <p:spPr bwMode="auto">
            <a:xfrm rot="-5400000">
              <a:off x="4560" y="3070"/>
              <a:ext cx="481" cy="311"/>
            </a:xfrm>
            <a:prstGeom prst="leftRightArrow">
              <a:avLst>
                <a:gd name="adj1" fmla="val 49843"/>
                <a:gd name="adj2" fmla="val 35895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/>
                <a:t>verify</a:t>
              </a:r>
            </a:p>
          </p:txBody>
        </p:sp>
      </p:grpSp>
      <p:sp>
        <p:nvSpPr>
          <p:cNvPr id="7205" name="AutoShape 280"/>
          <p:cNvSpPr>
            <a:spLocks noChangeArrowheads="1"/>
          </p:cNvSpPr>
          <p:nvPr/>
        </p:nvSpPr>
        <p:spPr bwMode="auto">
          <a:xfrm rot="10800000">
            <a:off x="3849688" y="4165600"/>
            <a:ext cx="2187575" cy="493713"/>
          </a:xfrm>
          <a:prstGeom prst="rightArrow">
            <a:avLst>
              <a:gd name="adj1" fmla="val 46630"/>
              <a:gd name="adj2" fmla="val 57245"/>
            </a:avLst>
          </a:prstGeom>
          <a:gradFill rotWithShape="1">
            <a:gsLst>
              <a:gs pos="0">
                <a:schemeClr val="hlink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281"/>
          <p:cNvGrpSpPr>
            <a:grpSpLocks/>
          </p:cNvGrpSpPr>
          <p:nvPr/>
        </p:nvGrpSpPr>
        <p:grpSpPr bwMode="auto">
          <a:xfrm>
            <a:off x="2913063" y="5713413"/>
            <a:ext cx="3189287" cy="792162"/>
            <a:chOff x="1835" y="3599"/>
            <a:chExt cx="2309" cy="499"/>
          </a:xfrm>
        </p:grpSpPr>
        <p:sp>
          <p:nvSpPr>
            <p:cNvPr id="7202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17" name="Group 284"/>
          <p:cNvGrpSpPr>
            <a:grpSpLocks/>
          </p:cNvGrpSpPr>
          <p:nvPr/>
        </p:nvGrpSpPr>
        <p:grpSpPr bwMode="auto">
          <a:xfrm>
            <a:off x="255588" y="3905250"/>
            <a:ext cx="2743200" cy="2743200"/>
            <a:chOff x="161" y="2460"/>
            <a:chExt cx="1728" cy="1728"/>
          </a:xfrm>
        </p:grpSpPr>
        <p:pic>
          <p:nvPicPr>
            <p:cNvPr id="7200" name="Picture 285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1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287"/>
          <p:cNvGrpSpPr>
            <a:grpSpLocks/>
          </p:cNvGrpSpPr>
          <p:nvPr/>
        </p:nvGrpSpPr>
        <p:grpSpPr bwMode="auto">
          <a:xfrm>
            <a:off x="254000" y="3911600"/>
            <a:ext cx="2743200" cy="2743200"/>
            <a:chOff x="1332" y="1845"/>
            <a:chExt cx="1728" cy="1728"/>
          </a:xfrm>
        </p:grpSpPr>
        <p:pic>
          <p:nvPicPr>
            <p:cNvPr id="7198" name="Picture 288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2" y="1845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9" name="Freeform 289"/>
            <p:cNvSpPr>
              <a:spLocks/>
            </p:cNvSpPr>
            <p:nvPr/>
          </p:nvSpPr>
          <p:spPr bwMode="auto">
            <a:xfrm>
              <a:off x="1428" y="1918"/>
              <a:ext cx="1475" cy="1579"/>
            </a:xfrm>
            <a:custGeom>
              <a:avLst/>
              <a:gdLst>
                <a:gd name="T0" fmla="*/ 1472 w 1475"/>
                <a:gd name="T1" fmla="*/ 494 h 1579"/>
                <a:gd name="T2" fmla="*/ 77 w 1475"/>
                <a:gd name="T3" fmla="*/ 1076 h 1579"/>
                <a:gd name="T4" fmla="*/ 60 w 1475"/>
                <a:gd name="T5" fmla="*/ 1032 h 1579"/>
                <a:gd name="T6" fmla="*/ 38 w 1475"/>
                <a:gd name="T7" fmla="*/ 939 h 1579"/>
                <a:gd name="T8" fmla="*/ 22 w 1475"/>
                <a:gd name="T9" fmla="*/ 890 h 1579"/>
                <a:gd name="T10" fmla="*/ 77 w 1475"/>
                <a:gd name="T11" fmla="*/ 467 h 1579"/>
                <a:gd name="T12" fmla="*/ 115 w 1475"/>
                <a:gd name="T13" fmla="*/ 407 h 1579"/>
                <a:gd name="T14" fmla="*/ 142 w 1475"/>
                <a:gd name="T15" fmla="*/ 357 h 1579"/>
                <a:gd name="T16" fmla="*/ 170 w 1475"/>
                <a:gd name="T17" fmla="*/ 324 h 1579"/>
                <a:gd name="T18" fmla="*/ 208 w 1475"/>
                <a:gd name="T19" fmla="*/ 253 h 1579"/>
                <a:gd name="T20" fmla="*/ 258 w 1475"/>
                <a:gd name="T21" fmla="*/ 220 h 1579"/>
                <a:gd name="T22" fmla="*/ 324 w 1475"/>
                <a:gd name="T23" fmla="*/ 165 h 1579"/>
                <a:gd name="T24" fmla="*/ 367 w 1475"/>
                <a:gd name="T25" fmla="*/ 122 h 1579"/>
                <a:gd name="T26" fmla="*/ 499 w 1475"/>
                <a:gd name="T27" fmla="*/ 56 h 1579"/>
                <a:gd name="T28" fmla="*/ 548 w 1475"/>
                <a:gd name="T29" fmla="*/ 34 h 1579"/>
                <a:gd name="T30" fmla="*/ 1097 w 1475"/>
                <a:gd name="T31" fmla="*/ 61 h 1579"/>
                <a:gd name="T32" fmla="*/ 1163 w 1475"/>
                <a:gd name="T33" fmla="*/ 116 h 1579"/>
                <a:gd name="T34" fmla="*/ 1174 w 1475"/>
                <a:gd name="T35" fmla="*/ 132 h 1579"/>
                <a:gd name="T36" fmla="*/ 1256 w 1475"/>
                <a:gd name="T37" fmla="*/ 165 h 1579"/>
                <a:gd name="T38" fmla="*/ 1322 w 1475"/>
                <a:gd name="T39" fmla="*/ 215 h 1579"/>
                <a:gd name="T40" fmla="*/ 1366 w 1475"/>
                <a:gd name="T41" fmla="*/ 259 h 1579"/>
                <a:gd name="T42" fmla="*/ 1410 w 1475"/>
                <a:gd name="T43" fmla="*/ 368 h 1579"/>
                <a:gd name="T44" fmla="*/ 1448 w 1475"/>
                <a:gd name="T45" fmla="*/ 445 h 1579"/>
                <a:gd name="T46" fmla="*/ 1454 w 1475"/>
                <a:gd name="T47" fmla="*/ 500 h 1579"/>
                <a:gd name="T48" fmla="*/ 1470 w 1475"/>
                <a:gd name="T49" fmla="*/ 511 h 1579"/>
                <a:gd name="T50" fmla="*/ 1472 w 1475"/>
                <a:gd name="T51" fmla="*/ 494 h 15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5"/>
                <a:gd name="T79" fmla="*/ 0 h 1579"/>
                <a:gd name="T80" fmla="*/ 1475 w 1475"/>
                <a:gd name="T81" fmla="*/ 1579 h 15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5" h="1579">
                  <a:moveTo>
                    <a:pt x="1472" y="494"/>
                  </a:moveTo>
                  <a:cubicBezTo>
                    <a:pt x="1009" y="694"/>
                    <a:pt x="57" y="1579"/>
                    <a:pt x="77" y="1076"/>
                  </a:cubicBezTo>
                  <a:cubicBezTo>
                    <a:pt x="78" y="1055"/>
                    <a:pt x="70" y="1047"/>
                    <a:pt x="60" y="1032"/>
                  </a:cubicBezTo>
                  <a:cubicBezTo>
                    <a:pt x="50" y="1000"/>
                    <a:pt x="58" y="967"/>
                    <a:pt x="38" y="939"/>
                  </a:cubicBezTo>
                  <a:cubicBezTo>
                    <a:pt x="33" y="922"/>
                    <a:pt x="27" y="906"/>
                    <a:pt x="22" y="890"/>
                  </a:cubicBezTo>
                  <a:cubicBezTo>
                    <a:pt x="25" y="759"/>
                    <a:pt x="0" y="587"/>
                    <a:pt x="77" y="467"/>
                  </a:cubicBezTo>
                  <a:cubicBezTo>
                    <a:pt x="85" y="440"/>
                    <a:pt x="91" y="423"/>
                    <a:pt x="115" y="407"/>
                  </a:cubicBezTo>
                  <a:cubicBezTo>
                    <a:pt x="125" y="391"/>
                    <a:pt x="130" y="371"/>
                    <a:pt x="142" y="357"/>
                  </a:cubicBezTo>
                  <a:cubicBezTo>
                    <a:pt x="183" y="307"/>
                    <a:pt x="138" y="373"/>
                    <a:pt x="170" y="324"/>
                  </a:cubicBezTo>
                  <a:cubicBezTo>
                    <a:pt x="176" y="297"/>
                    <a:pt x="187" y="272"/>
                    <a:pt x="208" y="253"/>
                  </a:cubicBezTo>
                  <a:cubicBezTo>
                    <a:pt x="223" y="240"/>
                    <a:pt x="244" y="234"/>
                    <a:pt x="258" y="220"/>
                  </a:cubicBezTo>
                  <a:cubicBezTo>
                    <a:pt x="300" y="178"/>
                    <a:pt x="278" y="196"/>
                    <a:pt x="324" y="165"/>
                  </a:cubicBezTo>
                  <a:cubicBezTo>
                    <a:pt x="343" y="153"/>
                    <a:pt x="348" y="134"/>
                    <a:pt x="367" y="122"/>
                  </a:cubicBezTo>
                  <a:cubicBezTo>
                    <a:pt x="393" y="81"/>
                    <a:pt x="455" y="71"/>
                    <a:pt x="499" y="56"/>
                  </a:cubicBezTo>
                  <a:cubicBezTo>
                    <a:pt x="517" y="50"/>
                    <a:pt x="530" y="40"/>
                    <a:pt x="548" y="34"/>
                  </a:cubicBezTo>
                  <a:cubicBezTo>
                    <a:pt x="892" y="38"/>
                    <a:pt x="902" y="0"/>
                    <a:pt x="1097" y="61"/>
                  </a:cubicBezTo>
                  <a:cubicBezTo>
                    <a:pt x="1123" y="78"/>
                    <a:pt x="1143" y="93"/>
                    <a:pt x="1163" y="116"/>
                  </a:cubicBezTo>
                  <a:cubicBezTo>
                    <a:pt x="1167" y="121"/>
                    <a:pt x="1169" y="128"/>
                    <a:pt x="1174" y="132"/>
                  </a:cubicBezTo>
                  <a:cubicBezTo>
                    <a:pt x="1195" y="149"/>
                    <a:pt x="1230" y="157"/>
                    <a:pt x="1256" y="165"/>
                  </a:cubicBezTo>
                  <a:cubicBezTo>
                    <a:pt x="1281" y="181"/>
                    <a:pt x="1294" y="205"/>
                    <a:pt x="1322" y="215"/>
                  </a:cubicBezTo>
                  <a:cubicBezTo>
                    <a:pt x="1335" y="234"/>
                    <a:pt x="1347" y="247"/>
                    <a:pt x="1366" y="259"/>
                  </a:cubicBezTo>
                  <a:cubicBezTo>
                    <a:pt x="1389" y="292"/>
                    <a:pt x="1387" y="335"/>
                    <a:pt x="1410" y="368"/>
                  </a:cubicBezTo>
                  <a:cubicBezTo>
                    <a:pt x="1415" y="398"/>
                    <a:pt x="1422" y="427"/>
                    <a:pt x="1448" y="445"/>
                  </a:cubicBezTo>
                  <a:cubicBezTo>
                    <a:pt x="1450" y="463"/>
                    <a:pt x="1448" y="483"/>
                    <a:pt x="1454" y="500"/>
                  </a:cubicBezTo>
                  <a:cubicBezTo>
                    <a:pt x="1456" y="506"/>
                    <a:pt x="1464" y="513"/>
                    <a:pt x="1470" y="511"/>
                  </a:cubicBezTo>
                  <a:cubicBezTo>
                    <a:pt x="1475" y="509"/>
                    <a:pt x="1471" y="500"/>
                    <a:pt x="1472" y="494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34" name="AutoShape 290"/>
          <p:cNvSpPr>
            <a:spLocks noChangeArrowheads="1"/>
          </p:cNvSpPr>
          <p:nvPr/>
        </p:nvSpPr>
        <p:spPr bwMode="auto">
          <a:xfrm rot="-2434525">
            <a:off x="1944688" y="386238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291"/>
          <p:cNvGrpSpPr>
            <a:grpSpLocks/>
          </p:cNvGrpSpPr>
          <p:nvPr/>
        </p:nvGrpSpPr>
        <p:grpSpPr bwMode="auto">
          <a:xfrm rot="-7712767">
            <a:off x="1909763" y="3219450"/>
            <a:ext cx="2590800" cy="914400"/>
            <a:chOff x="2688" y="2640"/>
            <a:chExt cx="1632" cy="576"/>
          </a:xfrm>
        </p:grpSpPr>
        <p:sp>
          <p:nvSpPr>
            <p:cNvPr id="7187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89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0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1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2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3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4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5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6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7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47" name="AutoShape 303"/>
          <p:cNvSpPr>
            <a:spLocks noChangeArrowheads="1"/>
          </p:cNvSpPr>
          <p:nvPr/>
        </p:nvSpPr>
        <p:spPr bwMode="auto">
          <a:xfrm rot="-2435325">
            <a:off x="3243263" y="296386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304"/>
          <p:cNvGrpSpPr>
            <a:grpSpLocks/>
          </p:cNvGrpSpPr>
          <p:nvPr/>
        </p:nvGrpSpPr>
        <p:grpSpPr bwMode="auto">
          <a:xfrm>
            <a:off x="606425" y="4727575"/>
            <a:ext cx="1836738" cy="1127125"/>
            <a:chOff x="382" y="2978"/>
            <a:chExt cx="1157" cy="710"/>
          </a:xfrm>
        </p:grpSpPr>
        <p:sp>
          <p:nvSpPr>
            <p:cNvPr id="7185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>
                  <a:solidFill>
                    <a:schemeClr val="bg1"/>
                  </a:solidFill>
                  <a:cs typeface="Times New Roman" pitchFamily="18" charset="0"/>
                </a:rPr>
                <a:t>Δ</a:t>
              </a:r>
              <a:r>
                <a:rPr lang="nl-BE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sp>
        <p:nvSpPr>
          <p:cNvPr id="309" name="Left Brace 308"/>
          <p:cNvSpPr>
            <a:spLocks/>
          </p:cNvSpPr>
          <p:nvPr/>
        </p:nvSpPr>
        <p:spPr bwMode="auto">
          <a:xfrm>
            <a:off x="6018213" y="3844925"/>
            <a:ext cx="541337" cy="2900363"/>
          </a:xfrm>
          <a:prstGeom prst="leftBrace">
            <a:avLst>
              <a:gd name="adj1" fmla="val 58291"/>
              <a:gd name="adj2" fmla="val 46463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Text Box 279"/>
          <p:cNvSpPr txBox="1">
            <a:spLocks noChangeArrowheads="1"/>
          </p:cNvSpPr>
          <p:nvPr/>
        </p:nvSpPr>
        <p:spPr bwMode="auto">
          <a:xfrm>
            <a:off x="4343400" y="3429000"/>
            <a:ext cx="11616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further R&amp;D</a:t>
            </a:r>
          </a:p>
          <a:p>
            <a:r>
              <a:rPr lang="en-US" sz="1200" dirty="0">
                <a:solidFill>
                  <a:schemeClr val="bg1"/>
                </a:solidFill>
              </a:rPr>
              <a:t>(instrument and</a:t>
            </a:r>
          </a:p>
          <a:p>
            <a:r>
              <a:rPr lang="en-US" sz="1200" dirty="0">
                <a:solidFill>
                  <a:schemeClr val="bg1"/>
                </a:solidFill>
              </a:rPr>
              <a:t>study optimization)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Universal versus particular</a:t>
            </a:r>
            <a:endParaRPr lang="en-US" dirty="0"/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4" name="Picture 2" descr="https://encrypted-tbn3.gstatic.com/images?q=tbn:ANd9GcTM-GIh25fYhqb2R2H0pZamjtqZC32MYyKcK9hPdMORwzrD7ATcvCXhhD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19625"/>
            <a:ext cx="1152525" cy="1533525"/>
          </a:xfrm>
          <a:prstGeom prst="rect">
            <a:avLst/>
          </a:prstGeom>
          <a:noFill/>
        </p:spPr>
      </p:pic>
      <p:pic>
        <p:nvPicPr>
          <p:cNvPr id="269316" name="Picture 4" descr="https://encrypted-tbn1.gstatic.com/images?q=tbn:ANd9GcREsxmdyg7ikvB64eCQMTaZfXmFYQ45ue49r6dHMn72KqdM0E9vrH_O-G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2" y="4595812"/>
            <a:ext cx="1114425" cy="1581150"/>
          </a:xfrm>
          <a:prstGeom prst="rect">
            <a:avLst/>
          </a:prstGeom>
          <a:noFill/>
        </p:spPr>
      </p:pic>
      <p:pic>
        <p:nvPicPr>
          <p:cNvPr id="269318" name="Picture 6" descr="https://encrypted-tbn3.gstatic.com/images?q=tbn:ANd9GcREGJl3rKpefAnc50aGAh0v4K95nJIZrFDWotLNoKlGhj3GcV7U2HlACQX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pic>
        <p:nvPicPr>
          <p:cNvPr id="269320" name="Picture 8" descr="https://encrypted-tbn2.gstatic.com/images?q=tbn:ANd9GcR2RsdemFj41FjhNR6d2koWQJoQHCSjFDadDc2ZY0fYAZ-NEIiaxbAkTa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9762" y="4629150"/>
            <a:ext cx="1162050" cy="1514475"/>
          </a:xfrm>
          <a:prstGeom prst="rect">
            <a:avLst/>
          </a:prstGeom>
          <a:noFill/>
        </p:spPr>
      </p:pic>
      <p:pic>
        <p:nvPicPr>
          <p:cNvPr id="269322" name="Picture 10" descr="https://encrypted-tbn2.gstatic.com/images?q=tbn:ANd9GcR25xibVdlSSSW8NwWFWbLRPKZicAuGjcrQPZ1H0Hlc0OJUw_-4fuCxEy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4600575"/>
            <a:ext cx="1123950" cy="157162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4" idx="0"/>
            <a:endCxn id="17" idx="2"/>
          </p:cNvCxnSpPr>
          <p:nvPr/>
        </p:nvCxnSpPr>
        <p:spPr bwMode="auto">
          <a:xfrm flipV="1">
            <a:off x="957263" y="2718375"/>
            <a:ext cx="3614381" cy="190125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269316" idx="0"/>
            <a:endCxn id="17" idx="2"/>
          </p:cNvCxnSpPr>
          <p:nvPr/>
        </p:nvCxnSpPr>
        <p:spPr bwMode="auto">
          <a:xfrm flipV="1">
            <a:off x="2752725" y="2718375"/>
            <a:ext cx="1818919" cy="18774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7" idx="2"/>
          </p:cNvCxnSpPr>
          <p:nvPr/>
        </p:nvCxnSpPr>
        <p:spPr bwMode="auto">
          <a:xfrm flipV="1">
            <a:off x="4514849" y="2718375"/>
            <a:ext cx="56795" cy="185362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20" idx="0"/>
            <a:endCxn id="17" idx="2"/>
          </p:cNvCxnSpPr>
          <p:nvPr/>
        </p:nvCxnSpPr>
        <p:spPr bwMode="auto">
          <a:xfrm flipH="1" flipV="1">
            <a:off x="4571644" y="2718375"/>
            <a:ext cx="1729143" cy="19107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69322" idx="0"/>
            <a:endCxn id="17" idx="2"/>
          </p:cNvCxnSpPr>
          <p:nvPr/>
        </p:nvCxnSpPr>
        <p:spPr bwMode="auto">
          <a:xfrm flipH="1" flipV="1">
            <a:off x="4571644" y="2718375"/>
            <a:ext cx="3534131" cy="188220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886200" y="213360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1941" y="3276600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instance of …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particulars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3810000" y="2057400"/>
            <a:ext cx="1447800" cy="762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886200" y="2057400"/>
            <a:ext cx="1447800" cy="762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562600" y="2133600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image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53289" name="Rectangle 9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3282" name="Picture 2" descr="https://encrypted-tbn0.gstatic.com/images?q=tbn:ANd9GcRPgok1iiy7a790_w8RK08eK4pqnl6GqLRDJS3j_jz-8bFpf5G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476751"/>
            <a:ext cx="1828799" cy="1828799"/>
          </a:xfrm>
          <a:prstGeom prst="rect">
            <a:avLst/>
          </a:prstGeom>
          <a:noFill/>
        </p:spPr>
      </p:pic>
      <p:pic>
        <p:nvPicPr>
          <p:cNvPr id="353284" name="Picture 4" descr="https://encrypted-tbn2.gstatic.com/images?q=tbn:ANd9GcRaHdGrGfFs05dyX4IbTbBV0ecXshgvqz8Lmo5cLmtEKuvTPDLWUydM7cf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7475" y="4476749"/>
            <a:ext cx="1504950" cy="1839383"/>
          </a:xfrm>
          <a:prstGeom prst="rect">
            <a:avLst/>
          </a:prstGeom>
          <a:noFill/>
        </p:spPr>
      </p:pic>
      <p:pic>
        <p:nvPicPr>
          <p:cNvPr id="353286" name="Picture 6" descr="https://encrypted-tbn1.gstatic.com/images?q=tbn:ANd9GcQzN-1UL78gfm-GbCHo126ImZNmJbuHg9BqfL2jb82NEa6i06i1ihDnpkY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7715" y="4476750"/>
            <a:ext cx="1465385" cy="1828800"/>
          </a:xfrm>
          <a:prstGeom prst="rect">
            <a:avLst/>
          </a:prstGeom>
          <a:noFill/>
        </p:spPr>
      </p:pic>
      <p:pic>
        <p:nvPicPr>
          <p:cNvPr id="353288" name="Picture 8" descr="https://encrypted-tbn1.gstatic.com/images?q=tbn:ANd9GcRnapKa-Xs_82NSLWBECoJpNjI10_mg2IDUSTtlMY9w0SyntW5ayQ">
            <a:hlinkClick r:id="rId2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4075" y="4476750"/>
            <a:ext cx="2466975" cy="184785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>
            <a:stCxn id="353282" idx="0"/>
            <a:endCxn id="14" idx="2"/>
          </p:cNvCxnSpPr>
          <p:nvPr/>
        </p:nvCxnSpPr>
        <p:spPr bwMode="auto">
          <a:xfrm flipV="1">
            <a:off x="1600200" y="2718375"/>
            <a:ext cx="2971445" cy="1758376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353284" idx="0"/>
            <a:endCxn id="14" idx="2"/>
          </p:cNvCxnSpPr>
          <p:nvPr/>
        </p:nvCxnSpPr>
        <p:spPr bwMode="auto">
          <a:xfrm flipV="1">
            <a:off x="3409950" y="2718375"/>
            <a:ext cx="1161695" cy="1758374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353286" idx="0"/>
            <a:endCxn id="14" idx="2"/>
          </p:cNvCxnSpPr>
          <p:nvPr/>
        </p:nvCxnSpPr>
        <p:spPr bwMode="auto">
          <a:xfrm flipH="1" flipV="1">
            <a:off x="4571645" y="2718375"/>
            <a:ext cx="448763" cy="17583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353288" idx="0"/>
            <a:endCxn id="14" idx="2"/>
          </p:cNvCxnSpPr>
          <p:nvPr/>
        </p:nvCxnSpPr>
        <p:spPr bwMode="auto">
          <a:xfrm flipH="1" flipV="1">
            <a:off x="4571645" y="2718375"/>
            <a:ext cx="2595918" cy="17583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046501" y="2133600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child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941" y="3276600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instance of …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53289" name="Rectangle 9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3282" name="Picture 2" descr="https://encrypted-tbn0.gstatic.com/images?q=tbn:ANd9GcRPgok1iiy7a790_w8RK08eK4pqnl6GqLRDJS3j_jz-8bFpf5G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476751"/>
            <a:ext cx="1828799" cy="1828799"/>
          </a:xfrm>
          <a:prstGeom prst="rect">
            <a:avLst/>
          </a:prstGeom>
          <a:noFill/>
        </p:spPr>
      </p:pic>
      <p:pic>
        <p:nvPicPr>
          <p:cNvPr id="353284" name="Picture 4" descr="https://encrypted-tbn2.gstatic.com/images?q=tbn:ANd9GcRaHdGrGfFs05dyX4IbTbBV0ecXshgvqz8Lmo5cLmtEKuvTPDLWUydM7cf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7475" y="4476749"/>
            <a:ext cx="1504950" cy="1839383"/>
          </a:xfrm>
          <a:prstGeom prst="rect">
            <a:avLst/>
          </a:prstGeom>
          <a:noFill/>
        </p:spPr>
      </p:pic>
      <p:pic>
        <p:nvPicPr>
          <p:cNvPr id="353286" name="Picture 6" descr="https://encrypted-tbn1.gstatic.com/images?q=tbn:ANd9GcQzN-1UL78gfm-GbCHo126ImZNmJbuHg9BqfL2jb82NEa6i06i1ihDnpkY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7715" y="4476750"/>
            <a:ext cx="1465385" cy="1828800"/>
          </a:xfrm>
          <a:prstGeom prst="rect">
            <a:avLst/>
          </a:prstGeom>
          <a:noFill/>
        </p:spPr>
      </p:pic>
      <p:pic>
        <p:nvPicPr>
          <p:cNvPr id="353288" name="Picture 8" descr="https://encrypted-tbn1.gstatic.com/images?q=tbn:ANd9GcRnapKa-Xs_82NSLWBECoJpNjI10_mg2IDUSTtlMY9w0SyntW5ayQ">
            <a:hlinkClick r:id="rId2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4075" y="4476750"/>
            <a:ext cx="2466975" cy="184785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>
            <a:stCxn id="353282" idx="0"/>
            <a:endCxn id="14" idx="2"/>
          </p:cNvCxnSpPr>
          <p:nvPr/>
        </p:nvCxnSpPr>
        <p:spPr bwMode="auto">
          <a:xfrm flipV="1">
            <a:off x="1600200" y="2718375"/>
            <a:ext cx="2971445" cy="1758376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353284" idx="0"/>
            <a:endCxn id="14" idx="2"/>
          </p:cNvCxnSpPr>
          <p:nvPr/>
        </p:nvCxnSpPr>
        <p:spPr bwMode="auto">
          <a:xfrm flipV="1">
            <a:off x="3409950" y="2718375"/>
            <a:ext cx="1161695" cy="1758374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353286" idx="0"/>
            <a:endCxn id="14" idx="2"/>
          </p:cNvCxnSpPr>
          <p:nvPr/>
        </p:nvCxnSpPr>
        <p:spPr bwMode="auto">
          <a:xfrm flipH="1" flipV="1">
            <a:off x="4571645" y="2718375"/>
            <a:ext cx="448763" cy="17583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353288" idx="0"/>
            <a:endCxn id="14" idx="2"/>
          </p:cNvCxnSpPr>
          <p:nvPr/>
        </p:nvCxnSpPr>
        <p:spPr bwMode="auto">
          <a:xfrm flipH="1" flipV="1">
            <a:off x="4571645" y="2718375"/>
            <a:ext cx="2595918" cy="17583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046501" y="2133600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child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424" y="3276600"/>
            <a:ext cx="2680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instance of 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t</a:t>
            </a:r>
            <a:endParaRPr lang="en-US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EE4AE9-96B9-4E86-BE8E-2F2AA782A614}" type="slidenum">
              <a:rPr lang="en-US" smtClean="0"/>
              <a:pPr/>
              <a:t>33</a:t>
            </a:fld>
            <a:endParaRPr 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43600" y="1219200"/>
            <a:ext cx="2362200" cy="2209800"/>
            <a:chOff x="3744" y="768"/>
            <a:chExt cx="1488" cy="1392"/>
          </a:xfrm>
        </p:grpSpPr>
        <p:sp>
          <p:nvSpPr>
            <p:cNvPr id="5154" name="Rectangle 3"/>
            <p:cNvSpPr>
              <a:spLocks noChangeArrowheads="1"/>
            </p:cNvSpPr>
            <p:nvPr/>
          </p:nvSpPr>
          <p:spPr bwMode="auto">
            <a:xfrm>
              <a:off x="3744" y="768"/>
              <a:ext cx="1488" cy="13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5" name="Object 4"/>
            <p:cNvGraphicFramePr>
              <a:graphicFrameLocks noChangeAspect="1"/>
            </p:cNvGraphicFramePr>
            <p:nvPr/>
          </p:nvGraphicFramePr>
          <p:xfrm>
            <a:off x="3936" y="864"/>
            <a:ext cx="1140" cy="1110"/>
          </p:xfrm>
          <a:graphic>
            <a:graphicData uri="http://schemas.openxmlformats.org/presentationml/2006/ole">
              <p:oleObj spid="_x0000_s355333" name="Photo Editor-foto" r:id="rId4" imgW="5447619" imgH="5304762" progId="MSPhotoEd.3">
                <p:embed/>
              </p:oleObj>
            </a:graphicData>
          </a:graphic>
        </p:graphicFrame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276600" y="1219200"/>
            <a:ext cx="2362200" cy="2209800"/>
            <a:chOff x="2064" y="768"/>
            <a:chExt cx="1488" cy="1392"/>
          </a:xfrm>
        </p:grpSpPr>
        <p:sp>
          <p:nvSpPr>
            <p:cNvPr id="5153" name="Rectangle 6"/>
            <p:cNvSpPr>
              <a:spLocks noChangeArrowheads="1"/>
            </p:cNvSpPr>
            <p:nvPr/>
          </p:nvSpPr>
          <p:spPr bwMode="auto">
            <a:xfrm>
              <a:off x="2064" y="768"/>
              <a:ext cx="1488" cy="13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solidFill>
                  <a:srgbClr val="000066"/>
                </a:solidFill>
              </a:endParaRPr>
            </a:p>
          </p:txBody>
        </p:sp>
        <p:graphicFrame>
          <p:nvGraphicFramePr>
            <p:cNvPr id="5124" name="Object 7"/>
            <p:cNvGraphicFramePr>
              <a:graphicFrameLocks noChangeAspect="1"/>
            </p:cNvGraphicFramePr>
            <p:nvPr/>
          </p:nvGraphicFramePr>
          <p:xfrm>
            <a:off x="2208" y="864"/>
            <a:ext cx="1200" cy="1146"/>
          </p:xfrm>
          <a:graphic>
            <a:graphicData uri="http://schemas.openxmlformats.org/presentationml/2006/ole">
              <p:oleObj spid="_x0000_s355332" name="Photo Editor-foto" r:id="rId5" imgW="6428571" imgH="6133333" progId="MSPhotoEd.3">
                <p:embed/>
              </p:oleObj>
            </a:graphicData>
          </a:graphic>
        </p:graphicFrame>
      </p:grpSp>
      <p:sp>
        <p:nvSpPr>
          <p:cNvPr id="5129" name="AutoShape 8"/>
          <p:cNvSpPr>
            <a:spLocks noGrp="1" noChangeArrowheads="1"/>
          </p:cNvSpPr>
          <p:nvPr>
            <p:ph type="title"/>
          </p:nvPr>
        </p:nvSpPr>
        <p:spPr>
          <a:xfrm>
            <a:off x="309563" y="461963"/>
            <a:ext cx="8434387" cy="631825"/>
          </a:xfrm>
        </p:spPr>
        <p:txBody>
          <a:bodyPr/>
          <a:lstStyle/>
          <a:p>
            <a:pPr eaLnBrk="1" hangingPunct="1"/>
            <a:r>
              <a:rPr lang="nl-BE" smtClean="0"/>
              <a:t>Continuants preserve identity while changing</a:t>
            </a:r>
            <a:endParaRPr lang="nl-NL" smtClean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981200" y="4114800"/>
            <a:ext cx="6324600" cy="2524125"/>
            <a:chOff x="1248" y="2592"/>
            <a:chExt cx="3984" cy="159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2592"/>
              <a:ext cx="1488" cy="1392"/>
              <a:chOff x="2064" y="2592"/>
              <a:chExt cx="1488" cy="1392"/>
            </a:xfrm>
          </p:grpSpPr>
          <p:sp>
            <p:nvSpPr>
              <p:cNvPr id="5152" name="Rectangle 11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488" cy="139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123" name="Object 12"/>
              <p:cNvGraphicFramePr>
                <a:graphicFrameLocks noChangeAspect="1"/>
              </p:cNvGraphicFramePr>
              <p:nvPr/>
            </p:nvGraphicFramePr>
            <p:xfrm>
              <a:off x="2208" y="2688"/>
              <a:ext cx="1200" cy="1124"/>
            </p:xfrm>
            <a:graphic>
              <a:graphicData uri="http://schemas.openxmlformats.org/presentationml/2006/ole">
                <p:oleObj spid="_x0000_s355331" name="Photo Editor-foto" r:id="rId6" imgW="1352381" imgH="1267002" progId="MSPhotoEd.3">
                  <p:embed/>
                </p:oleObj>
              </a:graphicData>
            </a:graphic>
          </p:graphicFrame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744" y="2592"/>
              <a:ext cx="1488" cy="1392"/>
              <a:chOff x="3744" y="2592"/>
              <a:chExt cx="1488" cy="1392"/>
            </a:xfrm>
          </p:grpSpPr>
          <p:sp>
            <p:nvSpPr>
              <p:cNvPr id="5151" name="Rectangle 14"/>
              <p:cNvSpPr>
                <a:spLocks noChangeArrowheads="1"/>
              </p:cNvSpPr>
              <p:nvPr/>
            </p:nvSpPr>
            <p:spPr bwMode="auto">
              <a:xfrm>
                <a:off x="3744" y="2592"/>
                <a:ext cx="1488" cy="139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122" name="Object 15"/>
              <p:cNvGraphicFramePr>
                <a:graphicFrameLocks noChangeAspect="1"/>
              </p:cNvGraphicFramePr>
              <p:nvPr/>
            </p:nvGraphicFramePr>
            <p:xfrm>
              <a:off x="3883" y="2688"/>
              <a:ext cx="1200" cy="1148"/>
            </p:xfrm>
            <a:graphic>
              <a:graphicData uri="http://schemas.openxmlformats.org/presentationml/2006/ole">
                <p:oleObj spid="_x0000_s355330" name="Photo Editor-foto" r:id="rId7" imgW="1324160" imgH="1267002" progId="MSPhotoEd.3">
                  <p:embed/>
                </p:oleObj>
              </a:graphicData>
            </a:graphic>
          </p:graphicFrame>
        </p:grpSp>
        <p:sp>
          <p:nvSpPr>
            <p:cNvPr id="5148" name="Text Box 16"/>
            <p:cNvSpPr txBox="1">
              <a:spLocks noChangeArrowheads="1"/>
            </p:cNvSpPr>
            <p:nvPr/>
          </p:nvSpPr>
          <p:spPr bwMode="auto">
            <a:xfrm>
              <a:off x="2352" y="3888"/>
              <a:ext cx="984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caterpillar</a:t>
              </a:r>
              <a:endParaRPr lang="nl-NL" sz="2400" dirty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5149" name="Text Box 17"/>
            <p:cNvSpPr txBox="1">
              <a:spLocks noChangeArrowheads="1"/>
            </p:cNvSpPr>
            <p:nvPr/>
          </p:nvSpPr>
          <p:spPr bwMode="auto">
            <a:xfrm>
              <a:off x="4128" y="3888"/>
              <a:ext cx="937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butterfly</a:t>
              </a:r>
              <a:endParaRPr lang="nl-NL" sz="2400" dirty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5150" name="Text Box 18"/>
            <p:cNvSpPr txBox="1">
              <a:spLocks noChangeArrowheads="1"/>
            </p:cNvSpPr>
            <p:nvPr/>
          </p:nvSpPr>
          <p:spPr bwMode="auto">
            <a:xfrm>
              <a:off x="1248" y="3072"/>
              <a:ext cx="687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animal</a:t>
              </a:r>
              <a:endParaRPr lang="nl-NL" sz="2400" dirty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04800" y="2133600"/>
            <a:ext cx="8458200" cy="2203450"/>
            <a:chOff x="192" y="1344"/>
            <a:chExt cx="5328" cy="1388"/>
          </a:xfrm>
        </p:grpSpPr>
        <p:sp>
          <p:nvSpPr>
            <p:cNvPr id="5142" name="Line 20"/>
            <p:cNvSpPr>
              <a:spLocks noChangeShapeType="1"/>
            </p:cNvSpPr>
            <p:nvPr/>
          </p:nvSpPr>
          <p:spPr bwMode="auto">
            <a:xfrm>
              <a:off x="1968" y="2496"/>
              <a:ext cx="3552" cy="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Text Box 21"/>
            <p:cNvSpPr txBox="1">
              <a:spLocks noChangeArrowheads="1"/>
            </p:cNvSpPr>
            <p:nvPr/>
          </p:nvSpPr>
          <p:spPr bwMode="auto">
            <a:xfrm>
              <a:off x="5232" y="1940"/>
              <a:ext cx="22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4000">
                  <a:solidFill>
                    <a:srgbClr val="0099FF"/>
                  </a:solidFill>
                  <a:cs typeface="Times New Roman" pitchFamily="18" charset="0"/>
                </a:rPr>
                <a:t>t</a:t>
              </a:r>
              <a:endParaRPr lang="nl-NL" sz="4000">
                <a:solidFill>
                  <a:srgbClr val="0099FF"/>
                </a:solidFill>
                <a:cs typeface="Times New Roman" pitchFamily="18" charset="0"/>
              </a:endParaRPr>
            </a:p>
          </p:txBody>
        </p:sp>
        <p:sp>
          <p:nvSpPr>
            <p:cNvPr id="5144" name="Text Box 22"/>
            <p:cNvSpPr txBox="1">
              <a:spLocks noChangeArrowheads="1"/>
            </p:cNvSpPr>
            <p:nvPr/>
          </p:nvSpPr>
          <p:spPr bwMode="auto">
            <a:xfrm>
              <a:off x="1248" y="1344"/>
              <a:ext cx="699" cy="5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human</a:t>
              </a:r>
            </a:p>
            <a:p>
              <a:pPr algn="l"/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 being</a:t>
              </a:r>
              <a:endParaRPr lang="nl-NL" sz="2400" dirty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5145" name="Text Box 23"/>
            <p:cNvSpPr txBox="1">
              <a:spLocks noChangeArrowheads="1"/>
            </p:cNvSpPr>
            <p:nvPr/>
          </p:nvSpPr>
          <p:spPr bwMode="auto">
            <a:xfrm>
              <a:off x="192" y="2208"/>
              <a:ext cx="814" cy="5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living</a:t>
              </a:r>
            </a:p>
            <a:p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creature</a:t>
              </a:r>
              <a:endParaRPr lang="nl-NL" sz="2400" dirty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819400" y="3124200"/>
            <a:ext cx="2132013" cy="869950"/>
            <a:chOff x="1776" y="1968"/>
            <a:chExt cx="1343" cy="548"/>
          </a:xfrm>
        </p:grpSpPr>
        <p:sp>
          <p:nvSpPr>
            <p:cNvPr id="5138" name="Text Box 25"/>
            <p:cNvSpPr txBox="1">
              <a:spLocks noChangeArrowheads="1"/>
            </p:cNvSpPr>
            <p:nvPr/>
          </p:nvSpPr>
          <p:spPr bwMode="auto">
            <a:xfrm>
              <a:off x="2064" y="1968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me</a:t>
              </a:r>
            </a:p>
          </p:txBody>
        </p: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76" y="2064"/>
              <a:ext cx="1343" cy="452"/>
              <a:chOff x="1776" y="2064"/>
              <a:chExt cx="1343" cy="452"/>
            </a:xfrm>
          </p:grpSpPr>
          <p:sp>
            <p:nvSpPr>
              <p:cNvPr id="5140" name="Text Box 27"/>
              <p:cNvSpPr txBox="1">
                <a:spLocks noChangeArrowheads="1"/>
              </p:cNvSpPr>
              <p:nvPr/>
            </p:nvSpPr>
            <p:spPr bwMode="auto">
              <a:xfrm>
                <a:off x="2592" y="2064"/>
                <a:ext cx="527" cy="29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nl-BE" sz="2400" dirty="0">
                    <a:solidFill>
                      <a:schemeClr val="accent2"/>
                    </a:solidFill>
                    <a:cs typeface="Times New Roman" pitchFamily="18" charset="0"/>
                  </a:rPr>
                  <a:t>child</a:t>
                </a:r>
                <a:endParaRPr lang="nl-NL" sz="2400" dirty="0">
                  <a:solidFill>
                    <a:schemeClr val="accent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141" name="Text Box 28"/>
              <p:cNvSpPr txBox="1">
                <a:spLocks noChangeArrowheads="1"/>
              </p:cNvSpPr>
              <p:nvPr/>
            </p:nvSpPr>
            <p:spPr bwMode="auto">
              <a:xfrm>
                <a:off x="1776" y="2112"/>
                <a:ext cx="84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1800">
                    <a:solidFill>
                      <a:schemeClr val="bg1"/>
                    </a:solidFill>
                  </a:rPr>
                  <a:t>Instance-of                 </a:t>
                </a:r>
              </a:p>
              <a:p>
                <a:pPr algn="l"/>
                <a:r>
                  <a:rPr lang="en-US" sz="1800">
                    <a:solidFill>
                      <a:schemeClr val="bg1"/>
                    </a:solidFill>
                  </a:rPr>
                  <a:t>in 1960  </a:t>
                </a:r>
              </a:p>
            </p:txBody>
          </p:sp>
        </p:grp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638800" y="3124200"/>
            <a:ext cx="2090738" cy="869950"/>
            <a:chOff x="3552" y="1968"/>
            <a:chExt cx="1317" cy="548"/>
          </a:xfrm>
        </p:grpSpPr>
        <p:sp>
          <p:nvSpPr>
            <p:cNvPr id="5135" name="Text Box 30"/>
            <p:cNvSpPr txBox="1">
              <a:spLocks noChangeArrowheads="1"/>
            </p:cNvSpPr>
            <p:nvPr/>
          </p:nvSpPr>
          <p:spPr bwMode="auto">
            <a:xfrm>
              <a:off x="4320" y="2064"/>
              <a:ext cx="549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adult</a:t>
              </a:r>
              <a:endParaRPr lang="nl-NL" sz="2400" dirty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5136" name="Text Box 31"/>
            <p:cNvSpPr txBox="1">
              <a:spLocks noChangeArrowheads="1"/>
            </p:cNvSpPr>
            <p:nvPr/>
          </p:nvSpPr>
          <p:spPr bwMode="auto">
            <a:xfrm>
              <a:off x="3744" y="1968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me</a:t>
              </a:r>
            </a:p>
          </p:txBody>
        </p:sp>
        <p:sp>
          <p:nvSpPr>
            <p:cNvPr id="5137" name="Text Box 32"/>
            <p:cNvSpPr txBox="1">
              <a:spLocks noChangeArrowheads="1"/>
            </p:cNvSpPr>
            <p:nvPr/>
          </p:nvSpPr>
          <p:spPr bwMode="auto">
            <a:xfrm>
              <a:off x="3552" y="2112"/>
              <a:ext cx="84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Instance-of                 </a:t>
              </a:r>
            </a:p>
            <a:p>
              <a:pPr algn="l"/>
              <a:r>
                <a:rPr lang="en-US" sz="1800">
                  <a:solidFill>
                    <a:schemeClr val="bg1"/>
                  </a:solidFill>
                </a:rPr>
                <a:t>since 1980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05200"/>
            <a:ext cx="3614739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84"/>
          <p:cNvGrpSpPr>
            <a:grpSpLocks/>
          </p:cNvGrpSpPr>
          <p:nvPr/>
        </p:nvGrpSpPr>
        <p:grpSpPr bwMode="auto">
          <a:xfrm>
            <a:off x="255588" y="2990850"/>
            <a:ext cx="2743200" cy="2743200"/>
            <a:chOff x="161" y="2460"/>
            <a:chExt cx="1728" cy="1728"/>
          </a:xfrm>
        </p:grpSpPr>
        <p:pic>
          <p:nvPicPr>
            <p:cNvPr id="9249" name="Picture 285" descr="glob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0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301750"/>
            <a:ext cx="8632825" cy="596900"/>
          </a:xfrm>
        </p:spPr>
        <p:txBody>
          <a:bodyPr/>
          <a:lstStyle/>
          <a:p>
            <a:pPr eaLnBrk="1" hangingPunct="1"/>
            <a:r>
              <a:rPr lang="en-US" sz="2900" dirty="0" smtClean="0"/>
              <a:t>Data must be unambiguous and faithful to reality …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352800" y="3562350"/>
            <a:ext cx="2133600" cy="609600"/>
          </a:xfrm>
          <a:prstGeom prst="rightArrow">
            <a:avLst>
              <a:gd name="adj1" fmla="val 50000"/>
              <a:gd name="adj2" fmla="val 6275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810000" y="2190750"/>
            <a:ext cx="914400" cy="3429000"/>
            <a:chOff x="2256" y="1488"/>
            <a:chExt cx="576" cy="2160"/>
          </a:xfrm>
        </p:grpSpPr>
        <p:sp>
          <p:nvSpPr>
            <p:cNvPr id="9234" name="AutoShape 15"/>
            <p:cNvSpPr>
              <a:spLocks noChangeArrowheads="1"/>
            </p:cNvSpPr>
            <p:nvPr/>
          </p:nvSpPr>
          <p:spPr bwMode="auto">
            <a:xfrm rot="5400000">
              <a:off x="1464" y="2280"/>
              <a:ext cx="216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16"/>
            <p:cNvSpPr>
              <a:spLocks noChangeShapeType="1"/>
            </p:cNvSpPr>
            <p:nvPr/>
          </p:nvSpPr>
          <p:spPr bwMode="auto">
            <a:xfrm rot="5400000">
              <a:off x="2353" y="1645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6" name="Line 17"/>
            <p:cNvSpPr>
              <a:spLocks noChangeShapeType="1"/>
            </p:cNvSpPr>
            <p:nvPr/>
          </p:nvSpPr>
          <p:spPr bwMode="auto">
            <a:xfrm rot="5400000">
              <a:off x="2449" y="1867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7" name="Line 18"/>
            <p:cNvSpPr>
              <a:spLocks noChangeShapeType="1"/>
            </p:cNvSpPr>
            <p:nvPr/>
          </p:nvSpPr>
          <p:spPr bwMode="auto">
            <a:xfrm rot="5400000">
              <a:off x="2512" y="2058"/>
              <a:ext cx="6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 rot="5400000">
              <a:off x="2544" y="2216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9" name="Line 20"/>
            <p:cNvSpPr>
              <a:spLocks noChangeShapeType="1"/>
            </p:cNvSpPr>
            <p:nvPr/>
          </p:nvSpPr>
          <p:spPr bwMode="auto">
            <a:xfrm rot="5400000" flipV="1">
              <a:off x="2449" y="2439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0" name="Line 21"/>
            <p:cNvSpPr>
              <a:spLocks noChangeShapeType="1"/>
            </p:cNvSpPr>
            <p:nvPr/>
          </p:nvSpPr>
          <p:spPr bwMode="auto">
            <a:xfrm rot="5400000" flipV="1">
              <a:off x="2417" y="2598"/>
              <a:ext cx="25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1" name="Line 22"/>
            <p:cNvSpPr>
              <a:spLocks noChangeShapeType="1"/>
            </p:cNvSpPr>
            <p:nvPr/>
          </p:nvSpPr>
          <p:spPr bwMode="auto">
            <a:xfrm rot="5400000" flipV="1">
              <a:off x="2353" y="2852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2" name="Line 23"/>
            <p:cNvSpPr>
              <a:spLocks noChangeShapeType="1"/>
            </p:cNvSpPr>
            <p:nvPr/>
          </p:nvSpPr>
          <p:spPr bwMode="auto">
            <a:xfrm rot="5400000">
              <a:off x="1739" y="2572"/>
              <a:ext cx="18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3" name="Line 24"/>
            <p:cNvSpPr>
              <a:spLocks noChangeShapeType="1"/>
            </p:cNvSpPr>
            <p:nvPr/>
          </p:nvSpPr>
          <p:spPr bwMode="auto">
            <a:xfrm rot="5400000">
              <a:off x="1726" y="2576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4" name="Line 25"/>
            <p:cNvSpPr>
              <a:spLocks noChangeShapeType="1"/>
            </p:cNvSpPr>
            <p:nvPr/>
          </p:nvSpPr>
          <p:spPr bwMode="auto">
            <a:xfrm rot="5400000">
              <a:off x="1721" y="2569"/>
              <a:ext cx="13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24" name="AutoShape 27"/>
          <p:cNvSpPr>
            <a:spLocks noChangeArrowheads="1"/>
          </p:cNvSpPr>
          <p:nvPr/>
        </p:nvSpPr>
        <p:spPr bwMode="auto">
          <a:xfrm>
            <a:off x="3124200" y="3562350"/>
            <a:ext cx="914400" cy="609600"/>
          </a:xfrm>
          <a:prstGeom prst="leftArrow">
            <a:avLst>
              <a:gd name="adj1" fmla="val 50000"/>
              <a:gd name="adj2" fmla="val 6197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39"/>
          <p:cNvSpPr txBox="1">
            <a:spLocks noChangeArrowheads="1"/>
          </p:cNvSpPr>
          <p:nvPr/>
        </p:nvSpPr>
        <p:spPr bwMode="auto">
          <a:xfrm>
            <a:off x="265580" y="5715000"/>
            <a:ext cx="2740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Referents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organized in </a:t>
            </a:r>
            <a:r>
              <a:rPr lang="en-US" sz="2400" i="1" dirty="0" smtClean="0">
                <a:solidFill>
                  <a:srgbClr val="FFFF00"/>
                </a:solidFill>
              </a:rPr>
              <a:t>reality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9226" name="Text Box 40"/>
          <p:cNvSpPr txBox="1">
            <a:spLocks noChangeArrowheads="1"/>
          </p:cNvSpPr>
          <p:nvPr/>
        </p:nvSpPr>
        <p:spPr bwMode="auto">
          <a:xfrm>
            <a:off x="5621338" y="5715000"/>
            <a:ext cx="2989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References organized</a:t>
            </a:r>
          </a:p>
          <a:p>
            <a:r>
              <a:rPr lang="en-US" sz="2400">
                <a:solidFill>
                  <a:srgbClr val="FFFF00"/>
                </a:solidFill>
              </a:rPr>
              <a:t>in a </a:t>
            </a:r>
            <a:r>
              <a:rPr lang="en-US" sz="2400" i="1">
                <a:solidFill>
                  <a:srgbClr val="FFFF00"/>
                </a:solidFill>
              </a:rPr>
              <a:t>data collection</a:t>
            </a:r>
          </a:p>
        </p:txBody>
      </p:sp>
      <p:sp>
        <p:nvSpPr>
          <p:cNvPr id="9228" name="Freeform 35"/>
          <p:cNvSpPr>
            <a:spLocks/>
          </p:cNvSpPr>
          <p:nvPr/>
        </p:nvSpPr>
        <p:spPr bwMode="auto">
          <a:xfrm rot="560415">
            <a:off x="2696919" y="2437582"/>
            <a:ext cx="4824049" cy="17018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rgbClr val="FF505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29" name="Freeform 37"/>
          <p:cNvSpPr>
            <a:spLocks/>
          </p:cNvSpPr>
          <p:nvPr/>
        </p:nvSpPr>
        <p:spPr bwMode="auto">
          <a:xfrm rot="20395306" flipV="1">
            <a:off x="2362200" y="4171950"/>
            <a:ext cx="4343400" cy="14732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30" name="Rectangle 36"/>
          <p:cNvSpPr>
            <a:spLocks noChangeArrowheads="1"/>
          </p:cNvSpPr>
          <p:nvPr/>
        </p:nvSpPr>
        <p:spPr bwMode="auto">
          <a:xfrm>
            <a:off x="7162800" y="3962400"/>
            <a:ext cx="457200" cy="152400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38"/>
          <p:cNvSpPr>
            <a:spLocks noChangeArrowheads="1"/>
          </p:cNvSpPr>
          <p:nvPr/>
        </p:nvSpPr>
        <p:spPr bwMode="auto">
          <a:xfrm>
            <a:off x="6324600" y="3962400"/>
            <a:ext cx="3810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 rot="18629858">
            <a:off x="1439750" y="3193643"/>
            <a:ext cx="1162153" cy="1689916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rgbClr val="1FE115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261938" y="1303338"/>
            <a:ext cx="8620125" cy="496887"/>
          </a:xfrm>
        </p:spPr>
        <p:txBody>
          <a:bodyPr/>
          <a:lstStyle/>
          <a:p>
            <a:pPr eaLnBrk="1" hangingPunct="1"/>
            <a:r>
              <a:rPr lang="en-US" sz="2400" smtClean="0"/>
              <a:t>Using generic representations for specific entities is inadequate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903413"/>
            <a:ext cx="7848600" cy="4816475"/>
            <a:chOff x="576" y="1104"/>
            <a:chExt cx="4944" cy="303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56396" name="Text Box 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7" name="Text Box 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8" name="Text Box 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56399" name="Text Box 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56392" name="Text Box 1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3" name="Text Box 1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4" name="Text Box 1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56395" name="Text Box 1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56388" name="Text Box 1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9" name="Text Box 1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0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56391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56384" name="Text Box 2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5" name="Text Box 2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6" name="Text Box 2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7" name="Text Box 2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6328" name="Text Box 24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29" name="Text Box 25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0" name="Text Box 26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1" name="Text Box 27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2" name="Text Box 28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3" name="Text Box 29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4" name="Text Box 30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56335" name="Text Box 31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56336" name="Text Box 32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7" name="Text Box 33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8" name="Text Box 34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9" name="Text Box 35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56380" name="Text Box 3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1" name="Text Box 3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2" name="Text Box 3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3" name="Text Box 4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56376" name="Text Box 4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7" name="Text Box 4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8" name="Text Box 4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9" name="Text Box 4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56372" name="Text Box 4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3" name="Text Box 4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4" name="Text Box 4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5" name="Text Box 5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56368" name="Text Box 5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9" name="Text Box 5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0" name="Text Box 5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1" name="Text Box 5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56364" name="Text Box 5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5" name="Text Box 5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6" name="Text Box 5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7" name="Text Box 6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56360" name="Text Box 6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1" name="Text Box 6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2" name="Text Box 6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56363" name="Text Box 6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13" name="Group 66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56356" name="Text Box 6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7" name="Text Box 6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8" name="Text Box 6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9" name="Text Box 7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14" name="Group 71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56352" name="Text Box 72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3" name="Text Box 73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4" name="Text Box 74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SNOMED CT 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5" name="Text Box 75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6348" name="Text Box 76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49" name="Text Box 77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50" name="Text Box 78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56351" name="Text Box 79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smtClean="0"/>
              <a:t>Ontology as it should be done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sz="2400" smtClean="0"/>
              <a:t> </a:t>
            </a:r>
            <a:r>
              <a:rPr lang="en-US" sz="1600" smtClean="0"/>
              <a:t>(no plural)</a:t>
            </a:r>
            <a:r>
              <a:rPr lang="en-US" sz="2400" smtClean="0"/>
              <a:t> is the study of what entities exist and how they relate to each other;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computer science and many biomedical informatics 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u="sng" smtClean="0">
                <a:solidFill>
                  <a:schemeClr val="accent1"/>
                </a:solidFill>
              </a:rPr>
              <a:t>An ontology</a:t>
            </a:r>
            <a:r>
              <a:rPr lang="en-US" sz="2400" smtClean="0"/>
              <a:t> </a:t>
            </a:r>
            <a:r>
              <a:rPr lang="en-US" sz="1600" smtClean="0"/>
              <a:t>(plural: </a:t>
            </a:r>
            <a:r>
              <a:rPr lang="en-US" sz="1600" i="1" smtClean="0"/>
              <a:t>ontologies</a:t>
            </a:r>
            <a:r>
              <a:rPr lang="en-US" sz="1600" smtClean="0"/>
              <a:t>)</a:t>
            </a:r>
            <a:r>
              <a:rPr lang="en-US" sz="2400" smtClean="0"/>
              <a:t> is a shared and agreed upon conceptualization of a domain;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realist view within the Ontology Research Group combines the two: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We use </a:t>
            </a:r>
            <a:r>
              <a:rPr lang="en-US" sz="2400" b="1" i="1" smtClean="0"/>
              <a:t>Ontological Realism</a:t>
            </a:r>
            <a:r>
              <a:rPr lang="en-US" sz="2400" smtClean="0"/>
              <a:t>, a specific methodology that uses </a:t>
            </a:r>
            <a:r>
              <a:rPr lang="en-US" sz="2400" i="1" u="sng" smtClean="0"/>
              <a:t>ontology</a:t>
            </a:r>
            <a:r>
              <a:rPr lang="en-US" sz="2400" smtClean="0"/>
              <a:t> as the basis for building high quality </a:t>
            </a:r>
            <a:r>
              <a:rPr lang="en-US" sz="2400" i="1" u="sng" smtClean="0"/>
              <a:t>ontologies</a:t>
            </a:r>
            <a:r>
              <a:rPr lang="en-US" sz="2400" smtClean="0"/>
              <a:t>, using reality as benchmark.</a:t>
            </a:r>
            <a:r>
              <a:rPr lang="en-GB" sz="2400" smtClean="0"/>
              <a:t> </a:t>
            </a:r>
            <a:endParaRPr lang="en-US" sz="2400" smtClean="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52400" y="4724400"/>
            <a:ext cx="8763000" cy="1981200"/>
          </a:xfrm>
          <a:prstGeom prst="rect">
            <a:avLst/>
          </a:prstGeom>
          <a:solidFill>
            <a:srgbClr val="FF6600">
              <a:alpha val="30196"/>
            </a:srgbClr>
          </a:solidFill>
          <a:ln w="9525" algn="ctr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5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8"/>
          <p:cNvSpPr>
            <a:spLocks noChangeArrowheads="1"/>
          </p:cNvSpPr>
          <p:nvPr/>
        </p:nvSpPr>
        <p:spPr bwMode="auto">
          <a:xfrm>
            <a:off x="0" y="4724400"/>
            <a:ext cx="91440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38917" name="Group 22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-1" y="0"/>
            <a:chExt cx="9144001" cy="1143000"/>
          </a:xfrm>
        </p:grpSpPr>
        <p:pic>
          <p:nvPicPr>
            <p:cNvPr id="389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9144001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8" name="Rectangle 21"/>
            <p:cNvSpPr>
              <a:spLocks noChangeArrowheads="1"/>
            </p:cNvSpPr>
            <p:nvPr/>
          </p:nvSpPr>
          <p:spPr bwMode="auto">
            <a:xfrm>
              <a:off x="0" y="990600"/>
              <a:ext cx="9144000" cy="152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8918" name="TextBox 24"/>
          <p:cNvSpPr txBox="1">
            <a:spLocks noChangeArrowheads="1"/>
          </p:cNvSpPr>
          <p:nvPr/>
        </p:nvSpPr>
        <p:spPr bwMode="auto">
          <a:xfrm>
            <a:off x="106363" y="6096000"/>
            <a:ext cx="755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L1</a:t>
            </a:r>
            <a:r>
              <a:rPr lang="en-US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8919" name="TextBox 25"/>
          <p:cNvSpPr txBox="1">
            <a:spLocks noChangeArrowheads="1"/>
          </p:cNvSpPr>
          <p:nvPr/>
        </p:nvSpPr>
        <p:spPr bwMode="auto">
          <a:xfrm>
            <a:off x="152400" y="1371600"/>
            <a:ext cx="663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38920" name="TextBox 27"/>
          <p:cNvSpPr txBox="1">
            <a:spLocks noChangeArrowheads="1"/>
          </p:cNvSpPr>
          <p:nvPr/>
        </p:nvSpPr>
        <p:spPr bwMode="auto">
          <a:xfrm>
            <a:off x="152400" y="152400"/>
            <a:ext cx="663575" cy="58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38921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55771C-5DD1-47CF-9623-5F7F47591DB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914400" y="152400"/>
            <a:ext cx="82296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Linguistic representations </a:t>
            </a:r>
            <a:r>
              <a:rPr lang="en-US" i="1">
                <a:solidFill>
                  <a:schemeClr val="tx1"/>
                </a:solidFill>
              </a:rPr>
              <a:t>about</a:t>
            </a:r>
            <a:r>
              <a:rPr lang="en-US">
                <a:solidFill>
                  <a:schemeClr val="tx1"/>
                </a:solidFill>
              </a:rPr>
              <a:t> (1), (2) or (3) </a:t>
            </a: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914400" y="13716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Clinicians’ beliefs </a:t>
            </a:r>
            <a:r>
              <a:rPr lang="en-US" i="1">
                <a:solidFill>
                  <a:srgbClr val="FFFFFF"/>
                </a:solidFill>
              </a:rPr>
              <a:t>about</a:t>
            </a:r>
            <a:r>
              <a:rPr lang="en-US">
                <a:solidFill>
                  <a:srgbClr val="FFFFFF"/>
                </a:solidFill>
              </a:rPr>
              <a:t> (1) </a:t>
            </a:r>
            <a:endParaRPr lang="en-US"/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1066800" y="5562600"/>
            <a:ext cx="8077200" cy="1077913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Entities (particular or generic) with objective existence which are </a:t>
            </a:r>
            <a:r>
              <a:rPr lang="en-US" i="1">
                <a:solidFill>
                  <a:srgbClr val="FFFFFF"/>
                </a:solidFill>
              </a:rPr>
              <a:t>not about anything</a:t>
            </a:r>
            <a:endParaRPr lang="en-US"/>
          </a:p>
        </p:txBody>
      </p:sp>
      <p:sp>
        <p:nvSpPr>
          <p:cNvPr id="38925" name="Text Box 4"/>
          <p:cNvSpPr txBox="1">
            <a:spLocks noChangeArrowheads="1"/>
          </p:cNvSpPr>
          <p:nvPr/>
        </p:nvSpPr>
        <p:spPr bwMode="auto">
          <a:xfrm rot="2140383">
            <a:off x="5680075" y="1354138"/>
            <a:ext cx="3005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99"/>
                </a:solidFill>
              </a:rPr>
              <a:t>Representations</a:t>
            </a:r>
          </a:p>
        </p:txBody>
      </p:sp>
      <p:sp>
        <p:nvSpPr>
          <p:cNvPr id="38926" name="Text Box 5"/>
          <p:cNvSpPr txBox="1">
            <a:spLocks noChangeArrowheads="1"/>
          </p:cNvSpPr>
          <p:nvPr/>
        </p:nvSpPr>
        <p:spPr bwMode="auto">
          <a:xfrm>
            <a:off x="5486400" y="4953000"/>
            <a:ext cx="354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99"/>
                </a:solidFill>
              </a:rPr>
              <a:t>First Order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/>
          <p:cNvSpPr>
            <a:spLocks noGrp="1" noChangeArrowheads="1"/>
          </p:cNvSpPr>
          <p:nvPr>
            <p:ph type="ctrTitle"/>
          </p:nvPr>
        </p:nvSpPr>
        <p:spPr>
          <a:xfrm>
            <a:off x="723900" y="1912938"/>
            <a:ext cx="7696200" cy="1303337"/>
          </a:xfrm>
        </p:spPr>
        <p:txBody>
          <a:bodyPr/>
          <a:lstStyle/>
          <a:p>
            <a:pPr eaLnBrk="1" hangingPunct="1"/>
            <a:r>
              <a:rPr lang="en-US" smtClean="0"/>
              <a:t>Ontology of General Medical Science</a:t>
            </a:r>
          </a:p>
        </p:txBody>
      </p:sp>
      <p:sp>
        <p:nvSpPr>
          <p:cNvPr id="9011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ontology in which the</a:t>
            </a:r>
          </a:p>
          <a:p>
            <a:pPr eaLnBrk="1" hangingPunct="1"/>
            <a:r>
              <a:rPr lang="en-US" smtClean="0"/>
              <a:t>L1/L2/L3 distinction is used</a:t>
            </a:r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>
                <a:solidFill>
                  <a:schemeClr val="bg1"/>
                </a:solidFill>
              </a:rPr>
              <a:t>Scheuermann R, Ceusters W, Smith B. Toward an Ontological Treatment of Disease and Diagnosis. </a:t>
            </a:r>
            <a:r>
              <a:rPr lang="en-US" sz="1600" b="0">
                <a:solidFill>
                  <a:schemeClr val="bg1"/>
                </a:solidFill>
                <a:hlinkClick r:id="rId3"/>
              </a:rPr>
              <a:t>2009 AMIA Summit on Translational Bioinformatics</a:t>
            </a:r>
            <a:r>
              <a:rPr lang="en-US" sz="1600" b="0">
                <a:solidFill>
                  <a:schemeClr val="bg1"/>
                </a:solidFill>
              </a:rPr>
              <a:t>, San Francisco, California, March 15-17, 2009;: 116-120. Omnipress ISBN:0-9647743-7-2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To be a consistent, logical and extensible framework (ontology) for the representation of</a:t>
            </a:r>
          </a:p>
          <a:p>
            <a:pPr lvl="1" eaLnBrk="1" hangingPunct="1"/>
            <a:r>
              <a:rPr lang="en-US" sz="3200" smtClean="0"/>
              <a:t>features of disease </a:t>
            </a:r>
          </a:p>
          <a:p>
            <a:pPr lvl="1" eaLnBrk="1" hangingPunct="1"/>
            <a:r>
              <a:rPr lang="en-US" sz="3200" smtClean="0"/>
              <a:t>clinical processes </a:t>
            </a:r>
          </a:p>
          <a:p>
            <a:pPr lvl="1" eaLnBrk="1" hangingPunct="1"/>
            <a:r>
              <a:rPr lang="en-US" sz="3200" smtClean="0"/>
              <a:t>results</a:t>
            </a:r>
          </a:p>
        </p:txBody>
      </p:sp>
      <p:sp>
        <p:nvSpPr>
          <p:cNvPr id="91139" name="AutoShape 4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Goal of OGMS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1344811"/>
            <a:ext cx="8686800" cy="51077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Reality as benchmark for data organization and representation</a:t>
            </a:r>
            <a:endParaRPr lang="en-US" sz="24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06850" y="2090738"/>
            <a:ext cx="1077913" cy="1262062"/>
            <a:chOff x="3170" y="2938"/>
            <a:chExt cx="679" cy="795"/>
          </a:xfrm>
        </p:grpSpPr>
        <p:sp>
          <p:nvSpPr>
            <p:cNvPr id="7444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780" name="Text Box 36"/>
          <p:cNvSpPr txBox="1">
            <a:spLocks noChangeArrowheads="1"/>
          </p:cNvSpPr>
          <p:nvPr/>
        </p:nvSpPr>
        <p:spPr bwMode="auto">
          <a:xfrm>
            <a:off x="685800" y="3413125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observation &amp;</a:t>
            </a:r>
          </a:p>
          <a:p>
            <a:r>
              <a:rPr lang="en-US" sz="2000">
                <a:solidFill>
                  <a:schemeClr val="bg1"/>
                </a:solidFill>
              </a:rPr>
              <a:t>measurement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057775" y="1916113"/>
            <a:ext cx="3849688" cy="1187450"/>
            <a:chOff x="3186" y="1207"/>
            <a:chExt cx="2425" cy="748"/>
          </a:xfrm>
        </p:grpSpPr>
        <p:sp>
          <p:nvSpPr>
            <p:cNvPr id="7408" name="AutoShape 38"/>
            <p:cNvSpPr>
              <a:spLocks noChangeArrowheads="1"/>
            </p:cNvSpPr>
            <p:nvPr/>
          </p:nvSpPr>
          <p:spPr bwMode="auto">
            <a:xfrm>
              <a:off x="4136" y="1301"/>
              <a:ext cx="1475" cy="654"/>
            </a:xfrm>
            <a:prstGeom prst="cube">
              <a:avLst>
                <a:gd name="adj" fmla="val 75843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4308" y="1360"/>
              <a:ext cx="1233" cy="468"/>
              <a:chOff x="3968" y="1662"/>
              <a:chExt cx="1233" cy="748"/>
            </a:xfrm>
          </p:grpSpPr>
          <p:sp>
            <p:nvSpPr>
              <p:cNvPr id="7412" name="Oval 40"/>
              <p:cNvSpPr>
                <a:spLocks noChangeArrowheads="1"/>
              </p:cNvSpPr>
              <p:nvPr/>
            </p:nvSpPr>
            <p:spPr bwMode="auto">
              <a:xfrm flipH="1">
                <a:off x="4017" y="1857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3" name="Oval 41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4" name="Oval 42"/>
              <p:cNvSpPr>
                <a:spLocks noChangeArrowheads="1"/>
              </p:cNvSpPr>
              <p:nvPr/>
            </p:nvSpPr>
            <p:spPr bwMode="auto">
              <a:xfrm flipH="1">
                <a:off x="4356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5" name="Oval 43"/>
              <p:cNvSpPr>
                <a:spLocks noChangeArrowheads="1"/>
              </p:cNvSpPr>
              <p:nvPr/>
            </p:nvSpPr>
            <p:spPr bwMode="auto">
              <a:xfrm flipH="1">
                <a:off x="4162" y="198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6" name="Oval 44"/>
              <p:cNvSpPr>
                <a:spLocks noChangeArrowheads="1"/>
              </p:cNvSpPr>
              <p:nvPr/>
            </p:nvSpPr>
            <p:spPr bwMode="auto">
              <a:xfrm flipH="1">
                <a:off x="4355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7" name="Oval 45"/>
              <p:cNvSpPr>
                <a:spLocks noChangeArrowheads="1"/>
              </p:cNvSpPr>
              <p:nvPr/>
            </p:nvSpPr>
            <p:spPr bwMode="auto">
              <a:xfrm flipH="1">
                <a:off x="4599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8" name="Oval 46"/>
              <p:cNvSpPr>
                <a:spLocks noChangeArrowheads="1"/>
              </p:cNvSpPr>
              <p:nvPr/>
            </p:nvSpPr>
            <p:spPr bwMode="auto">
              <a:xfrm flipH="1">
                <a:off x="4405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9" name="Oval 47"/>
              <p:cNvSpPr>
                <a:spLocks noChangeArrowheads="1"/>
              </p:cNvSpPr>
              <p:nvPr/>
            </p:nvSpPr>
            <p:spPr bwMode="auto">
              <a:xfrm flipH="1">
                <a:off x="4550" y="17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0" name="Oval 48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1" name="Oval 49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2" name="Oval 50"/>
              <p:cNvSpPr>
                <a:spLocks noChangeArrowheads="1"/>
              </p:cNvSpPr>
              <p:nvPr/>
            </p:nvSpPr>
            <p:spPr bwMode="auto">
              <a:xfrm flipH="1">
                <a:off x="4453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3" name="Oval 51"/>
              <p:cNvSpPr>
                <a:spLocks noChangeArrowheads="1"/>
              </p:cNvSpPr>
              <p:nvPr/>
            </p:nvSpPr>
            <p:spPr bwMode="auto">
              <a:xfrm flipH="1">
                <a:off x="4259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4" name="Oval 52"/>
              <p:cNvSpPr>
                <a:spLocks noChangeArrowheads="1"/>
              </p:cNvSpPr>
              <p:nvPr/>
            </p:nvSpPr>
            <p:spPr bwMode="auto">
              <a:xfrm flipH="1">
                <a:off x="4599" y="2264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" name="Oval 53"/>
              <p:cNvSpPr>
                <a:spLocks noChangeArrowheads="1"/>
              </p:cNvSpPr>
              <p:nvPr/>
            </p:nvSpPr>
            <p:spPr bwMode="auto">
              <a:xfrm flipH="1">
                <a:off x="4550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6" name="Oval 54"/>
              <p:cNvSpPr>
                <a:spLocks noChangeArrowheads="1"/>
              </p:cNvSpPr>
              <p:nvPr/>
            </p:nvSpPr>
            <p:spPr bwMode="auto">
              <a:xfrm flipH="1">
                <a:off x="3968" y="217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7" name="Oval 55"/>
              <p:cNvSpPr>
                <a:spLocks noChangeArrowheads="1"/>
              </p:cNvSpPr>
              <p:nvPr/>
            </p:nvSpPr>
            <p:spPr bwMode="auto">
              <a:xfrm flipH="1">
                <a:off x="4599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8" name="Oval 56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9" name="Oval 57"/>
              <p:cNvSpPr>
                <a:spLocks noChangeArrowheads="1"/>
              </p:cNvSpPr>
              <p:nvPr/>
            </p:nvSpPr>
            <p:spPr bwMode="auto">
              <a:xfrm flipH="1">
                <a:off x="4405" y="20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0" name="Oval 58"/>
              <p:cNvSpPr>
                <a:spLocks noChangeArrowheads="1"/>
              </p:cNvSpPr>
              <p:nvPr/>
            </p:nvSpPr>
            <p:spPr bwMode="auto">
              <a:xfrm flipH="1">
                <a:off x="4550" y="20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1" name="Oval 59"/>
              <p:cNvSpPr>
                <a:spLocks noChangeArrowheads="1"/>
              </p:cNvSpPr>
              <p:nvPr/>
            </p:nvSpPr>
            <p:spPr bwMode="auto">
              <a:xfrm flipH="1">
                <a:off x="4162" y="222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2" name="Oval 60"/>
              <p:cNvSpPr>
                <a:spLocks noChangeArrowheads="1"/>
              </p:cNvSpPr>
              <p:nvPr/>
            </p:nvSpPr>
            <p:spPr bwMode="auto">
              <a:xfrm flipH="1">
                <a:off x="5104" y="188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3" name="Oval 61"/>
              <p:cNvSpPr>
                <a:spLocks noChangeArrowheads="1"/>
              </p:cNvSpPr>
              <p:nvPr/>
            </p:nvSpPr>
            <p:spPr bwMode="auto">
              <a:xfrm flipH="1">
                <a:off x="4890" y="212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4" name="Oval 62"/>
              <p:cNvSpPr>
                <a:spLocks noChangeArrowheads="1"/>
              </p:cNvSpPr>
              <p:nvPr/>
            </p:nvSpPr>
            <p:spPr bwMode="auto">
              <a:xfrm flipH="1">
                <a:off x="4599" y="231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" name="Oval 63"/>
              <p:cNvSpPr>
                <a:spLocks noChangeArrowheads="1"/>
              </p:cNvSpPr>
              <p:nvPr/>
            </p:nvSpPr>
            <p:spPr bwMode="auto">
              <a:xfrm flipH="1">
                <a:off x="4890" y="183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6" name="Oval 64"/>
              <p:cNvSpPr>
                <a:spLocks noChangeArrowheads="1"/>
              </p:cNvSpPr>
              <p:nvPr/>
            </p:nvSpPr>
            <p:spPr bwMode="auto">
              <a:xfrm flipH="1">
                <a:off x="4259" y="169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7" name="Oval 65"/>
              <p:cNvSpPr>
                <a:spLocks noChangeArrowheads="1"/>
              </p:cNvSpPr>
              <p:nvPr/>
            </p:nvSpPr>
            <p:spPr bwMode="auto">
              <a:xfrm flipH="1">
                <a:off x="4452" y="17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8" name="Oval 66"/>
              <p:cNvSpPr>
                <a:spLocks noChangeArrowheads="1"/>
              </p:cNvSpPr>
              <p:nvPr/>
            </p:nvSpPr>
            <p:spPr bwMode="auto">
              <a:xfrm flipH="1">
                <a:off x="4744" y="176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9" name="Oval 67"/>
              <p:cNvSpPr>
                <a:spLocks noChangeArrowheads="1"/>
              </p:cNvSpPr>
              <p:nvPr/>
            </p:nvSpPr>
            <p:spPr bwMode="auto">
              <a:xfrm flipH="1">
                <a:off x="4017" y="201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0" name="Oval 68"/>
              <p:cNvSpPr>
                <a:spLocks noChangeArrowheads="1"/>
              </p:cNvSpPr>
              <p:nvPr/>
            </p:nvSpPr>
            <p:spPr bwMode="auto">
              <a:xfrm flipH="1">
                <a:off x="4647" y="209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1" name="Oval 69"/>
              <p:cNvSpPr>
                <a:spLocks noChangeArrowheads="1"/>
              </p:cNvSpPr>
              <p:nvPr/>
            </p:nvSpPr>
            <p:spPr bwMode="auto">
              <a:xfrm flipH="1">
                <a:off x="4793" y="191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2" name="Oval 70"/>
              <p:cNvSpPr>
                <a:spLocks noChangeArrowheads="1"/>
              </p:cNvSpPr>
              <p:nvPr/>
            </p:nvSpPr>
            <p:spPr bwMode="auto">
              <a:xfrm flipH="1">
                <a:off x="4550" y="2051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3" name="Oval 71"/>
              <p:cNvSpPr>
                <a:spLocks noChangeArrowheads="1"/>
              </p:cNvSpPr>
              <p:nvPr/>
            </p:nvSpPr>
            <p:spPr bwMode="auto">
              <a:xfrm flipH="1">
                <a:off x="4696" y="166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10" name="AutoShape 72"/>
            <p:cNvSpPr>
              <a:spLocks noChangeArrowheads="1"/>
            </p:cNvSpPr>
            <p:nvPr/>
          </p:nvSpPr>
          <p:spPr bwMode="auto">
            <a:xfrm>
              <a:off x="3411" y="1635"/>
              <a:ext cx="629" cy="311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" name="Text Box 73"/>
            <p:cNvSpPr txBox="1">
              <a:spLocks noChangeArrowheads="1"/>
            </p:cNvSpPr>
            <p:nvPr/>
          </p:nvSpPr>
          <p:spPr bwMode="auto">
            <a:xfrm>
              <a:off x="3186" y="1207"/>
              <a:ext cx="97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data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992938" y="3044825"/>
            <a:ext cx="2149475" cy="1670050"/>
            <a:chOff x="4405" y="1918"/>
            <a:chExt cx="1354" cy="1052"/>
          </a:xfrm>
        </p:grpSpPr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4405" y="2498"/>
              <a:ext cx="746" cy="472"/>
              <a:chOff x="4136" y="2679"/>
              <a:chExt cx="1191" cy="943"/>
            </a:xfrm>
          </p:grpSpPr>
          <p:sp>
            <p:nvSpPr>
              <p:cNvPr id="7395" name="AutoShape 76"/>
              <p:cNvSpPr>
                <a:spLocks noChangeArrowheads="1"/>
              </p:cNvSpPr>
              <p:nvPr/>
            </p:nvSpPr>
            <p:spPr bwMode="auto">
              <a:xfrm>
                <a:off x="4226" y="2955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6" name="AutoShape 77"/>
              <p:cNvSpPr>
                <a:spLocks noChangeArrowheads="1"/>
              </p:cNvSpPr>
              <p:nvPr/>
            </p:nvSpPr>
            <p:spPr bwMode="auto">
              <a:xfrm>
                <a:off x="4307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" name="AutoShape 78"/>
              <p:cNvSpPr>
                <a:spLocks noChangeArrowheads="1"/>
              </p:cNvSpPr>
              <p:nvPr/>
            </p:nvSpPr>
            <p:spPr bwMode="auto">
              <a:xfrm>
                <a:off x="4436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8" name="AutoShape 79"/>
              <p:cNvSpPr>
                <a:spLocks noChangeArrowheads="1"/>
              </p:cNvSpPr>
              <p:nvPr/>
            </p:nvSpPr>
            <p:spPr bwMode="auto">
              <a:xfrm>
                <a:off x="4711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9" name="AutoShape 80"/>
              <p:cNvSpPr>
                <a:spLocks noChangeArrowheads="1"/>
              </p:cNvSpPr>
              <p:nvPr/>
            </p:nvSpPr>
            <p:spPr bwMode="auto">
              <a:xfrm>
                <a:off x="4889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0" name="AutoShape 81"/>
              <p:cNvSpPr>
                <a:spLocks noChangeArrowheads="1"/>
              </p:cNvSpPr>
              <p:nvPr/>
            </p:nvSpPr>
            <p:spPr bwMode="auto">
              <a:xfrm>
                <a:off x="4645" y="302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401" name="AutoShape 82"/>
              <p:cNvCxnSpPr>
                <a:cxnSpLocks noChangeShapeType="1"/>
                <a:stCxn id="7395" idx="2"/>
                <a:endCxn id="7397" idx="0"/>
              </p:cNvCxnSpPr>
              <p:nvPr/>
            </p:nvCxnSpPr>
            <p:spPr bwMode="auto">
              <a:xfrm>
                <a:off x="4307" y="3051"/>
                <a:ext cx="210" cy="15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2" name="AutoShape 83"/>
              <p:cNvCxnSpPr>
                <a:cxnSpLocks noChangeShapeType="1"/>
                <a:stCxn id="7400" idx="2"/>
                <a:endCxn id="7397" idx="0"/>
              </p:cNvCxnSpPr>
              <p:nvPr/>
            </p:nvCxnSpPr>
            <p:spPr bwMode="auto">
              <a:xfrm flipH="1">
                <a:off x="4517" y="3117"/>
                <a:ext cx="209" cy="8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3" name="AutoShape 84"/>
              <p:cNvCxnSpPr>
                <a:cxnSpLocks noChangeShapeType="1"/>
                <a:stCxn id="7398" idx="0"/>
                <a:endCxn id="7397" idx="2"/>
              </p:cNvCxnSpPr>
              <p:nvPr/>
            </p:nvCxnSpPr>
            <p:spPr bwMode="auto">
              <a:xfrm flipH="1" flipV="1">
                <a:off x="4517" y="3297"/>
                <a:ext cx="275" cy="15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4" name="AutoShape 85"/>
              <p:cNvCxnSpPr>
                <a:cxnSpLocks noChangeShapeType="1"/>
                <a:stCxn id="7396" idx="0"/>
                <a:endCxn id="7395" idx="2"/>
              </p:cNvCxnSpPr>
              <p:nvPr/>
            </p:nvCxnSpPr>
            <p:spPr bwMode="auto">
              <a:xfrm flipH="1" flipV="1">
                <a:off x="4307" y="3051"/>
                <a:ext cx="81" cy="40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5" name="AutoShape 86"/>
              <p:cNvCxnSpPr>
                <a:cxnSpLocks noChangeShapeType="1"/>
                <a:stCxn id="7398" idx="0"/>
                <a:endCxn id="7400" idx="2"/>
              </p:cNvCxnSpPr>
              <p:nvPr/>
            </p:nvCxnSpPr>
            <p:spPr bwMode="auto">
              <a:xfrm flipH="1" flipV="1">
                <a:off x="4726" y="3117"/>
                <a:ext cx="66" cy="33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6" name="AutoShape 87"/>
              <p:cNvCxnSpPr>
                <a:cxnSpLocks noChangeShapeType="1"/>
                <a:stCxn id="7399" idx="0"/>
                <a:endCxn id="7400" idx="3"/>
              </p:cNvCxnSpPr>
              <p:nvPr/>
            </p:nvCxnSpPr>
            <p:spPr bwMode="auto">
              <a:xfrm flipH="1" flipV="1">
                <a:off x="4807" y="3069"/>
                <a:ext cx="163" cy="132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407" name="AutoShape 88"/>
              <p:cNvSpPr>
                <a:spLocks noChangeArrowheads="1"/>
              </p:cNvSpPr>
              <p:nvPr/>
            </p:nvSpPr>
            <p:spPr bwMode="auto">
              <a:xfrm>
                <a:off x="4136" y="2679"/>
                <a:ext cx="1191" cy="943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93" name="AutoShape 89"/>
            <p:cNvSpPr>
              <a:spLocks noChangeArrowheads="1"/>
            </p:cNvSpPr>
            <p:nvPr/>
          </p:nvSpPr>
          <p:spPr bwMode="auto">
            <a:xfrm rot="5400000">
              <a:off x="4499" y="2087"/>
              <a:ext cx="455" cy="311"/>
            </a:xfrm>
            <a:prstGeom prst="rightArrow">
              <a:avLst>
                <a:gd name="adj1" fmla="val 50000"/>
                <a:gd name="adj2" fmla="val 36576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" name="Text Box 90"/>
            <p:cNvSpPr txBox="1">
              <a:spLocks noChangeArrowheads="1"/>
            </p:cNvSpPr>
            <p:nvPr/>
          </p:nvSpPr>
          <p:spPr bwMode="auto">
            <a:xfrm>
              <a:off x="4770" y="1918"/>
              <a:ext cx="9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model development</a:t>
              </a:r>
            </a:p>
          </p:txBody>
        </p:sp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6661150" y="4738688"/>
            <a:ext cx="2482850" cy="2098675"/>
            <a:chOff x="4196" y="2985"/>
            <a:chExt cx="1564" cy="1322"/>
          </a:xfrm>
        </p:grpSpPr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4739" y="3600"/>
              <a:ext cx="464" cy="406"/>
              <a:chOff x="2745" y="3092"/>
              <a:chExt cx="464" cy="406"/>
            </a:xfrm>
          </p:grpSpPr>
          <p:sp>
            <p:nvSpPr>
              <p:cNvPr id="7367" name="AutoShape 9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8" name="AutoShape 9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9" name="AutoShape 9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0" name="AutoShape 9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1" name="AutoShape 9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2" name="AutoShape 9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3" name="AutoShape 9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74" name="AutoShape 100"/>
              <p:cNvCxnSpPr>
                <a:cxnSpLocks noChangeShapeType="1"/>
                <a:stCxn id="7368" idx="2"/>
                <a:endCxn id="737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5" name="AutoShape 101"/>
              <p:cNvCxnSpPr>
                <a:cxnSpLocks noChangeShapeType="1"/>
                <a:stCxn id="7373" idx="2"/>
                <a:endCxn id="737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6" name="AutoShape 102"/>
              <p:cNvCxnSpPr>
                <a:cxnSpLocks noChangeShapeType="1"/>
                <a:stCxn id="7371" idx="0"/>
                <a:endCxn id="737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7" name="AutoShape 103"/>
              <p:cNvCxnSpPr>
                <a:cxnSpLocks noChangeShapeType="1"/>
                <a:stCxn id="7369" idx="0"/>
                <a:endCxn id="736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8" name="AutoShape 104"/>
              <p:cNvCxnSpPr>
                <a:cxnSpLocks noChangeShapeType="1"/>
                <a:stCxn id="7371" idx="0"/>
                <a:endCxn id="737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9" name="AutoShape 105"/>
              <p:cNvCxnSpPr>
                <a:cxnSpLocks noChangeShapeType="1"/>
                <a:stCxn id="7372" idx="0"/>
                <a:endCxn id="737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80" name="AutoShape 10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" name="AutoShape 10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" name="AutoShape 10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" name="AutoShape 10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" name="AutoShape 11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" name="AutoShape 11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86" name="AutoShape 112"/>
              <p:cNvCxnSpPr>
                <a:cxnSpLocks noChangeShapeType="1"/>
                <a:stCxn id="7380" idx="2"/>
                <a:endCxn id="738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7" name="AutoShape 113"/>
              <p:cNvCxnSpPr>
                <a:cxnSpLocks noChangeShapeType="1"/>
                <a:stCxn id="7385" idx="2"/>
                <a:endCxn id="738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8" name="AutoShape 114"/>
              <p:cNvCxnSpPr>
                <a:cxnSpLocks noChangeShapeType="1"/>
                <a:stCxn id="7383" idx="0"/>
                <a:endCxn id="738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9" name="AutoShape 115"/>
              <p:cNvCxnSpPr>
                <a:cxnSpLocks noChangeShapeType="1"/>
                <a:stCxn id="7381" idx="0"/>
                <a:endCxn id="738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90" name="AutoShape 116"/>
              <p:cNvCxnSpPr>
                <a:cxnSpLocks noChangeShapeType="1"/>
                <a:stCxn id="7383" idx="0"/>
                <a:endCxn id="738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91" name="AutoShape 117"/>
              <p:cNvCxnSpPr>
                <a:cxnSpLocks noChangeShapeType="1"/>
                <a:stCxn id="7384" idx="0"/>
                <a:endCxn id="738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9" name="Group 118"/>
            <p:cNvGrpSpPr>
              <a:grpSpLocks/>
            </p:cNvGrpSpPr>
            <p:nvPr/>
          </p:nvGrpSpPr>
          <p:grpSpPr bwMode="auto">
            <a:xfrm>
              <a:off x="4410" y="3522"/>
              <a:ext cx="464" cy="406"/>
              <a:chOff x="2745" y="3092"/>
              <a:chExt cx="464" cy="406"/>
            </a:xfrm>
          </p:grpSpPr>
          <p:sp>
            <p:nvSpPr>
              <p:cNvPr id="7342" name="AutoShape 11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3" name="AutoShape 12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4" name="AutoShape 12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5" name="AutoShape 12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6" name="AutoShape 12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7" name="AutoShape 12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8" name="AutoShape 12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49" name="AutoShape 126"/>
              <p:cNvCxnSpPr>
                <a:cxnSpLocks noChangeShapeType="1"/>
                <a:stCxn id="7343" idx="2"/>
                <a:endCxn id="734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0" name="AutoShape 127"/>
              <p:cNvCxnSpPr>
                <a:cxnSpLocks noChangeShapeType="1"/>
                <a:stCxn id="7348" idx="2"/>
                <a:endCxn id="734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1" name="AutoShape 128"/>
              <p:cNvCxnSpPr>
                <a:cxnSpLocks noChangeShapeType="1"/>
                <a:stCxn id="7346" idx="0"/>
                <a:endCxn id="734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2" name="AutoShape 129"/>
              <p:cNvCxnSpPr>
                <a:cxnSpLocks noChangeShapeType="1"/>
                <a:stCxn id="7344" idx="0"/>
                <a:endCxn id="734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3" name="AutoShape 130"/>
              <p:cNvCxnSpPr>
                <a:cxnSpLocks noChangeShapeType="1"/>
                <a:stCxn id="7346" idx="0"/>
                <a:endCxn id="734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4" name="AutoShape 131"/>
              <p:cNvCxnSpPr>
                <a:cxnSpLocks noChangeShapeType="1"/>
                <a:stCxn id="7347" idx="0"/>
                <a:endCxn id="734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55" name="AutoShape 13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6" name="AutoShape 13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7" name="AutoShape 13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8" name="AutoShape 13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9" name="AutoShape 13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0" name="AutoShape 13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61" name="AutoShape 138"/>
              <p:cNvCxnSpPr>
                <a:cxnSpLocks noChangeShapeType="1"/>
                <a:stCxn id="7355" idx="2"/>
                <a:endCxn id="735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2" name="AutoShape 139"/>
              <p:cNvCxnSpPr>
                <a:cxnSpLocks noChangeShapeType="1"/>
                <a:stCxn id="7360" idx="2"/>
                <a:endCxn id="735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3" name="AutoShape 140"/>
              <p:cNvCxnSpPr>
                <a:cxnSpLocks noChangeShapeType="1"/>
                <a:stCxn id="7358" idx="0"/>
                <a:endCxn id="735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4" name="AutoShape 141"/>
              <p:cNvCxnSpPr>
                <a:cxnSpLocks noChangeShapeType="1"/>
                <a:stCxn id="7356" idx="0"/>
                <a:endCxn id="735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5" name="AutoShape 142"/>
              <p:cNvCxnSpPr>
                <a:cxnSpLocks noChangeShapeType="1"/>
                <a:stCxn id="7358" idx="0"/>
                <a:endCxn id="736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6" name="AutoShape 143"/>
              <p:cNvCxnSpPr>
                <a:cxnSpLocks noChangeShapeType="1"/>
                <a:stCxn id="7359" idx="0"/>
                <a:endCxn id="736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144"/>
            <p:cNvGrpSpPr>
              <a:grpSpLocks/>
            </p:cNvGrpSpPr>
            <p:nvPr/>
          </p:nvGrpSpPr>
          <p:grpSpPr bwMode="auto">
            <a:xfrm>
              <a:off x="4507" y="3619"/>
              <a:ext cx="464" cy="387"/>
              <a:chOff x="2745" y="3092"/>
              <a:chExt cx="464" cy="406"/>
            </a:xfrm>
          </p:grpSpPr>
          <p:sp>
            <p:nvSpPr>
              <p:cNvPr id="7317" name="AutoShape 145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8" name="AutoShape 146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9" name="AutoShape 147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0" name="AutoShape 148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1" name="AutoShape 149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2" name="AutoShape 150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3" name="AutoShape 151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24" name="AutoShape 152"/>
              <p:cNvCxnSpPr>
                <a:cxnSpLocks noChangeShapeType="1"/>
                <a:stCxn id="7318" idx="2"/>
                <a:endCxn id="732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5" name="AutoShape 153"/>
              <p:cNvCxnSpPr>
                <a:cxnSpLocks noChangeShapeType="1"/>
                <a:stCxn id="7323" idx="2"/>
                <a:endCxn id="732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6" name="AutoShape 154"/>
              <p:cNvCxnSpPr>
                <a:cxnSpLocks noChangeShapeType="1"/>
                <a:stCxn id="7321" idx="0"/>
                <a:endCxn id="732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7" name="AutoShape 155"/>
              <p:cNvCxnSpPr>
                <a:cxnSpLocks noChangeShapeType="1"/>
                <a:stCxn id="7319" idx="0"/>
                <a:endCxn id="731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8" name="AutoShape 156"/>
              <p:cNvCxnSpPr>
                <a:cxnSpLocks noChangeShapeType="1"/>
                <a:stCxn id="7321" idx="0"/>
                <a:endCxn id="732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9" name="AutoShape 157"/>
              <p:cNvCxnSpPr>
                <a:cxnSpLocks noChangeShapeType="1"/>
                <a:stCxn id="7322" idx="0"/>
                <a:endCxn id="732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30" name="AutoShape 158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1" name="AutoShape 159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2" name="AutoShape 160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3" name="AutoShape 161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4" name="AutoShape 162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5" name="AutoShape 163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36" name="AutoShape 164"/>
              <p:cNvCxnSpPr>
                <a:cxnSpLocks noChangeShapeType="1"/>
                <a:stCxn id="7330" idx="2"/>
                <a:endCxn id="733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7" name="AutoShape 165"/>
              <p:cNvCxnSpPr>
                <a:cxnSpLocks noChangeShapeType="1"/>
                <a:stCxn id="7335" idx="2"/>
                <a:endCxn id="733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8" name="AutoShape 166"/>
              <p:cNvCxnSpPr>
                <a:cxnSpLocks noChangeShapeType="1"/>
                <a:stCxn id="7333" idx="0"/>
                <a:endCxn id="733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9" name="AutoShape 167"/>
              <p:cNvCxnSpPr>
                <a:cxnSpLocks noChangeShapeType="1"/>
                <a:stCxn id="7331" idx="0"/>
                <a:endCxn id="733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40" name="AutoShape 168"/>
              <p:cNvCxnSpPr>
                <a:cxnSpLocks noChangeShapeType="1"/>
                <a:stCxn id="7333" idx="0"/>
                <a:endCxn id="733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41" name="AutoShape 169"/>
              <p:cNvCxnSpPr>
                <a:cxnSpLocks noChangeShapeType="1"/>
                <a:stCxn id="7334" idx="0"/>
                <a:endCxn id="733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170"/>
            <p:cNvGrpSpPr>
              <a:grpSpLocks/>
            </p:cNvGrpSpPr>
            <p:nvPr/>
          </p:nvGrpSpPr>
          <p:grpSpPr bwMode="auto">
            <a:xfrm>
              <a:off x="4196" y="3750"/>
              <a:ext cx="464" cy="406"/>
              <a:chOff x="2745" y="3092"/>
              <a:chExt cx="464" cy="406"/>
            </a:xfrm>
          </p:grpSpPr>
          <p:sp>
            <p:nvSpPr>
              <p:cNvPr id="7292" name="AutoShape 171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3" name="AutoShape 172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" name="AutoShape 173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" name="AutoShape 174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6" name="AutoShape 175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7" name="AutoShape 176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8" name="AutoShape 177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99" name="AutoShape 178"/>
              <p:cNvCxnSpPr>
                <a:cxnSpLocks noChangeShapeType="1"/>
                <a:stCxn id="7293" idx="2"/>
                <a:endCxn id="729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0" name="AutoShape 179"/>
              <p:cNvCxnSpPr>
                <a:cxnSpLocks noChangeShapeType="1"/>
                <a:stCxn id="7298" idx="2"/>
                <a:endCxn id="729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1" name="AutoShape 180"/>
              <p:cNvCxnSpPr>
                <a:cxnSpLocks noChangeShapeType="1"/>
                <a:stCxn id="7296" idx="0"/>
                <a:endCxn id="729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2" name="AutoShape 181"/>
              <p:cNvCxnSpPr>
                <a:cxnSpLocks noChangeShapeType="1"/>
                <a:stCxn id="7294" idx="0"/>
                <a:endCxn id="729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3" name="AutoShape 182"/>
              <p:cNvCxnSpPr>
                <a:cxnSpLocks noChangeShapeType="1"/>
                <a:stCxn id="7296" idx="0"/>
                <a:endCxn id="729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4" name="AutoShape 183"/>
              <p:cNvCxnSpPr>
                <a:cxnSpLocks noChangeShapeType="1"/>
                <a:stCxn id="7297" idx="0"/>
                <a:endCxn id="729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05" name="AutoShape 184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6" name="AutoShape 185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7" name="AutoShape 186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8" name="AutoShape 187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9" name="AutoShape 188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0" name="AutoShape 189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11" name="AutoShape 190"/>
              <p:cNvCxnSpPr>
                <a:cxnSpLocks noChangeShapeType="1"/>
                <a:stCxn id="7305" idx="2"/>
                <a:endCxn id="730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2" name="AutoShape 191"/>
              <p:cNvCxnSpPr>
                <a:cxnSpLocks noChangeShapeType="1"/>
                <a:stCxn id="7310" idx="2"/>
                <a:endCxn id="730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3" name="AutoShape 192"/>
              <p:cNvCxnSpPr>
                <a:cxnSpLocks noChangeShapeType="1"/>
                <a:stCxn id="7308" idx="0"/>
                <a:endCxn id="730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4" name="AutoShape 193"/>
              <p:cNvCxnSpPr>
                <a:cxnSpLocks noChangeShapeType="1"/>
                <a:stCxn id="7306" idx="0"/>
                <a:endCxn id="730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5" name="AutoShape 194"/>
              <p:cNvCxnSpPr>
                <a:cxnSpLocks noChangeShapeType="1"/>
                <a:stCxn id="7308" idx="0"/>
                <a:endCxn id="731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6" name="AutoShape 195"/>
              <p:cNvCxnSpPr>
                <a:cxnSpLocks noChangeShapeType="1"/>
                <a:stCxn id="7309" idx="0"/>
                <a:endCxn id="731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2" name="Group 196"/>
            <p:cNvGrpSpPr>
              <a:grpSpLocks/>
            </p:cNvGrpSpPr>
            <p:nvPr/>
          </p:nvGrpSpPr>
          <p:grpSpPr bwMode="auto">
            <a:xfrm>
              <a:off x="4464" y="3563"/>
              <a:ext cx="464" cy="406"/>
              <a:chOff x="2745" y="3092"/>
              <a:chExt cx="464" cy="406"/>
            </a:xfrm>
          </p:grpSpPr>
          <p:sp>
            <p:nvSpPr>
              <p:cNvPr id="7267" name="AutoShape 197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8" name="AutoShape 198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9" name="AutoShape 199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0" name="AutoShape 200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" name="AutoShape 201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" name="AutoShape 202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3" name="AutoShape 203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74" name="AutoShape 204"/>
              <p:cNvCxnSpPr>
                <a:cxnSpLocks noChangeShapeType="1"/>
                <a:stCxn id="7268" idx="2"/>
                <a:endCxn id="727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5" name="AutoShape 205"/>
              <p:cNvCxnSpPr>
                <a:cxnSpLocks noChangeShapeType="1"/>
                <a:stCxn id="7273" idx="2"/>
                <a:endCxn id="727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6" name="AutoShape 206"/>
              <p:cNvCxnSpPr>
                <a:cxnSpLocks noChangeShapeType="1"/>
                <a:stCxn id="7271" idx="0"/>
                <a:endCxn id="727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7" name="AutoShape 207"/>
              <p:cNvCxnSpPr>
                <a:cxnSpLocks noChangeShapeType="1"/>
                <a:stCxn id="7269" idx="0"/>
                <a:endCxn id="726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8" name="AutoShape 208"/>
              <p:cNvCxnSpPr>
                <a:cxnSpLocks noChangeShapeType="1"/>
                <a:stCxn id="7271" idx="0"/>
                <a:endCxn id="727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9" name="AutoShape 209"/>
              <p:cNvCxnSpPr>
                <a:cxnSpLocks noChangeShapeType="1"/>
                <a:stCxn id="7272" idx="0"/>
                <a:endCxn id="727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80" name="AutoShape 210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1" name="AutoShape 211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2" name="AutoShape 212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3" name="AutoShape 213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4" name="AutoShape 214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5" name="AutoShape 215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86" name="AutoShape 216"/>
              <p:cNvCxnSpPr>
                <a:cxnSpLocks noChangeShapeType="1"/>
                <a:stCxn id="7280" idx="2"/>
                <a:endCxn id="728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7" name="AutoShape 217"/>
              <p:cNvCxnSpPr>
                <a:cxnSpLocks noChangeShapeType="1"/>
                <a:stCxn id="7285" idx="2"/>
                <a:endCxn id="728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8" name="AutoShape 218"/>
              <p:cNvCxnSpPr>
                <a:cxnSpLocks noChangeShapeType="1"/>
                <a:stCxn id="7283" idx="0"/>
                <a:endCxn id="728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9" name="AutoShape 219"/>
              <p:cNvCxnSpPr>
                <a:cxnSpLocks noChangeShapeType="1"/>
                <a:stCxn id="7281" idx="0"/>
                <a:endCxn id="728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90" name="AutoShape 220"/>
              <p:cNvCxnSpPr>
                <a:cxnSpLocks noChangeShapeType="1"/>
                <a:stCxn id="7283" idx="0"/>
                <a:endCxn id="728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91" name="AutoShape 221"/>
              <p:cNvCxnSpPr>
                <a:cxnSpLocks noChangeShapeType="1"/>
                <a:stCxn id="7284" idx="0"/>
                <a:endCxn id="728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3" name="Group 222"/>
            <p:cNvGrpSpPr>
              <a:grpSpLocks/>
            </p:cNvGrpSpPr>
            <p:nvPr/>
          </p:nvGrpSpPr>
          <p:grpSpPr bwMode="auto">
            <a:xfrm>
              <a:off x="4761" y="3768"/>
              <a:ext cx="464" cy="406"/>
              <a:chOff x="2745" y="3092"/>
              <a:chExt cx="464" cy="406"/>
            </a:xfrm>
          </p:grpSpPr>
          <p:sp>
            <p:nvSpPr>
              <p:cNvPr id="7242" name="AutoShape 22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3" name="AutoShape 22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4" name="AutoShape 22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5" name="AutoShape 22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AutoShape 22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AutoShape 22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8" name="AutoShape 22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49" name="AutoShape 230"/>
              <p:cNvCxnSpPr>
                <a:cxnSpLocks noChangeShapeType="1"/>
                <a:stCxn id="7243" idx="2"/>
                <a:endCxn id="724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0" name="AutoShape 231"/>
              <p:cNvCxnSpPr>
                <a:cxnSpLocks noChangeShapeType="1"/>
                <a:stCxn id="7248" idx="2"/>
                <a:endCxn id="724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1" name="AutoShape 232"/>
              <p:cNvCxnSpPr>
                <a:cxnSpLocks noChangeShapeType="1"/>
                <a:stCxn id="7246" idx="0"/>
                <a:endCxn id="724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2" name="AutoShape 233"/>
              <p:cNvCxnSpPr>
                <a:cxnSpLocks noChangeShapeType="1"/>
                <a:stCxn id="7244" idx="0"/>
                <a:endCxn id="724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3" name="AutoShape 234"/>
              <p:cNvCxnSpPr>
                <a:cxnSpLocks noChangeShapeType="1"/>
                <a:stCxn id="7246" idx="0"/>
                <a:endCxn id="724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4" name="AutoShape 235"/>
              <p:cNvCxnSpPr>
                <a:cxnSpLocks noChangeShapeType="1"/>
                <a:stCxn id="7247" idx="0"/>
                <a:endCxn id="724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55" name="AutoShape 23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6" name="AutoShape 23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7" name="AutoShape 23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8" name="AutoShape 23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9" name="AutoShape 24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AutoShape 24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61" name="AutoShape 242"/>
              <p:cNvCxnSpPr>
                <a:cxnSpLocks noChangeShapeType="1"/>
                <a:stCxn id="7255" idx="2"/>
                <a:endCxn id="725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2" name="AutoShape 243"/>
              <p:cNvCxnSpPr>
                <a:cxnSpLocks noChangeShapeType="1"/>
                <a:stCxn id="7260" idx="2"/>
                <a:endCxn id="725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3" name="AutoShape 244"/>
              <p:cNvCxnSpPr>
                <a:cxnSpLocks noChangeShapeType="1"/>
                <a:stCxn id="7258" idx="0"/>
                <a:endCxn id="725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4" name="AutoShape 245"/>
              <p:cNvCxnSpPr>
                <a:cxnSpLocks noChangeShapeType="1"/>
                <a:stCxn id="7256" idx="0"/>
                <a:endCxn id="725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5" name="AutoShape 246"/>
              <p:cNvCxnSpPr>
                <a:cxnSpLocks noChangeShapeType="1"/>
                <a:stCxn id="7258" idx="0"/>
                <a:endCxn id="726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6" name="AutoShape 247"/>
              <p:cNvCxnSpPr>
                <a:cxnSpLocks noChangeShapeType="1"/>
                <a:stCxn id="7259" idx="0"/>
                <a:endCxn id="726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4" name="Group 248"/>
            <p:cNvGrpSpPr>
              <a:grpSpLocks/>
            </p:cNvGrpSpPr>
            <p:nvPr/>
          </p:nvGrpSpPr>
          <p:grpSpPr bwMode="auto">
            <a:xfrm>
              <a:off x="4475" y="3901"/>
              <a:ext cx="464" cy="406"/>
              <a:chOff x="2745" y="3092"/>
              <a:chExt cx="464" cy="406"/>
            </a:xfrm>
          </p:grpSpPr>
          <p:sp>
            <p:nvSpPr>
              <p:cNvPr id="7217" name="AutoShape 24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8" name="AutoShape 25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9" name="AutoShape 25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0" name="AutoShape 25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1" name="AutoShape 25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2" name="AutoShape 25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3" name="AutoShape 25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24" name="AutoShape 256"/>
              <p:cNvCxnSpPr>
                <a:cxnSpLocks noChangeShapeType="1"/>
                <a:stCxn id="7218" idx="2"/>
                <a:endCxn id="722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5" name="AutoShape 257"/>
              <p:cNvCxnSpPr>
                <a:cxnSpLocks noChangeShapeType="1"/>
                <a:stCxn id="7223" idx="2"/>
                <a:endCxn id="722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6" name="AutoShape 258"/>
              <p:cNvCxnSpPr>
                <a:cxnSpLocks noChangeShapeType="1"/>
                <a:stCxn id="7221" idx="0"/>
                <a:endCxn id="722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7" name="AutoShape 259"/>
              <p:cNvCxnSpPr>
                <a:cxnSpLocks noChangeShapeType="1"/>
                <a:stCxn id="7219" idx="0"/>
                <a:endCxn id="721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8" name="AutoShape 260"/>
              <p:cNvCxnSpPr>
                <a:cxnSpLocks noChangeShapeType="1"/>
                <a:stCxn id="7221" idx="0"/>
                <a:endCxn id="722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9" name="AutoShape 261"/>
              <p:cNvCxnSpPr>
                <a:cxnSpLocks noChangeShapeType="1"/>
                <a:stCxn id="7222" idx="0"/>
                <a:endCxn id="722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30" name="AutoShape 26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1" name="AutoShape 26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2" name="AutoShape 26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AutoShape 26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AutoShape 26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5" name="AutoShape 26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36" name="AutoShape 268"/>
              <p:cNvCxnSpPr>
                <a:cxnSpLocks noChangeShapeType="1"/>
                <a:stCxn id="7230" idx="2"/>
                <a:endCxn id="723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7" name="AutoShape 269"/>
              <p:cNvCxnSpPr>
                <a:cxnSpLocks noChangeShapeType="1"/>
                <a:stCxn id="7235" idx="2"/>
                <a:endCxn id="723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8" name="AutoShape 270"/>
              <p:cNvCxnSpPr>
                <a:cxnSpLocks noChangeShapeType="1"/>
                <a:stCxn id="7233" idx="0"/>
                <a:endCxn id="723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9" name="AutoShape 271"/>
              <p:cNvCxnSpPr>
                <a:cxnSpLocks noChangeShapeType="1"/>
                <a:stCxn id="7231" idx="0"/>
                <a:endCxn id="723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40" name="AutoShape 272"/>
              <p:cNvCxnSpPr>
                <a:cxnSpLocks noChangeShapeType="1"/>
                <a:stCxn id="7233" idx="0"/>
                <a:endCxn id="723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41" name="AutoShape 273"/>
              <p:cNvCxnSpPr>
                <a:cxnSpLocks noChangeShapeType="1"/>
                <a:stCxn id="7234" idx="0"/>
                <a:endCxn id="723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sp>
          <p:nvSpPr>
            <p:cNvPr id="7213" name="AutoShape 274"/>
            <p:cNvSpPr>
              <a:spLocks noChangeArrowheads="1"/>
            </p:cNvSpPr>
            <p:nvPr/>
          </p:nvSpPr>
          <p:spPr bwMode="auto">
            <a:xfrm rot="5400000">
              <a:off x="4872" y="3086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use</a:t>
              </a:r>
            </a:p>
          </p:txBody>
        </p:sp>
        <p:sp>
          <p:nvSpPr>
            <p:cNvPr id="7214" name="AutoShape 275"/>
            <p:cNvSpPr>
              <a:spLocks noChangeArrowheads="1"/>
            </p:cNvSpPr>
            <p:nvPr/>
          </p:nvSpPr>
          <p:spPr bwMode="auto">
            <a:xfrm rot="-5400000">
              <a:off x="4258" y="3060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/>
                <a:t>add</a:t>
              </a:r>
            </a:p>
          </p:txBody>
        </p:sp>
        <p:sp>
          <p:nvSpPr>
            <p:cNvPr id="7215" name="Text Box 276"/>
            <p:cNvSpPr txBox="1">
              <a:spLocks noChangeArrowheads="1"/>
            </p:cNvSpPr>
            <p:nvPr/>
          </p:nvSpPr>
          <p:spPr bwMode="auto">
            <a:xfrm>
              <a:off x="5156" y="3413"/>
              <a:ext cx="6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99"/>
                  </a:solidFill>
                </a:rPr>
                <a:t>Generic</a:t>
              </a:r>
            </a:p>
            <a:p>
              <a:r>
                <a:rPr lang="en-US" sz="1800">
                  <a:solidFill>
                    <a:srgbClr val="FFFF99"/>
                  </a:solidFill>
                </a:rPr>
                <a:t>beliefs</a:t>
              </a:r>
            </a:p>
          </p:txBody>
        </p:sp>
        <p:sp>
          <p:nvSpPr>
            <p:cNvPr id="7216" name="AutoShape 277"/>
            <p:cNvSpPr>
              <a:spLocks noChangeArrowheads="1"/>
            </p:cNvSpPr>
            <p:nvPr/>
          </p:nvSpPr>
          <p:spPr bwMode="auto">
            <a:xfrm rot="-5400000">
              <a:off x="4560" y="3070"/>
              <a:ext cx="481" cy="311"/>
            </a:xfrm>
            <a:prstGeom prst="leftRightArrow">
              <a:avLst>
                <a:gd name="adj1" fmla="val 49843"/>
                <a:gd name="adj2" fmla="val 35895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 dirty="0"/>
                <a:t>verify</a:t>
              </a:r>
            </a:p>
          </p:txBody>
        </p:sp>
      </p:grpSp>
      <p:sp>
        <p:nvSpPr>
          <p:cNvPr id="7204" name="Text Box 279"/>
          <p:cNvSpPr txBox="1">
            <a:spLocks noChangeArrowheads="1"/>
          </p:cNvSpPr>
          <p:nvPr/>
        </p:nvSpPr>
        <p:spPr bwMode="auto">
          <a:xfrm>
            <a:off x="4343400" y="3429000"/>
            <a:ext cx="11616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further R&amp;D</a:t>
            </a:r>
          </a:p>
          <a:p>
            <a:r>
              <a:rPr lang="en-US" sz="1200" dirty="0">
                <a:solidFill>
                  <a:schemeClr val="bg1"/>
                </a:solidFill>
              </a:rPr>
              <a:t>(instrument and</a:t>
            </a:r>
          </a:p>
          <a:p>
            <a:r>
              <a:rPr lang="en-US" sz="1200" dirty="0">
                <a:solidFill>
                  <a:schemeClr val="bg1"/>
                </a:solidFill>
              </a:rPr>
              <a:t>study optimization)</a:t>
            </a:r>
          </a:p>
        </p:txBody>
      </p:sp>
      <p:sp>
        <p:nvSpPr>
          <p:cNvPr id="7205" name="AutoShape 280"/>
          <p:cNvSpPr>
            <a:spLocks noChangeArrowheads="1"/>
          </p:cNvSpPr>
          <p:nvPr/>
        </p:nvSpPr>
        <p:spPr bwMode="auto">
          <a:xfrm rot="10800000">
            <a:off x="3849688" y="4165600"/>
            <a:ext cx="2187575" cy="493713"/>
          </a:xfrm>
          <a:prstGeom prst="rightArrow">
            <a:avLst>
              <a:gd name="adj1" fmla="val 46630"/>
              <a:gd name="adj2" fmla="val 57245"/>
            </a:avLst>
          </a:prstGeom>
          <a:gradFill rotWithShape="1">
            <a:gsLst>
              <a:gs pos="0">
                <a:schemeClr val="hlink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281"/>
          <p:cNvGrpSpPr>
            <a:grpSpLocks/>
          </p:cNvGrpSpPr>
          <p:nvPr/>
        </p:nvGrpSpPr>
        <p:grpSpPr bwMode="auto">
          <a:xfrm>
            <a:off x="2913063" y="5713413"/>
            <a:ext cx="3189287" cy="792162"/>
            <a:chOff x="1835" y="3599"/>
            <a:chExt cx="2309" cy="499"/>
          </a:xfrm>
        </p:grpSpPr>
        <p:sp>
          <p:nvSpPr>
            <p:cNvPr id="7202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17" name="Group 284"/>
          <p:cNvGrpSpPr>
            <a:grpSpLocks/>
          </p:cNvGrpSpPr>
          <p:nvPr/>
        </p:nvGrpSpPr>
        <p:grpSpPr bwMode="auto">
          <a:xfrm>
            <a:off x="255588" y="3905250"/>
            <a:ext cx="2743200" cy="2743200"/>
            <a:chOff x="161" y="2460"/>
            <a:chExt cx="1728" cy="1728"/>
          </a:xfrm>
        </p:grpSpPr>
        <p:pic>
          <p:nvPicPr>
            <p:cNvPr id="7200" name="Picture 285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1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287"/>
          <p:cNvGrpSpPr>
            <a:grpSpLocks/>
          </p:cNvGrpSpPr>
          <p:nvPr/>
        </p:nvGrpSpPr>
        <p:grpSpPr bwMode="auto">
          <a:xfrm>
            <a:off x="254000" y="3911600"/>
            <a:ext cx="2743200" cy="2743200"/>
            <a:chOff x="1332" y="1845"/>
            <a:chExt cx="1728" cy="1728"/>
          </a:xfrm>
        </p:grpSpPr>
        <p:pic>
          <p:nvPicPr>
            <p:cNvPr id="7198" name="Picture 288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2" y="1845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9" name="Freeform 289"/>
            <p:cNvSpPr>
              <a:spLocks/>
            </p:cNvSpPr>
            <p:nvPr/>
          </p:nvSpPr>
          <p:spPr bwMode="auto">
            <a:xfrm>
              <a:off x="1428" y="1918"/>
              <a:ext cx="1475" cy="1579"/>
            </a:xfrm>
            <a:custGeom>
              <a:avLst/>
              <a:gdLst>
                <a:gd name="T0" fmla="*/ 1472 w 1475"/>
                <a:gd name="T1" fmla="*/ 494 h 1579"/>
                <a:gd name="T2" fmla="*/ 77 w 1475"/>
                <a:gd name="T3" fmla="*/ 1076 h 1579"/>
                <a:gd name="T4" fmla="*/ 60 w 1475"/>
                <a:gd name="T5" fmla="*/ 1032 h 1579"/>
                <a:gd name="T6" fmla="*/ 38 w 1475"/>
                <a:gd name="T7" fmla="*/ 939 h 1579"/>
                <a:gd name="T8" fmla="*/ 22 w 1475"/>
                <a:gd name="T9" fmla="*/ 890 h 1579"/>
                <a:gd name="T10" fmla="*/ 77 w 1475"/>
                <a:gd name="T11" fmla="*/ 467 h 1579"/>
                <a:gd name="T12" fmla="*/ 115 w 1475"/>
                <a:gd name="T13" fmla="*/ 407 h 1579"/>
                <a:gd name="T14" fmla="*/ 142 w 1475"/>
                <a:gd name="T15" fmla="*/ 357 h 1579"/>
                <a:gd name="T16" fmla="*/ 170 w 1475"/>
                <a:gd name="T17" fmla="*/ 324 h 1579"/>
                <a:gd name="T18" fmla="*/ 208 w 1475"/>
                <a:gd name="T19" fmla="*/ 253 h 1579"/>
                <a:gd name="T20" fmla="*/ 258 w 1475"/>
                <a:gd name="T21" fmla="*/ 220 h 1579"/>
                <a:gd name="T22" fmla="*/ 324 w 1475"/>
                <a:gd name="T23" fmla="*/ 165 h 1579"/>
                <a:gd name="T24" fmla="*/ 367 w 1475"/>
                <a:gd name="T25" fmla="*/ 122 h 1579"/>
                <a:gd name="T26" fmla="*/ 499 w 1475"/>
                <a:gd name="T27" fmla="*/ 56 h 1579"/>
                <a:gd name="T28" fmla="*/ 548 w 1475"/>
                <a:gd name="T29" fmla="*/ 34 h 1579"/>
                <a:gd name="T30" fmla="*/ 1097 w 1475"/>
                <a:gd name="T31" fmla="*/ 61 h 1579"/>
                <a:gd name="T32" fmla="*/ 1163 w 1475"/>
                <a:gd name="T33" fmla="*/ 116 h 1579"/>
                <a:gd name="T34" fmla="*/ 1174 w 1475"/>
                <a:gd name="T35" fmla="*/ 132 h 1579"/>
                <a:gd name="T36" fmla="*/ 1256 w 1475"/>
                <a:gd name="T37" fmla="*/ 165 h 1579"/>
                <a:gd name="T38" fmla="*/ 1322 w 1475"/>
                <a:gd name="T39" fmla="*/ 215 h 1579"/>
                <a:gd name="T40" fmla="*/ 1366 w 1475"/>
                <a:gd name="T41" fmla="*/ 259 h 1579"/>
                <a:gd name="T42" fmla="*/ 1410 w 1475"/>
                <a:gd name="T43" fmla="*/ 368 h 1579"/>
                <a:gd name="T44" fmla="*/ 1448 w 1475"/>
                <a:gd name="T45" fmla="*/ 445 h 1579"/>
                <a:gd name="T46" fmla="*/ 1454 w 1475"/>
                <a:gd name="T47" fmla="*/ 500 h 1579"/>
                <a:gd name="T48" fmla="*/ 1470 w 1475"/>
                <a:gd name="T49" fmla="*/ 511 h 1579"/>
                <a:gd name="T50" fmla="*/ 1472 w 1475"/>
                <a:gd name="T51" fmla="*/ 494 h 15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5"/>
                <a:gd name="T79" fmla="*/ 0 h 1579"/>
                <a:gd name="T80" fmla="*/ 1475 w 1475"/>
                <a:gd name="T81" fmla="*/ 1579 h 15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5" h="1579">
                  <a:moveTo>
                    <a:pt x="1472" y="494"/>
                  </a:moveTo>
                  <a:cubicBezTo>
                    <a:pt x="1009" y="694"/>
                    <a:pt x="57" y="1579"/>
                    <a:pt x="77" y="1076"/>
                  </a:cubicBezTo>
                  <a:cubicBezTo>
                    <a:pt x="78" y="1055"/>
                    <a:pt x="70" y="1047"/>
                    <a:pt x="60" y="1032"/>
                  </a:cubicBezTo>
                  <a:cubicBezTo>
                    <a:pt x="50" y="1000"/>
                    <a:pt x="58" y="967"/>
                    <a:pt x="38" y="939"/>
                  </a:cubicBezTo>
                  <a:cubicBezTo>
                    <a:pt x="33" y="922"/>
                    <a:pt x="27" y="906"/>
                    <a:pt x="22" y="890"/>
                  </a:cubicBezTo>
                  <a:cubicBezTo>
                    <a:pt x="25" y="759"/>
                    <a:pt x="0" y="587"/>
                    <a:pt x="77" y="467"/>
                  </a:cubicBezTo>
                  <a:cubicBezTo>
                    <a:pt x="85" y="440"/>
                    <a:pt x="91" y="423"/>
                    <a:pt x="115" y="407"/>
                  </a:cubicBezTo>
                  <a:cubicBezTo>
                    <a:pt x="125" y="391"/>
                    <a:pt x="130" y="371"/>
                    <a:pt x="142" y="357"/>
                  </a:cubicBezTo>
                  <a:cubicBezTo>
                    <a:pt x="183" y="307"/>
                    <a:pt x="138" y="373"/>
                    <a:pt x="170" y="324"/>
                  </a:cubicBezTo>
                  <a:cubicBezTo>
                    <a:pt x="176" y="297"/>
                    <a:pt x="187" y="272"/>
                    <a:pt x="208" y="253"/>
                  </a:cubicBezTo>
                  <a:cubicBezTo>
                    <a:pt x="223" y="240"/>
                    <a:pt x="244" y="234"/>
                    <a:pt x="258" y="220"/>
                  </a:cubicBezTo>
                  <a:cubicBezTo>
                    <a:pt x="300" y="178"/>
                    <a:pt x="278" y="196"/>
                    <a:pt x="324" y="165"/>
                  </a:cubicBezTo>
                  <a:cubicBezTo>
                    <a:pt x="343" y="153"/>
                    <a:pt x="348" y="134"/>
                    <a:pt x="367" y="122"/>
                  </a:cubicBezTo>
                  <a:cubicBezTo>
                    <a:pt x="393" y="81"/>
                    <a:pt x="455" y="71"/>
                    <a:pt x="499" y="56"/>
                  </a:cubicBezTo>
                  <a:cubicBezTo>
                    <a:pt x="517" y="50"/>
                    <a:pt x="530" y="40"/>
                    <a:pt x="548" y="34"/>
                  </a:cubicBezTo>
                  <a:cubicBezTo>
                    <a:pt x="892" y="38"/>
                    <a:pt x="902" y="0"/>
                    <a:pt x="1097" y="61"/>
                  </a:cubicBezTo>
                  <a:cubicBezTo>
                    <a:pt x="1123" y="78"/>
                    <a:pt x="1143" y="93"/>
                    <a:pt x="1163" y="116"/>
                  </a:cubicBezTo>
                  <a:cubicBezTo>
                    <a:pt x="1167" y="121"/>
                    <a:pt x="1169" y="128"/>
                    <a:pt x="1174" y="132"/>
                  </a:cubicBezTo>
                  <a:cubicBezTo>
                    <a:pt x="1195" y="149"/>
                    <a:pt x="1230" y="157"/>
                    <a:pt x="1256" y="165"/>
                  </a:cubicBezTo>
                  <a:cubicBezTo>
                    <a:pt x="1281" y="181"/>
                    <a:pt x="1294" y="205"/>
                    <a:pt x="1322" y="215"/>
                  </a:cubicBezTo>
                  <a:cubicBezTo>
                    <a:pt x="1335" y="234"/>
                    <a:pt x="1347" y="247"/>
                    <a:pt x="1366" y="259"/>
                  </a:cubicBezTo>
                  <a:cubicBezTo>
                    <a:pt x="1389" y="292"/>
                    <a:pt x="1387" y="335"/>
                    <a:pt x="1410" y="368"/>
                  </a:cubicBezTo>
                  <a:cubicBezTo>
                    <a:pt x="1415" y="398"/>
                    <a:pt x="1422" y="427"/>
                    <a:pt x="1448" y="445"/>
                  </a:cubicBezTo>
                  <a:cubicBezTo>
                    <a:pt x="1450" y="463"/>
                    <a:pt x="1448" y="483"/>
                    <a:pt x="1454" y="500"/>
                  </a:cubicBezTo>
                  <a:cubicBezTo>
                    <a:pt x="1456" y="506"/>
                    <a:pt x="1464" y="513"/>
                    <a:pt x="1470" y="511"/>
                  </a:cubicBezTo>
                  <a:cubicBezTo>
                    <a:pt x="1475" y="509"/>
                    <a:pt x="1471" y="500"/>
                    <a:pt x="1472" y="494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34" name="AutoShape 290"/>
          <p:cNvSpPr>
            <a:spLocks noChangeArrowheads="1"/>
          </p:cNvSpPr>
          <p:nvPr/>
        </p:nvSpPr>
        <p:spPr bwMode="auto">
          <a:xfrm rot="-2434525">
            <a:off x="1944688" y="386238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291"/>
          <p:cNvGrpSpPr>
            <a:grpSpLocks/>
          </p:cNvGrpSpPr>
          <p:nvPr/>
        </p:nvGrpSpPr>
        <p:grpSpPr bwMode="auto">
          <a:xfrm rot="-7712767">
            <a:off x="1909763" y="3219450"/>
            <a:ext cx="2590800" cy="914400"/>
            <a:chOff x="2688" y="2640"/>
            <a:chExt cx="1632" cy="576"/>
          </a:xfrm>
        </p:grpSpPr>
        <p:sp>
          <p:nvSpPr>
            <p:cNvPr id="7187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89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0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1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2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3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4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5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6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7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47" name="AutoShape 303"/>
          <p:cNvSpPr>
            <a:spLocks noChangeArrowheads="1"/>
          </p:cNvSpPr>
          <p:nvPr/>
        </p:nvSpPr>
        <p:spPr bwMode="auto">
          <a:xfrm rot="-2435325">
            <a:off x="3243263" y="296386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304"/>
          <p:cNvGrpSpPr>
            <a:grpSpLocks/>
          </p:cNvGrpSpPr>
          <p:nvPr/>
        </p:nvGrpSpPr>
        <p:grpSpPr bwMode="auto">
          <a:xfrm>
            <a:off x="606425" y="4727575"/>
            <a:ext cx="1836738" cy="1127125"/>
            <a:chOff x="382" y="2978"/>
            <a:chExt cx="1157" cy="710"/>
          </a:xfrm>
        </p:grpSpPr>
        <p:sp>
          <p:nvSpPr>
            <p:cNvPr id="7185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>
                  <a:solidFill>
                    <a:schemeClr val="bg1"/>
                  </a:solidFill>
                  <a:cs typeface="Times New Roman" pitchFamily="18" charset="0"/>
                </a:rPr>
                <a:t>Δ</a:t>
              </a:r>
              <a:r>
                <a:rPr lang="nl-BE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sp>
        <p:nvSpPr>
          <p:cNvPr id="309" name="Left Brace 308"/>
          <p:cNvSpPr>
            <a:spLocks/>
          </p:cNvSpPr>
          <p:nvPr/>
        </p:nvSpPr>
        <p:spPr bwMode="auto">
          <a:xfrm>
            <a:off x="6018213" y="3844925"/>
            <a:ext cx="541337" cy="2900363"/>
          </a:xfrm>
          <a:prstGeom prst="leftBrace">
            <a:avLst>
              <a:gd name="adj1" fmla="val 58291"/>
              <a:gd name="adj2" fmla="val 46463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280"/>
          <p:cNvSpPr>
            <a:spLocks noChangeArrowheads="1"/>
          </p:cNvSpPr>
          <p:nvPr/>
        </p:nvSpPr>
        <p:spPr bwMode="auto">
          <a:xfrm rot="17685397">
            <a:off x="4688432" y="3982086"/>
            <a:ext cx="2206118" cy="493713"/>
          </a:xfrm>
          <a:prstGeom prst="rightArrow">
            <a:avLst>
              <a:gd name="adj1" fmla="val 46630"/>
              <a:gd name="adj2" fmla="val 5724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AutoShape 280"/>
          <p:cNvSpPr>
            <a:spLocks noChangeArrowheads="1"/>
          </p:cNvSpPr>
          <p:nvPr/>
        </p:nvSpPr>
        <p:spPr bwMode="auto">
          <a:xfrm rot="19056791">
            <a:off x="5019581" y="4074467"/>
            <a:ext cx="2512982" cy="493713"/>
          </a:xfrm>
          <a:prstGeom prst="rightArrow">
            <a:avLst>
              <a:gd name="adj1" fmla="val 46630"/>
              <a:gd name="adj2" fmla="val 5724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AutoShape 280"/>
          <p:cNvSpPr>
            <a:spLocks noChangeArrowheads="1"/>
          </p:cNvSpPr>
          <p:nvPr/>
        </p:nvSpPr>
        <p:spPr bwMode="auto">
          <a:xfrm rot="1384625">
            <a:off x="5217606" y="5154638"/>
            <a:ext cx="1518447" cy="493713"/>
          </a:xfrm>
          <a:prstGeom prst="rightArrow">
            <a:avLst>
              <a:gd name="adj1" fmla="val 46630"/>
              <a:gd name="adj2" fmla="val 57245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Rectangle 313"/>
          <p:cNvSpPr/>
          <p:nvPr/>
        </p:nvSpPr>
        <p:spPr bwMode="auto">
          <a:xfrm rot="10800000" flipV="1">
            <a:off x="2971800" y="5018809"/>
            <a:ext cx="2514600" cy="3048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>
          <a:xfrm>
            <a:off x="257175" y="1292225"/>
            <a:ext cx="8631238" cy="615950"/>
          </a:xfrm>
        </p:spPr>
        <p:txBody>
          <a:bodyPr/>
          <a:lstStyle/>
          <a:p>
            <a:pPr eaLnBrk="1" hangingPunct="1"/>
            <a:r>
              <a:rPr lang="en-US" sz="3100" smtClean="0"/>
              <a:t>Motivation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700" smtClean="0"/>
              <a:t>Clarity about:</a:t>
            </a:r>
          </a:p>
          <a:p>
            <a:pPr lvl="1" eaLnBrk="1" hangingPunct="1"/>
            <a:r>
              <a:rPr lang="en-US" sz="3300" smtClean="0"/>
              <a:t>disease etiology and progression</a:t>
            </a:r>
          </a:p>
          <a:p>
            <a:pPr lvl="1" eaLnBrk="1" hangingPunct="1"/>
            <a:r>
              <a:rPr lang="en-US" sz="3300" smtClean="0"/>
              <a:t>disease and the diagnostic process</a:t>
            </a:r>
          </a:p>
          <a:p>
            <a:pPr lvl="1" eaLnBrk="1" hangingPunct="1"/>
            <a:r>
              <a:rPr lang="en-US" sz="3300" smtClean="0"/>
              <a:t>phenotype and signs/symptoms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 descr="Big Picture v3"/>
          <p:cNvPicPr>
            <a:picLocks noChangeAspect="1" noChangeArrowheads="1"/>
          </p:cNvPicPr>
          <p:nvPr/>
        </p:nvPicPr>
        <p:blipFill>
          <a:blip r:embed="rId3" cstate="print"/>
          <a:srcRect l="2499" t="7011" r="4861" b="8989"/>
          <a:stretch>
            <a:fillRect/>
          </a:stretch>
        </p:blipFill>
        <p:spPr bwMode="auto">
          <a:xfrm>
            <a:off x="165100" y="1981200"/>
            <a:ext cx="88138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AutoShape 5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Big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a disease is a disposition rooted in a physical disorder in the organism and realized in pathological processes. </a:t>
            </a:r>
          </a:p>
        </p:txBody>
      </p:sp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ea typeface="MS PGothic" pitchFamily="34" charset="-128"/>
              </a:rPr>
              <a:t>etiological process</a:t>
            </a:r>
          </a:p>
        </p:txBody>
      </p:sp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 i="1">
                <a:solidFill>
                  <a:schemeClr val="bg1"/>
                </a:solidFill>
                <a:ea typeface="MS PGothic" pitchFamily="34" charset="-128"/>
              </a:rPr>
              <a:t>produces</a:t>
            </a:r>
          </a:p>
        </p:txBody>
      </p:sp>
      <p:sp>
        <p:nvSpPr>
          <p:cNvPr id="94213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ea typeface="MS PGothic" pitchFamily="34" charset="-128"/>
              </a:rPr>
              <a:t>disorder</a:t>
            </a:r>
          </a:p>
        </p:txBody>
      </p:sp>
      <p:sp>
        <p:nvSpPr>
          <p:cNvPr id="94214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 i="1">
                <a:solidFill>
                  <a:schemeClr val="bg1"/>
                </a:solidFill>
                <a:ea typeface="MS PGothic" pitchFamily="34" charset="-128"/>
              </a:rPr>
              <a:t>bears</a:t>
            </a:r>
          </a:p>
        </p:txBody>
      </p:sp>
      <p:sp>
        <p:nvSpPr>
          <p:cNvPr id="94215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ea typeface="MS PGothic" pitchFamily="34" charset="-128"/>
              </a:rPr>
              <a:t>disposition</a:t>
            </a:r>
          </a:p>
        </p:txBody>
      </p:sp>
      <p:sp>
        <p:nvSpPr>
          <p:cNvPr id="94216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 i="1">
                <a:solidFill>
                  <a:schemeClr val="bg1"/>
                </a:solidFill>
                <a:ea typeface="MS PGothic" pitchFamily="34" charset="-128"/>
              </a:rPr>
              <a:t>realized_in</a:t>
            </a:r>
          </a:p>
        </p:txBody>
      </p:sp>
      <p:sp>
        <p:nvSpPr>
          <p:cNvPr id="94217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ea typeface="MS PGothic" pitchFamily="34" charset="-128"/>
              </a:rPr>
              <a:t>pathological process</a:t>
            </a:r>
          </a:p>
        </p:txBody>
      </p:sp>
      <p:sp>
        <p:nvSpPr>
          <p:cNvPr id="94218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 i="1">
                <a:solidFill>
                  <a:schemeClr val="bg1"/>
                </a:solidFill>
                <a:ea typeface="MS PGothic" pitchFamily="34" charset="-128"/>
              </a:rPr>
              <a:t>produces</a:t>
            </a:r>
          </a:p>
        </p:txBody>
      </p:sp>
      <p:sp>
        <p:nvSpPr>
          <p:cNvPr id="94219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ea typeface="MS PGothic" pitchFamily="34" charset="-128"/>
              </a:rPr>
              <a:t>abnormal bodily features</a:t>
            </a:r>
          </a:p>
        </p:txBody>
      </p:sp>
      <p:sp>
        <p:nvSpPr>
          <p:cNvPr id="94220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 i="1">
                <a:solidFill>
                  <a:schemeClr val="bg1"/>
                </a:solidFill>
                <a:ea typeface="MS PGothic" pitchFamily="34" charset="-128"/>
              </a:rPr>
              <a:t>recognized_as</a:t>
            </a:r>
          </a:p>
        </p:txBody>
      </p:sp>
      <p:sp>
        <p:nvSpPr>
          <p:cNvPr id="94221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ea typeface="MS PGothic" pitchFamily="34" charset="-128"/>
              </a:rPr>
              <a:t>signs &amp; symptoms</a:t>
            </a:r>
          </a:p>
        </p:txBody>
      </p:sp>
      <p:sp>
        <p:nvSpPr>
          <p:cNvPr id="94222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ea typeface="MS PGothic" pitchFamily="34" charset="-128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0" i="1" dirty="0">
                <a:solidFill>
                  <a:schemeClr val="accent3"/>
                </a:solidFill>
                <a:ea typeface="ＭＳ Ｐゴシック" pitchFamily="34" charset="-128"/>
              </a:rPr>
              <a:t>produces</a:t>
            </a:r>
          </a:p>
        </p:txBody>
      </p:sp>
      <p:sp>
        <p:nvSpPr>
          <p:cNvPr id="94224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ea typeface="MS PGothic" pitchFamily="34" charset="-128"/>
              </a:rPr>
              <a:t>diagnosis</a:t>
            </a:r>
          </a:p>
        </p:txBody>
      </p:sp>
      <p:sp>
        <p:nvSpPr>
          <p:cNvPr id="94225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 i="1">
                <a:solidFill>
                  <a:schemeClr val="bg1"/>
                </a:solidFill>
                <a:ea typeface="MS PGothic" pitchFamily="34" charset="-128"/>
              </a:rPr>
              <a:t>participates_in</a:t>
            </a:r>
          </a:p>
        </p:txBody>
      </p:sp>
      <p:sp>
        <p:nvSpPr>
          <p:cNvPr id="94226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94227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94228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94229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94230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94231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94232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94233" name="AutoShape 26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1188"/>
            <a:ext cx="4102100" cy="4976812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1800" smtClean="0">
                <a:solidFill>
                  <a:schemeClr val="bg1"/>
                </a:solidFill>
              </a:rPr>
              <a:t>Etiological process - phenobarbitol-induced hepatic cell death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1800" i="1" smtClean="0">
                <a:solidFill>
                  <a:schemeClr val="bg1"/>
                </a:solidFill>
              </a:rPr>
              <a:t>produces</a:t>
            </a:r>
            <a:endParaRPr lang="en-US" sz="180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1800" smtClean="0">
                <a:solidFill>
                  <a:schemeClr val="bg1"/>
                </a:solidFill>
              </a:rPr>
              <a:t>Disorder - necrotic liver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1800" i="1" smtClean="0">
                <a:solidFill>
                  <a:schemeClr val="bg1"/>
                </a:solidFill>
              </a:rPr>
              <a:t>bears</a:t>
            </a:r>
            <a:endParaRPr lang="en-US" sz="180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1800" smtClean="0">
                <a:solidFill>
                  <a:schemeClr val="bg1"/>
                </a:solidFill>
              </a:rPr>
              <a:t>Disposition (disease) - cirrhosis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1800" i="1" smtClean="0">
                <a:solidFill>
                  <a:schemeClr val="bg1"/>
                </a:solidFill>
              </a:rPr>
              <a:t>realized_in</a:t>
            </a:r>
            <a:endParaRPr lang="en-US" sz="180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1800" smtClean="0">
                <a:solidFill>
                  <a:schemeClr val="bg1"/>
                </a:solidFill>
              </a:rPr>
              <a:t>Pathological process - abnormal tissue repair with cell proliferation and fibrosis that exceed a certain threshold; hypoxia-induced cell death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1800" i="1" smtClean="0">
                <a:solidFill>
                  <a:schemeClr val="bg1"/>
                </a:solidFill>
              </a:rPr>
              <a:t>produces</a:t>
            </a:r>
            <a:endParaRPr lang="en-US" sz="180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1800" smtClean="0">
                <a:solidFill>
                  <a:schemeClr val="bg1"/>
                </a:solidFill>
              </a:rPr>
              <a:t>Abnormal bodily features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1800" i="1" smtClean="0">
                <a:solidFill>
                  <a:schemeClr val="bg1"/>
                </a:solidFill>
              </a:rPr>
              <a:t>recognized_as</a:t>
            </a:r>
            <a:endParaRPr lang="en-US" sz="180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1800" smtClean="0">
                <a:solidFill>
                  <a:schemeClr val="bg1"/>
                </a:solidFill>
              </a:rPr>
              <a:t>Symptoms - fatigue, anorexia</a:t>
            </a:r>
          </a:p>
          <a:p>
            <a:pPr eaLnBrk="1" hangingPunct="1">
              <a:spcBef>
                <a:spcPct val="10000"/>
              </a:spcBef>
            </a:pPr>
            <a:r>
              <a:rPr lang="en-US" sz="1800" smtClean="0">
                <a:solidFill>
                  <a:schemeClr val="bg1"/>
                </a:solidFill>
              </a:rPr>
              <a:t>Signs - jaundice, splenomegaly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4749800" y="1881188"/>
            <a:ext cx="4102100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1800" b="0">
                <a:solidFill>
                  <a:schemeClr val="bg1"/>
                </a:solidFill>
              </a:rPr>
              <a:t>Symptoms &amp; Signs</a:t>
            </a:r>
          </a:p>
          <a:p>
            <a:pPr marL="742950" lvl="1" indent="-285750" algn="l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r>
              <a:rPr lang="en-US" sz="1800" b="0" i="1">
                <a:solidFill>
                  <a:schemeClr val="bg1"/>
                </a:solidFill>
              </a:rPr>
              <a:t>used_in</a:t>
            </a:r>
            <a:endParaRPr lang="en-US" sz="1800" b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1800" b="0">
                <a:solidFill>
                  <a:schemeClr val="bg1"/>
                </a:solidFill>
              </a:rPr>
              <a:t>Interpretive process</a:t>
            </a:r>
          </a:p>
          <a:p>
            <a:pPr marL="742950" lvl="1" indent="-285750" algn="l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r>
              <a:rPr lang="en-US" sz="1800" b="0" i="1">
                <a:solidFill>
                  <a:schemeClr val="bg1"/>
                </a:solidFill>
              </a:rPr>
              <a:t>produces</a:t>
            </a:r>
            <a:endParaRPr lang="en-US" sz="1800" b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1800" b="0">
                <a:solidFill>
                  <a:schemeClr val="bg1"/>
                </a:solidFill>
              </a:rPr>
              <a:t>Hypothesis - rule out cirrhosis</a:t>
            </a:r>
          </a:p>
          <a:p>
            <a:pPr marL="742950" lvl="1" indent="-285750" algn="l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r>
              <a:rPr lang="en-US" sz="1800" b="0" i="1">
                <a:solidFill>
                  <a:schemeClr val="bg1"/>
                </a:solidFill>
              </a:rPr>
              <a:t>suggests</a:t>
            </a:r>
            <a:endParaRPr lang="en-US" sz="1800" b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1800" b="0">
                <a:solidFill>
                  <a:schemeClr val="bg1"/>
                </a:solidFill>
              </a:rPr>
              <a:t>Laboratory tests</a:t>
            </a:r>
          </a:p>
          <a:p>
            <a:pPr marL="742950" lvl="1" indent="-285750" algn="l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r>
              <a:rPr lang="en-US" sz="1800" b="0" i="1">
                <a:solidFill>
                  <a:schemeClr val="bg1"/>
                </a:solidFill>
              </a:rPr>
              <a:t>produces</a:t>
            </a:r>
            <a:endParaRPr lang="en-US" sz="1800" b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1800" b="0">
                <a:solidFill>
                  <a:schemeClr val="bg1"/>
                </a:solidFill>
              </a:rPr>
              <a:t>Test results – documentation of elevated liver enzymes in serum</a:t>
            </a:r>
          </a:p>
          <a:p>
            <a:pPr marL="742950" lvl="1" indent="-285750" algn="l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r>
              <a:rPr lang="en-US" sz="1800" b="0" i="1">
                <a:solidFill>
                  <a:schemeClr val="bg1"/>
                </a:solidFill>
              </a:rPr>
              <a:t>used_in</a:t>
            </a:r>
            <a:endParaRPr lang="en-US" sz="1800" b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1800" b="0">
                <a:solidFill>
                  <a:schemeClr val="bg1"/>
                </a:solidFill>
              </a:rPr>
              <a:t>Interpretive process</a:t>
            </a:r>
          </a:p>
          <a:p>
            <a:pPr marL="742950" lvl="1" indent="-285750" algn="l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r>
              <a:rPr lang="en-US" sz="1800" b="0" i="1">
                <a:solidFill>
                  <a:schemeClr val="bg1"/>
                </a:solidFill>
              </a:rPr>
              <a:t>produces</a:t>
            </a:r>
            <a:endParaRPr lang="en-US" sz="1800" b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1800" b="0">
                <a:solidFill>
                  <a:schemeClr val="bg1"/>
                </a:solidFill>
              </a:rPr>
              <a:t>Result - diagnosis that patient X has a disorder that bears the disease cirrhosis</a:t>
            </a:r>
          </a:p>
        </p:txBody>
      </p:sp>
      <p:sp>
        <p:nvSpPr>
          <p:cNvPr id="95236" name="AutoShape 5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Cirrhosis - environmental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41538"/>
            <a:ext cx="8839200" cy="4322762"/>
          </a:xfrm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sz="2800" b="1" u="sng" smtClean="0"/>
              <a:t>Disorder</a:t>
            </a:r>
            <a:r>
              <a:rPr lang="en-US" sz="2800" smtClean="0"/>
              <a:t> =def. – A causally linked combination of physical components that is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sz="2400" smtClean="0"/>
              <a:t>(a) clinically abnormal and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sz="2400" smtClean="0"/>
              <a:t>(b) maximal, in the sense that it is not a part of some larger such combination. </a:t>
            </a:r>
          </a:p>
          <a:p>
            <a:pPr lvl="1" algn="just" eaLnBrk="1" hangingPunct="1">
              <a:spcAft>
                <a:spcPts val="300"/>
              </a:spcAft>
            </a:pPr>
            <a:endParaRPr lang="en-US" sz="2400" smtClean="0"/>
          </a:p>
          <a:p>
            <a:pPr algn="just" eaLnBrk="1" hangingPunct="1">
              <a:spcAft>
                <a:spcPts val="300"/>
              </a:spcAft>
            </a:pPr>
            <a:r>
              <a:rPr lang="en-US" sz="2800" b="1" u="sng" smtClean="0"/>
              <a:t>Pathological Process</a:t>
            </a:r>
            <a:r>
              <a:rPr lang="en-US" sz="2800" smtClean="0"/>
              <a:t> =def. – A bodily process that is a manifestation of a disorder </a:t>
            </a:r>
            <a:r>
              <a:rPr lang="en-US" sz="2800" i="1" smtClean="0"/>
              <a:t>and is clinically abnormal.</a:t>
            </a:r>
            <a:endParaRPr lang="en-US" sz="2800" smtClean="0"/>
          </a:p>
        </p:txBody>
      </p:sp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smtClean="0"/>
              <a:t>Foundational Terms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i="1" smtClean="0"/>
              <a:t>Clinically abnormal</a:t>
            </a:r>
            <a:r>
              <a:rPr lang="en-US" smtClean="0"/>
              <a:t>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- something is clinically abnormal if:</a:t>
            </a:r>
          </a:p>
          <a:p>
            <a:pPr lvl="1" eaLnBrk="1" hangingPunct="1"/>
            <a:r>
              <a:rPr lang="en-US" smtClean="0"/>
              <a:t>(1) is not part of the life plan for an organism of the relevant type (unlike aging or pregnancy), </a:t>
            </a:r>
          </a:p>
          <a:p>
            <a:pPr lvl="1" eaLnBrk="1" hangingPunct="1"/>
            <a:r>
              <a:rPr lang="en-US" smtClean="0"/>
              <a:t>(2) is causally linked to an elevated risk either of pain or other feelings of illness, or of death or dysfunction, and </a:t>
            </a:r>
          </a:p>
          <a:p>
            <a:pPr lvl="1" eaLnBrk="1" hangingPunct="1"/>
            <a:r>
              <a:rPr lang="en-US" smtClean="0"/>
              <a:t>(3) is such that the elevated risk exceeds a certain threshold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41538"/>
            <a:ext cx="8839200" cy="4322762"/>
          </a:xfrm>
        </p:spPr>
        <p:txBody>
          <a:bodyPr/>
          <a:lstStyle/>
          <a:p>
            <a:pPr algn="just" eaLnBrk="1" hangingPunct="1">
              <a:spcAft>
                <a:spcPts val="300"/>
              </a:spcAft>
              <a:defRPr/>
            </a:pPr>
            <a:r>
              <a:rPr lang="en-US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Disorder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=def. – A causally linked combination of physical components that is (a) clinically abnormal and (b) maximal, in the sense that it is not a part of some larger such combination. 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en-US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Pathological Process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=def. – A bodily process that is a manifestation of a disorder </a:t>
            </a:r>
            <a:r>
              <a:rPr lang="en-US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and is clinically abnormal.</a:t>
            </a:r>
            <a:endParaRPr lang="en-US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just" eaLnBrk="1" hangingPunct="1">
              <a:spcAft>
                <a:spcPts val="300"/>
              </a:spcAft>
              <a:defRPr/>
            </a:pPr>
            <a:r>
              <a:rPr lang="en-US" sz="2800" b="1" u="sng" dirty="0" smtClean="0"/>
              <a:t>Disease </a:t>
            </a:r>
            <a:r>
              <a:rPr lang="en-US" sz="2800" dirty="0" smtClean="0"/>
              <a:t>=def. – A disposition (</a:t>
            </a:r>
            <a:r>
              <a:rPr lang="en-US" sz="2800" dirty="0" err="1" smtClean="0"/>
              <a:t>i</a:t>
            </a:r>
            <a:r>
              <a:rPr lang="en-US" sz="2800" dirty="0" smtClean="0"/>
              <a:t>) to undergo pathological processes that (ii) exists in an organism because of one or more disorders in that organism. </a:t>
            </a:r>
          </a:p>
        </p:txBody>
      </p:sp>
      <p:sp>
        <p:nvSpPr>
          <p:cNvPr id="98307" name="AutoShape 4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smtClean="0"/>
              <a:t>Foundational Terms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41538"/>
            <a:ext cx="8839200" cy="4716462"/>
          </a:xfrm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b="1" u="sng" smtClean="0"/>
              <a:t>Clinical Picture</a:t>
            </a:r>
            <a:r>
              <a:rPr lang="en-US" b="1" smtClean="0"/>
              <a:t> =def.</a:t>
            </a:r>
            <a:r>
              <a:rPr lang="en-US" smtClean="0"/>
              <a:t> – A representation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</a:pPr>
            <a:r>
              <a:rPr lang="en-US" b="1" u="sng" smtClean="0"/>
              <a:t>Diagnosis</a:t>
            </a:r>
            <a:r>
              <a:rPr lang="en-US" b="1" smtClean="0"/>
              <a:t> =def. – </a:t>
            </a:r>
            <a:r>
              <a:rPr lang="en-US" smtClean="0"/>
              <a:t>A conclusion of an interpretive process that has as input a clinical picture of a given patient and as output an assertion to the effect that the patient has a disease of such and such a type.</a:t>
            </a:r>
          </a:p>
        </p:txBody>
      </p:sp>
      <p:sp>
        <p:nvSpPr>
          <p:cNvPr id="99331" name="AutoShape 4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685800" y="2133600"/>
            <a:ext cx="4495800" cy="4419600"/>
          </a:xfrm>
          <a:custGeom>
            <a:avLst/>
            <a:gdLst>
              <a:gd name="T0" fmla="*/ 0 w 2832"/>
              <a:gd name="T1" fmla="*/ 0 h 2784"/>
              <a:gd name="T2" fmla="*/ 0 w 2832"/>
              <a:gd name="T3" fmla="*/ 2147483647 h 2784"/>
              <a:gd name="T4" fmla="*/ 2147483647 w 2832"/>
              <a:gd name="T5" fmla="*/ 2147483647 h 2784"/>
              <a:gd name="T6" fmla="*/ 2147483647 w 2832"/>
              <a:gd name="T7" fmla="*/ 2147483647 h 2784"/>
              <a:gd name="T8" fmla="*/ 2147483647 w 2832"/>
              <a:gd name="T9" fmla="*/ 2147483647 h 2784"/>
              <a:gd name="T10" fmla="*/ 2147483647 w 2832"/>
              <a:gd name="T11" fmla="*/ 2147483647 h 2784"/>
              <a:gd name="T12" fmla="*/ 2147483647 w 2832"/>
              <a:gd name="T13" fmla="*/ 2147483647 h 2784"/>
              <a:gd name="T14" fmla="*/ 2147483647 w 2832"/>
              <a:gd name="T15" fmla="*/ 0 h 2784"/>
              <a:gd name="T16" fmla="*/ 0 w 2832"/>
              <a:gd name="T17" fmla="*/ 0 h 27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32"/>
              <a:gd name="T28" fmla="*/ 0 h 2784"/>
              <a:gd name="T29" fmla="*/ 2832 w 2832"/>
              <a:gd name="T30" fmla="*/ 2784 h 27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32" h="2784">
                <a:moveTo>
                  <a:pt x="0" y="0"/>
                </a:moveTo>
                <a:lnTo>
                  <a:pt x="0" y="1824"/>
                </a:lnTo>
                <a:lnTo>
                  <a:pt x="1104" y="1824"/>
                </a:lnTo>
                <a:lnTo>
                  <a:pt x="1104" y="2784"/>
                </a:lnTo>
                <a:lnTo>
                  <a:pt x="2016" y="2784"/>
                </a:lnTo>
                <a:lnTo>
                  <a:pt x="2016" y="1344"/>
                </a:lnTo>
                <a:lnTo>
                  <a:pt x="2832" y="1344"/>
                </a:lnTo>
                <a:lnTo>
                  <a:pt x="2832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>
              <a:alpha val="27058"/>
            </a:srgbClr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811459" name="Rectangle 3"/>
          <p:cNvSpPr>
            <a:spLocks noChangeArrowheads="1"/>
          </p:cNvSpPr>
          <p:nvPr/>
        </p:nvSpPr>
        <p:spPr bwMode="auto">
          <a:xfrm>
            <a:off x="152400" y="5334000"/>
            <a:ext cx="3733800" cy="1219200"/>
          </a:xfrm>
          <a:prstGeom prst="rect">
            <a:avLst/>
          </a:prstGeom>
          <a:solidFill>
            <a:srgbClr val="CCCCFF">
              <a:alpha val="27058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1460" name="Freeform 4"/>
          <p:cNvSpPr>
            <a:spLocks/>
          </p:cNvSpPr>
          <p:nvPr/>
        </p:nvSpPr>
        <p:spPr bwMode="auto">
          <a:xfrm>
            <a:off x="55563" y="3276600"/>
            <a:ext cx="5126037" cy="3276600"/>
          </a:xfrm>
          <a:custGeom>
            <a:avLst/>
            <a:gdLst>
              <a:gd name="T0" fmla="*/ 2147483647 w 3216"/>
              <a:gd name="T1" fmla="*/ 0 h 2784"/>
              <a:gd name="T2" fmla="*/ 2147483647 w 3216"/>
              <a:gd name="T3" fmla="*/ 0 h 2784"/>
              <a:gd name="T4" fmla="*/ 2147483647 w 3216"/>
              <a:gd name="T5" fmla="*/ 2147483647 h 2784"/>
              <a:gd name="T6" fmla="*/ 2147483647 w 3216"/>
              <a:gd name="T7" fmla="*/ 2147483647 h 2784"/>
              <a:gd name="T8" fmla="*/ 2147483647 w 3216"/>
              <a:gd name="T9" fmla="*/ 2147483647 h 2784"/>
              <a:gd name="T10" fmla="*/ 0 w 3216"/>
              <a:gd name="T11" fmla="*/ 2147483647 h 2784"/>
              <a:gd name="T12" fmla="*/ 2147483647 w 3216"/>
              <a:gd name="T13" fmla="*/ 0 h 27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16"/>
              <a:gd name="T22" fmla="*/ 0 h 2784"/>
              <a:gd name="T23" fmla="*/ 3216 w 3216"/>
              <a:gd name="T24" fmla="*/ 2784 h 27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16" h="2784">
                <a:moveTo>
                  <a:pt x="48" y="0"/>
                </a:moveTo>
                <a:lnTo>
                  <a:pt x="3216" y="0"/>
                </a:lnTo>
                <a:lnTo>
                  <a:pt x="3216" y="1344"/>
                </a:lnTo>
                <a:lnTo>
                  <a:pt x="2400" y="1344"/>
                </a:lnTo>
                <a:lnTo>
                  <a:pt x="2400" y="2784"/>
                </a:lnTo>
                <a:lnTo>
                  <a:pt x="0" y="2784"/>
                </a:lnTo>
                <a:lnTo>
                  <a:pt x="48" y="0"/>
                </a:lnTo>
                <a:close/>
              </a:path>
            </a:pathLst>
          </a:custGeom>
          <a:solidFill>
            <a:srgbClr val="CCCCFF">
              <a:alpha val="27058"/>
            </a:srgbClr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0357" name="AutoShape 5"/>
          <p:cNvSpPr>
            <a:spLocks noGrp="1" noChangeArrowheads="1"/>
          </p:cNvSpPr>
          <p:nvPr>
            <p:ph type="title"/>
          </p:nvPr>
        </p:nvSpPr>
        <p:spPr>
          <a:xfrm>
            <a:off x="258763" y="1317625"/>
            <a:ext cx="8626475" cy="565150"/>
          </a:xfrm>
        </p:spPr>
        <p:txBody>
          <a:bodyPr/>
          <a:lstStyle/>
          <a:p>
            <a:pPr eaLnBrk="1" hangingPunct="1"/>
            <a:r>
              <a:rPr lang="nl-BE" sz="2800" smtClean="0"/>
              <a:t>A well-formed diagnosis of ‘pneumococal pneumonia’</a:t>
            </a:r>
            <a:endParaRPr lang="en-GB" sz="2800" smtClean="0"/>
          </a:p>
        </p:txBody>
      </p:sp>
      <p:sp>
        <p:nvSpPr>
          <p:cNvPr id="1811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810000" cy="4724400"/>
          </a:xfrm>
        </p:spPr>
        <p:txBody>
          <a:bodyPr/>
          <a:lstStyle/>
          <a:p>
            <a:pPr eaLnBrk="1" hangingPunct="1"/>
            <a:r>
              <a:rPr lang="nl-BE" smtClean="0"/>
              <a:t>A configuration of representational units;</a:t>
            </a:r>
          </a:p>
          <a:p>
            <a:pPr eaLnBrk="1" hangingPunct="1"/>
            <a:r>
              <a:rPr lang="nl-BE" smtClean="0"/>
              <a:t>Believed to mirror the person’s disease;</a:t>
            </a:r>
          </a:p>
          <a:p>
            <a:pPr eaLnBrk="1" hangingPunct="1"/>
            <a:r>
              <a:rPr lang="nl-BE" smtClean="0"/>
              <a:t>Believed to mirror the disease’s cause;</a:t>
            </a:r>
          </a:p>
          <a:p>
            <a:pPr eaLnBrk="1" hangingPunct="1"/>
            <a:r>
              <a:rPr lang="nl-BE" smtClean="0"/>
              <a:t>Refers to the universal of which the disease is believed to be an instance.</a:t>
            </a:r>
            <a:endParaRPr lang="en-GB" smtClean="0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590800" y="5486400"/>
            <a:ext cx="1100138" cy="885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 b="0">
                <a:solidFill>
                  <a:schemeClr val="bg1"/>
                </a:solidFill>
              </a:rPr>
              <a:t>#56</a:t>
            </a:r>
          </a:p>
          <a:p>
            <a:r>
              <a:rPr lang="nl-BE" sz="1600" b="0">
                <a:solidFill>
                  <a:schemeClr val="bg1"/>
                </a:solidFill>
              </a:rPr>
              <a:t>John’s</a:t>
            </a:r>
          </a:p>
          <a:p>
            <a:r>
              <a:rPr lang="nl-BE" sz="1600" b="0">
                <a:solidFill>
                  <a:schemeClr val="bg1"/>
                </a:solidFill>
              </a:rPr>
              <a:t>Pneumonia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1600200" cy="1046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000" b="0">
                <a:solidFill>
                  <a:schemeClr val="bg1"/>
                </a:solidFill>
              </a:rPr>
              <a:t>#78</a:t>
            </a:r>
          </a:p>
          <a:p>
            <a:r>
              <a:rPr lang="nl-BE" sz="1400" b="0">
                <a:solidFill>
                  <a:schemeClr val="bg1"/>
                </a:solidFill>
              </a:rPr>
              <a:t>John’s relevant portion</a:t>
            </a:r>
          </a:p>
          <a:p>
            <a:r>
              <a:rPr lang="nl-BE" sz="1400" b="0">
                <a:solidFill>
                  <a:schemeClr val="bg1"/>
                </a:solidFill>
              </a:rPr>
              <a:t>of pneumococs</a:t>
            </a:r>
            <a:endParaRPr lang="en-GB" sz="1400" b="0">
              <a:solidFill>
                <a:schemeClr val="bg1"/>
              </a:solidFill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914400" y="3505200"/>
            <a:ext cx="414655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>
                <a:solidFill>
                  <a:srgbClr val="000064"/>
                </a:solidFill>
              </a:rPr>
              <a:t>Pneumococcal pneumonia</a:t>
            </a:r>
            <a:endParaRPr lang="en-GB" sz="2800">
              <a:solidFill>
                <a:srgbClr val="000064"/>
              </a:solidFill>
            </a:endParaRPr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>
            <a:off x="1676400" y="5943600"/>
            <a:ext cx="914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1676400" y="5562600"/>
            <a:ext cx="91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>
                <a:solidFill>
                  <a:schemeClr val="bg1"/>
                </a:solidFill>
              </a:rPr>
              <a:t>caused</a:t>
            </a:r>
          </a:p>
          <a:p>
            <a:r>
              <a:rPr lang="nl-BE" sz="2000">
                <a:solidFill>
                  <a:schemeClr val="bg1"/>
                </a:solidFill>
              </a:rPr>
              <a:t>by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3200400" y="40386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1143000" y="4572000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>
                <a:solidFill>
                  <a:srgbClr val="FF0000"/>
                </a:solidFill>
              </a:rPr>
              <a:t>Instance-of at t1</a:t>
            </a:r>
            <a:endParaRPr lang="en-GB" sz="2000">
              <a:solidFill>
                <a:srgbClr val="FF0000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90800" y="2209800"/>
            <a:ext cx="1308100" cy="1295400"/>
            <a:chOff x="1632" y="1392"/>
            <a:chExt cx="824" cy="816"/>
          </a:xfrm>
        </p:grpSpPr>
        <p:sp>
          <p:nvSpPr>
            <p:cNvPr id="100368" name="Text Box 15"/>
            <p:cNvSpPr txBox="1">
              <a:spLocks noChangeArrowheads="1"/>
            </p:cNvSpPr>
            <p:nvPr/>
          </p:nvSpPr>
          <p:spPr bwMode="auto">
            <a:xfrm>
              <a:off x="1632" y="1392"/>
              <a:ext cx="824" cy="327"/>
            </a:xfrm>
            <a:prstGeom prst="rect">
              <a:avLst/>
            </a:prstGeom>
            <a:solidFill>
              <a:srgbClr val="FFFF00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2800">
                  <a:solidFill>
                    <a:srgbClr val="000064"/>
                  </a:solidFill>
                </a:rPr>
                <a:t>Disease</a:t>
              </a:r>
              <a:endParaRPr lang="en-GB" sz="2800">
                <a:solidFill>
                  <a:srgbClr val="000064"/>
                </a:solidFill>
              </a:endParaRPr>
            </a:p>
          </p:txBody>
        </p:sp>
        <p:sp>
          <p:nvSpPr>
            <p:cNvPr id="100369" name="Line 16"/>
            <p:cNvSpPr>
              <a:spLocks noChangeShapeType="1"/>
            </p:cNvSpPr>
            <p:nvPr/>
          </p:nvSpPr>
          <p:spPr bwMode="auto">
            <a:xfrm>
              <a:off x="2016" y="1728"/>
              <a:ext cx="0" cy="480"/>
            </a:xfrm>
            <a:prstGeom prst="line">
              <a:avLst/>
            </a:prstGeom>
            <a:noFill/>
            <a:ln w="38100">
              <a:solidFill>
                <a:srgbClr val="FFFF00">
                  <a:alpha val="45097"/>
                </a:srgbClr>
              </a:solidFill>
              <a:prstDash val="dash"/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0370" name="Text Box 17"/>
            <p:cNvSpPr txBox="1">
              <a:spLocks noChangeArrowheads="1"/>
            </p:cNvSpPr>
            <p:nvPr/>
          </p:nvSpPr>
          <p:spPr bwMode="auto">
            <a:xfrm>
              <a:off x="2112" y="1824"/>
              <a:ext cx="3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2000">
                  <a:solidFill>
                    <a:srgbClr val="FFFF00"/>
                  </a:solidFill>
                </a:rPr>
                <a:t>isa</a:t>
              </a:r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1811474" name="Rectangle 18"/>
          <p:cNvSpPr>
            <a:spLocks noChangeArrowheads="1"/>
          </p:cNvSpPr>
          <p:nvPr/>
        </p:nvSpPr>
        <p:spPr bwMode="auto">
          <a:xfrm>
            <a:off x="2438400" y="5334000"/>
            <a:ext cx="1447800" cy="1219200"/>
          </a:xfrm>
          <a:prstGeom prst="rect">
            <a:avLst/>
          </a:prstGeom>
          <a:solidFill>
            <a:srgbClr val="CCCCFF">
              <a:alpha val="27058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1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1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1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1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1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1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1458" grpId="0" animBg="1"/>
      <p:bldP spid="1811459" grpId="0" animBg="1"/>
      <p:bldP spid="1811460" grpId="0" animBg="1"/>
      <p:bldP spid="1811462" grpId="0" build="p"/>
      <p:bldP spid="181147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nl-BE" smtClean="0"/>
              <a:t>Some motivations and consequences (1)</a:t>
            </a:r>
            <a:endParaRPr lang="en-GB" smtClean="0"/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smtClean="0"/>
              <a:t>No use of debatable or ambiguous notions such as </a:t>
            </a:r>
            <a:r>
              <a:rPr lang="nl-BE" i="1" smtClean="0"/>
              <a:t>proposition</a:t>
            </a:r>
            <a:r>
              <a:rPr lang="nl-BE" smtClean="0"/>
              <a:t>, </a:t>
            </a:r>
            <a:r>
              <a:rPr lang="nl-BE" i="1" smtClean="0"/>
              <a:t>statement</a:t>
            </a:r>
            <a:r>
              <a:rPr lang="nl-BE" smtClean="0"/>
              <a:t>, </a:t>
            </a:r>
            <a:r>
              <a:rPr lang="nl-BE" i="1" smtClean="0"/>
              <a:t>assertion</a:t>
            </a:r>
            <a:r>
              <a:rPr lang="nl-BE" smtClean="0"/>
              <a:t>, </a:t>
            </a:r>
            <a:r>
              <a:rPr lang="nl-BE" i="1" smtClean="0"/>
              <a:t>fact</a:t>
            </a:r>
            <a:r>
              <a:rPr lang="nl-BE" smtClean="0"/>
              <a:t>, ...</a:t>
            </a:r>
          </a:p>
          <a:p>
            <a:pPr eaLnBrk="1" hangingPunct="1">
              <a:lnSpc>
                <a:spcPct val="90000"/>
              </a:lnSpc>
            </a:pPr>
            <a:r>
              <a:rPr lang="nl-BE" smtClean="0"/>
              <a:t>The same diagnosis can be expressed in various forms.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5056188"/>
            <a:ext cx="2751138" cy="1528762"/>
            <a:chOff x="528" y="3185"/>
            <a:chExt cx="1733" cy="963"/>
          </a:xfrm>
        </p:grpSpPr>
        <p:sp>
          <p:nvSpPr>
            <p:cNvPr id="101401" name="Text Box 5"/>
            <p:cNvSpPr txBox="1">
              <a:spLocks noChangeArrowheads="1"/>
            </p:cNvSpPr>
            <p:nvPr/>
          </p:nvSpPr>
          <p:spPr bwMode="auto">
            <a:xfrm>
              <a:off x="1488" y="3840"/>
              <a:ext cx="33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>
                  <a:solidFill>
                    <a:schemeClr val="bg1"/>
                  </a:solidFill>
                </a:rPr>
                <a:t>#56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101402" name="Text Box 6"/>
            <p:cNvSpPr txBox="1">
              <a:spLocks noChangeArrowheads="1"/>
            </p:cNvSpPr>
            <p:nvPr/>
          </p:nvSpPr>
          <p:spPr bwMode="auto">
            <a:xfrm>
              <a:off x="576" y="3840"/>
              <a:ext cx="33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>
                  <a:solidFill>
                    <a:schemeClr val="bg1"/>
                  </a:solidFill>
                </a:rPr>
                <a:t>#78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101403" name="Text Box 7"/>
            <p:cNvSpPr txBox="1">
              <a:spLocks noChangeArrowheads="1"/>
            </p:cNvSpPr>
            <p:nvPr/>
          </p:nvSpPr>
          <p:spPr bwMode="auto">
            <a:xfrm>
              <a:off x="541" y="3185"/>
              <a:ext cx="1720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>
                  <a:solidFill>
                    <a:srgbClr val="000064"/>
                  </a:solidFill>
                </a:rPr>
                <a:t>Pneumococcal pneumonia</a:t>
              </a:r>
              <a:endParaRPr lang="en-GB" sz="1800">
                <a:solidFill>
                  <a:srgbClr val="000064"/>
                </a:solidFill>
              </a:endParaRPr>
            </a:p>
          </p:txBody>
        </p:sp>
        <p:sp>
          <p:nvSpPr>
            <p:cNvPr id="101404" name="Line 8"/>
            <p:cNvSpPr>
              <a:spLocks noChangeShapeType="1"/>
            </p:cNvSpPr>
            <p:nvPr/>
          </p:nvSpPr>
          <p:spPr bwMode="auto">
            <a:xfrm>
              <a:off x="912" y="3955"/>
              <a:ext cx="57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405" name="Text Box 9"/>
            <p:cNvSpPr txBox="1">
              <a:spLocks noChangeArrowheads="1"/>
            </p:cNvSpPr>
            <p:nvPr/>
          </p:nvSpPr>
          <p:spPr bwMode="auto">
            <a:xfrm>
              <a:off x="864" y="3744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1800">
                  <a:solidFill>
                    <a:schemeClr val="bg1"/>
                  </a:solidFill>
                </a:rPr>
                <a:t>caused</a:t>
              </a:r>
            </a:p>
            <a:p>
              <a:r>
                <a:rPr lang="nl-BE" sz="1800">
                  <a:solidFill>
                    <a:schemeClr val="bg1"/>
                  </a:solidFill>
                </a:rPr>
                <a:t>by</a:t>
              </a:r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01406" name="Line 10"/>
            <p:cNvSpPr>
              <a:spLocks noChangeShapeType="1"/>
            </p:cNvSpPr>
            <p:nvPr/>
          </p:nvSpPr>
          <p:spPr bwMode="auto">
            <a:xfrm>
              <a:off x="1680" y="3408"/>
              <a:ext cx="1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407" name="Text Box 11"/>
            <p:cNvSpPr txBox="1">
              <a:spLocks noChangeArrowheads="1"/>
            </p:cNvSpPr>
            <p:nvPr/>
          </p:nvSpPr>
          <p:spPr bwMode="auto">
            <a:xfrm>
              <a:off x="528" y="3504"/>
              <a:ext cx="1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>
                  <a:solidFill>
                    <a:srgbClr val="FF0000"/>
                  </a:solidFill>
                </a:rPr>
                <a:t>Instance-of at t1</a:t>
              </a:r>
              <a:endParaRPr lang="en-GB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95800" y="3962400"/>
            <a:ext cx="4479925" cy="2698750"/>
            <a:chOff x="2832" y="2496"/>
            <a:chExt cx="2822" cy="1700"/>
          </a:xfrm>
        </p:grpSpPr>
        <p:sp>
          <p:nvSpPr>
            <p:cNvPr id="101391" name="Line 13"/>
            <p:cNvSpPr>
              <a:spLocks noChangeShapeType="1"/>
            </p:cNvSpPr>
            <p:nvPr/>
          </p:nvSpPr>
          <p:spPr bwMode="auto">
            <a:xfrm>
              <a:off x="3648" y="3456"/>
              <a:ext cx="1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392" name="Text Box 14"/>
            <p:cNvSpPr txBox="1">
              <a:spLocks noChangeArrowheads="1"/>
            </p:cNvSpPr>
            <p:nvPr/>
          </p:nvSpPr>
          <p:spPr bwMode="auto">
            <a:xfrm>
              <a:off x="4368" y="3168"/>
              <a:ext cx="12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>
                  <a:solidFill>
                    <a:srgbClr val="FF0000"/>
                  </a:solidFill>
                </a:rPr>
                <a:t>Instance-of    at t1</a:t>
              </a:r>
              <a:endParaRPr lang="en-GB" sz="1800">
                <a:solidFill>
                  <a:srgbClr val="FF0000"/>
                </a:solidFill>
              </a:endParaRPr>
            </a:p>
          </p:txBody>
        </p:sp>
        <p:sp>
          <p:nvSpPr>
            <p:cNvPr id="101393" name="Text Box 15"/>
            <p:cNvSpPr txBox="1">
              <a:spLocks noChangeArrowheads="1"/>
            </p:cNvSpPr>
            <p:nvPr/>
          </p:nvSpPr>
          <p:spPr bwMode="auto">
            <a:xfrm>
              <a:off x="3552" y="3888"/>
              <a:ext cx="33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>
                  <a:solidFill>
                    <a:schemeClr val="bg1"/>
                  </a:solidFill>
                </a:rPr>
                <a:t>#56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101394" name="Text Box 16"/>
            <p:cNvSpPr txBox="1">
              <a:spLocks noChangeArrowheads="1"/>
            </p:cNvSpPr>
            <p:nvPr/>
          </p:nvSpPr>
          <p:spPr bwMode="auto">
            <a:xfrm>
              <a:off x="4944" y="3888"/>
              <a:ext cx="33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>
                  <a:solidFill>
                    <a:schemeClr val="bg1"/>
                  </a:solidFill>
                </a:rPr>
                <a:t>#78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101395" name="Line 17"/>
            <p:cNvSpPr>
              <a:spLocks noChangeShapeType="1"/>
            </p:cNvSpPr>
            <p:nvPr/>
          </p:nvSpPr>
          <p:spPr bwMode="auto">
            <a:xfrm flipV="1">
              <a:off x="3890" y="4004"/>
              <a:ext cx="1054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396" name="Text Box 18"/>
            <p:cNvSpPr txBox="1">
              <a:spLocks noChangeArrowheads="1"/>
            </p:cNvSpPr>
            <p:nvPr/>
          </p:nvSpPr>
          <p:spPr bwMode="auto">
            <a:xfrm>
              <a:off x="3216" y="3216"/>
              <a:ext cx="81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>
                  <a:solidFill>
                    <a:srgbClr val="000064"/>
                  </a:solidFill>
                </a:rPr>
                <a:t>Pneumonia</a:t>
              </a:r>
              <a:endParaRPr lang="en-GB" sz="1800">
                <a:solidFill>
                  <a:srgbClr val="000064"/>
                </a:solidFill>
              </a:endParaRPr>
            </a:p>
          </p:txBody>
        </p:sp>
        <p:sp>
          <p:nvSpPr>
            <p:cNvPr id="101397" name="Text Box 19"/>
            <p:cNvSpPr txBox="1">
              <a:spLocks noChangeArrowheads="1"/>
            </p:cNvSpPr>
            <p:nvPr/>
          </p:nvSpPr>
          <p:spPr bwMode="auto">
            <a:xfrm>
              <a:off x="4128" y="3792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1800">
                  <a:solidFill>
                    <a:schemeClr val="bg1"/>
                  </a:solidFill>
                </a:rPr>
                <a:t>caused</a:t>
              </a:r>
            </a:p>
            <a:p>
              <a:r>
                <a:rPr lang="nl-BE" sz="1800">
                  <a:solidFill>
                    <a:schemeClr val="bg1"/>
                  </a:solidFill>
                </a:rPr>
                <a:t>by</a:t>
              </a:r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01398" name="Text Box 20"/>
            <p:cNvSpPr txBox="1">
              <a:spLocks noChangeArrowheads="1"/>
            </p:cNvSpPr>
            <p:nvPr/>
          </p:nvSpPr>
          <p:spPr bwMode="auto">
            <a:xfrm>
              <a:off x="4656" y="2496"/>
              <a:ext cx="998" cy="40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1800">
                  <a:solidFill>
                    <a:srgbClr val="000064"/>
                  </a:solidFill>
                </a:rPr>
                <a:t>Portion of pneumococs</a:t>
              </a:r>
              <a:endParaRPr lang="en-GB" sz="1800">
                <a:solidFill>
                  <a:srgbClr val="000064"/>
                </a:solidFill>
              </a:endParaRPr>
            </a:p>
          </p:txBody>
        </p:sp>
        <p:sp>
          <p:nvSpPr>
            <p:cNvPr id="101399" name="Line 21"/>
            <p:cNvSpPr>
              <a:spLocks noChangeShapeType="1"/>
            </p:cNvSpPr>
            <p:nvPr/>
          </p:nvSpPr>
          <p:spPr bwMode="auto">
            <a:xfrm>
              <a:off x="5184" y="2880"/>
              <a:ext cx="1" cy="10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400" name="Text Box 22"/>
            <p:cNvSpPr txBox="1">
              <a:spLocks noChangeArrowheads="1"/>
            </p:cNvSpPr>
            <p:nvPr/>
          </p:nvSpPr>
          <p:spPr bwMode="auto">
            <a:xfrm>
              <a:off x="2832" y="3552"/>
              <a:ext cx="12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>
                  <a:solidFill>
                    <a:srgbClr val="FF0000"/>
                  </a:solidFill>
                </a:rPr>
                <a:t>Instance-of    at t1</a:t>
              </a:r>
              <a:endParaRPr lang="en-GB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57400" y="3810000"/>
            <a:ext cx="5334000" cy="1447800"/>
            <a:chOff x="1296" y="2400"/>
            <a:chExt cx="3360" cy="912"/>
          </a:xfrm>
        </p:grpSpPr>
        <p:sp>
          <p:nvSpPr>
            <p:cNvPr id="101383" name="Text Box 24"/>
            <p:cNvSpPr txBox="1">
              <a:spLocks noChangeArrowheads="1"/>
            </p:cNvSpPr>
            <p:nvPr/>
          </p:nvSpPr>
          <p:spPr bwMode="auto">
            <a:xfrm>
              <a:off x="1344" y="2400"/>
              <a:ext cx="572" cy="231"/>
            </a:xfrm>
            <a:prstGeom prst="rect">
              <a:avLst/>
            </a:prstGeom>
            <a:solidFill>
              <a:srgbClr val="FFFF00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>
                  <a:solidFill>
                    <a:srgbClr val="000064"/>
                  </a:solidFill>
                </a:rPr>
                <a:t>Disease</a:t>
              </a:r>
              <a:endParaRPr lang="en-GB" sz="1800">
                <a:solidFill>
                  <a:srgbClr val="000064"/>
                </a:solidFill>
              </a:endParaRPr>
            </a:p>
          </p:txBody>
        </p:sp>
        <p:sp>
          <p:nvSpPr>
            <p:cNvPr id="101384" name="Line 25"/>
            <p:cNvSpPr>
              <a:spLocks noChangeShapeType="1"/>
            </p:cNvSpPr>
            <p:nvPr/>
          </p:nvSpPr>
          <p:spPr bwMode="auto">
            <a:xfrm>
              <a:off x="1680" y="2640"/>
              <a:ext cx="1" cy="576"/>
            </a:xfrm>
            <a:prstGeom prst="line">
              <a:avLst/>
            </a:prstGeom>
            <a:noFill/>
            <a:ln w="38100">
              <a:solidFill>
                <a:srgbClr val="FFFF00">
                  <a:alpha val="49019"/>
                </a:srgbClr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385" name="Text Box 26"/>
            <p:cNvSpPr txBox="1">
              <a:spLocks noChangeArrowheads="1"/>
            </p:cNvSpPr>
            <p:nvPr/>
          </p:nvSpPr>
          <p:spPr bwMode="auto">
            <a:xfrm>
              <a:off x="1296" y="2832"/>
              <a:ext cx="336" cy="237"/>
            </a:xfrm>
            <a:prstGeom prst="rect">
              <a:avLst/>
            </a:prstGeom>
            <a:noFill/>
            <a:ln w="9525">
              <a:solidFill>
                <a:schemeClr val="tx1">
                  <a:alpha val="47842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1800">
                  <a:solidFill>
                    <a:srgbClr val="FFFF00"/>
                  </a:solidFill>
                </a:rPr>
                <a:t>isa</a:t>
              </a:r>
              <a:endParaRPr lang="en-GB" sz="1800">
                <a:solidFill>
                  <a:srgbClr val="FFFF00"/>
                </a:solidFill>
              </a:endParaRPr>
            </a:p>
          </p:txBody>
        </p:sp>
        <p:sp>
          <p:nvSpPr>
            <p:cNvPr id="101386" name="Line 27"/>
            <p:cNvSpPr>
              <a:spLocks noChangeShapeType="1"/>
            </p:cNvSpPr>
            <p:nvPr/>
          </p:nvSpPr>
          <p:spPr bwMode="auto">
            <a:xfrm flipV="1">
              <a:off x="2256" y="3312"/>
              <a:ext cx="960" cy="0"/>
            </a:xfrm>
            <a:prstGeom prst="line">
              <a:avLst/>
            </a:prstGeom>
            <a:noFill/>
            <a:ln w="38100">
              <a:solidFill>
                <a:srgbClr val="FFFF00">
                  <a:alpha val="47842"/>
                </a:srgbClr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387" name="Text Box 28"/>
            <p:cNvSpPr txBox="1">
              <a:spLocks noChangeArrowheads="1"/>
            </p:cNvSpPr>
            <p:nvPr/>
          </p:nvSpPr>
          <p:spPr bwMode="auto">
            <a:xfrm>
              <a:off x="2640" y="3072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>
                  <a:solidFill>
                    <a:srgbClr val="FFFF00"/>
                  </a:solidFill>
                </a:rPr>
                <a:t>isa</a:t>
              </a:r>
              <a:endParaRPr lang="en-GB" sz="1800">
                <a:solidFill>
                  <a:srgbClr val="FFFF00"/>
                </a:solidFill>
              </a:endParaRPr>
            </a:p>
          </p:txBody>
        </p:sp>
        <p:sp>
          <p:nvSpPr>
            <p:cNvPr id="101388" name="Line 29"/>
            <p:cNvSpPr>
              <a:spLocks noChangeShapeType="1"/>
            </p:cNvSpPr>
            <p:nvPr/>
          </p:nvSpPr>
          <p:spPr bwMode="auto">
            <a:xfrm flipV="1">
              <a:off x="2016" y="2784"/>
              <a:ext cx="0" cy="432"/>
            </a:xfrm>
            <a:prstGeom prst="line">
              <a:avLst/>
            </a:prstGeom>
            <a:noFill/>
            <a:ln w="38100">
              <a:solidFill>
                <a:srgbClr val="FFFF00">
                  <a:alpha val="47842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389" name="Line 30"/>
            <p:cNvSpPr>
              <a:spLocks noChangeShapeType="1"/>
            </p:cNvSpPr>
            <p:nvPr/>
          </p:nvSpPr>
          <p:spPr bwMode="auto">
            <a:xfrm flipH="1" flipV="1">
              <a:off x="2016" y="2784"/>
              <a:ext cx="2640" cy="0"/>
            </a:xfrm>
            <a:prstGeom prst="line">
              <a:avLst/>
            </a:prstGeom>
            <a:noFill/>
            <a:ln w="38100">
              <a:solidFill>
                <a:srgbClr val="FFFF00">
                  <a:alpha val="47842"/>
                </a:srgbClr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390" name="Text Box 31"/>
            <p:cNvSpPr txBox="1">
              <a:spLocks noChangeArrowheads="1"/>
            </p:cNvSpPr>
            <p:nvPr/>
          </p:nvSpPr>
          <p:spPr bwMode="auto">
            <a:xfrm>
              <a:off x="3168" y="2592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1800">
                  <a:solidFill>
                    <a:srgbClr val="FFFF00"/>
                  </a:solidFill>
                </a:rPr>
                <a:t>caused</a:t>
              </a:r>
            </a:p>
            <a:p>
              <a:r>
                <a:rPr lang="nl-BE" sz="1800">
                  <a:solidFill>
                    <a:srgbClr val="FFFF00"/>
                  </a:solidFill>
                </a:rPr>
                <a:t>by</a:t>
              </a:r>
              <a:endParaRPr lang="en-GB" sz="18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50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A data collection</a:t>
            </a:r>
            <a:endParaRPr lang="en-US" dirty="0"/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3723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nl-BE" smtClean="0"/>
              <a:t>Some motivations and consequences (2)</a:t>
            </a:r>
            <a:endParaRPr lang="en-GB" smtClean="0"/>
          </a:p>
        </p:txBody>
      </p:sp>
      <p:sp>
        <p:nvSpPr>
          <p:cNvPr id="181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 diagnosis can be of level 2 or level 3, i.e. either in the mind of a cognitive agent, or in some physical form.</a:t>
            </a:r>
          </a:p>
          <a:p>
            <a:pPr eaLnBrk="1" hangingPunct="1"/>
            <a:r>
              <a:rPr lang="nl-BE" smtClean="0"/>
              <a:t>Allows for a clean interpretation of assertions of the sort ‘</a:t>
            </a:r>
            <a:r>
              <a:rPr lang="nl-BE" b="1" i="1" smtClean="0"/>
              <a:t>these patients have the same diagnosis</a:t>
            </a:r>
            <a:r>
              <a:rPr lang="nl-BE" smtClean="0"/>
              <a:t>’:</a:t>
            </a:r>
          </a:p>
          <a:p>
            <a:pPr lvl="1" eaLnBrk="1" hangingPunct="1">
              <a:buFontTx/>
              <a:buNone/>
            </a:pPr>
            <a:r>
              <a:rPr lang="nl-BE" smtClean="0">
                <a:sym typeface="Wingdings" pitchFamily="2" charset="2"/>
              </a:rPr>
              <a:t> The configuration of representational units is such that the parts which do </a:t>
            </a:r>
            <a:r>
              <a:rPr lang="nl-BE" b="1" u="sng" smtClean="0">
                <a:sym typeface="Wingdings" pitchFamily="2" charset="2"/>
              </a:rPr>
              <a:t>not</a:t>
            </a:r>
            <a:r>
              <a:rPr lang="nl-BE" smtClean="0">
                <a:sym typeface="Wingdings" pitchFamily="2" charset="2"/>
              </a:rPr>
              <a:t> refer to the particulars related to the respective patients, refer to the same portion of reality.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555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reeform 2"/>
          <p:cNvSpPr>
            <a:spLocks/>
          </p:cNvSpPr>
          <p:nvPr/>
        </p:nvSpPr>
        <p:spPr bwMode="auto">
          <a:xfrm flipH="1">
            <a:off x="2057400" y="2514600"/>
            <a:ext cx="6858000" cy="3429000"/>
          </a:xfrm>
          <a:custGeom>
            <a:avLst/>
            <a:gdLst>
              <a:gd name="T0" fmla="*/ 0 w 4320"/>
              <a:gd name="T1" fmla="*/ 0 h 2160"/>
              <a:gd name="T2" fmla="*/ 2147483647 w 4320"/>
              <a:gd name="T3" fmla="*/ 0 h 2160"/>
              <a:gd name="T4" fmla="*/ 2147483647 w 4320"/>
              <a:gd name="T5" fmla="*/ 2147483647 h 2160"/>
              <a:gd name="T6" fmla="*/ 2147483647 w 4320"/>
              <a:gd name="T7" fmla="*/ 2147483647 h 2160"/>
              <a:gd name="T8" fmla="*/ 2147483647 w 4320"/>
              <a:gd name="T9" fmla="*/ 2147483647 h 2160"/>
              <a:gd name="T10" fmla="*/ 0 w 4320"/>
              <a:gd name="T11" fmla="*/ 2147483647 h 2160"/>
              <a:gd name="T12" fmla="*/ 0 w 4320"/>
              <a:gd name="T13" fmla="*/ 0 h 2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20"/>
              <a:gd name="T22" fmla="*/ 0 h 2160"/>
              <a:gd name="T23" fmla="*/ 4320 w 4320"/>
              <a:gd name="T24" fmla="*/ 2160 h 2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20" h="2160">
                <a:moveTo>
                  <a:pt x="0" y="0"/>
                </a:moveTo>
                <a:lnTo>
                  <a:pt x="4320" y="0"/>
                </a:lnTo>
                <a:lnTo>
                  <a:pt x="4320" y="672"/>
                </a:lnTo>
                <a:lnTo>
                  <a:pt x="2400" y="672"/>
                </a:lnTo>
                <a:lnTo>
                  <a:pt x="2400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rgbClr val="B2B2B2">
              <a:alpha val="38823"/>
            </a:srgbClr>
          </a:solidFill>
          <a:ln w="19050" cap="flat" cmpd="sng">
            <a:solidFill>
              <a:schemeClr val="bg1"/>
            </a:solidFill>
            <a:prstDash val="dash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3427" name="Freeform 3"/>
          <p:cNvSpPr>
            <a:spLocks/>
          </p:cNvSpPr>
          <p:nvPr/>
        </p:nvSpPr>
        <p:spPr bwMode="auto">
          <a:xfrm>
            <a:off x="228600" y="2362200"/>
            <a:ext cx="6858000" cy="3429000"/>
          </a:xfrm>
          <a:custGeom>
            <a:avLst/>
            <a:gdLst>
              <a:gd name="T0" fmla="*/ 0 w 4320"/>
              <a:gd name="T1" fmla="*/ 0 h 2160"/>
              <a:gd name="T2" fmla="*/ 2147483647 w 4320"/>
              <a:gd name="T3" fmla="*/ 0 h 2160"/>
              <a:gd name="T4" fmla="*/ 2147483647 w 4320"/>
              <a:gd name="T5" fmla="*/ 2147483647 h 2160"/>
              <a:gd name="T6" fmla="*/ 2147483647 w 4320"/>
              <a:gd name="T7" fmla="*/ 2147483647 h 2160"/>
              <a:gd name="T8" fmla="*/ 2147483647 w 4320"/>
              <a:gd name="T9" fmla="*/ 2147483647 h 2160"/>
              <a:gd name="T10" fmla="*/ 0 w 4320"/>
              <a:gd name="T11" fmla="*/ 2147483647 h 2160"/>
              <a:gd name="T12" fmla="*/ 0 w 4320"/>
              <a:gd name="T13" fmla="*/ 0 h 2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20"/>
              <a:gd name="T22" fmla="*/ 0 h 2160"/>
              <a:gd name="T23" fmla="*/ 4320 w 4320"/>
              <a:gd name="T24" fmla="*/ 2160 h 2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20" h="2160">
                <a:moveTo>
                  <a:pt x="0" y="0"/>
                </a:moveTo>
                <a:lnTo>
                  <a:pt x="4320" y="0"/>
                </a:lnTo>
                <a:lnTo>
                  <a:pt x="4320" y="672"/>
                </a:lnTo>
                <a:lnTo>
                  <a:pt x="2400" y="672"/>
                </a:lnTo>
                <a:lnTo>
                  <a:pt x="2400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rgbClr val="CCCCFF">
              <a:alpha val="21176"/>
            </a:srgbClr>
          </a:solidFill>
          <a:ln w="19050" cap="flat" cmpd="sng">
            <a:solidFill>
              <a:schemeClr val="bg1"/>
            </a:solidFill>
            <a:prstDash val="dash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3428" name="AutoShape 4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nl-BE" smtClean="0"/>
              <a:t>Distinct but similar diagnoses</a:t>
            </a:r>
            <a:endParaRPr lang="en-GB" smtClean="0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667000" y="4648200"/>
            <a:ext cx="1100138" cy="885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 b="0">
                <a:solidFill>
                  <a:schemeClr val="bg1"/>
                </a:solidFill>
              </a:rPr>
              <a:t>#56</a:t>
            </a:r>
          </a:p>
          <a:p>
            <a:r>
              <a:rPr lang="nl-BE" sz="1600" b="0">
                <a:solidFill>
                  <a:schemeClr val="bg1"/>
                </a:solidFill>
              </a:rPr>
              <a:t>John’s</a:t>
            </a:r>
          </a:p>
          <a:p>
            <a:r>
              <a:rPr lang="nl-BE" sz="1600" b="0">
                <a:solidFill>
                  <a:schemeClr val="bg1"/>
                </a:solidFill>
              </a:rPr>
              <a:t>Pneumonia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04800" y="4648200"/>
            <a:ext cx="1422400" cy="885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 b="0">
                <a:solidFill>
                  <a:schemeClr val="bg1"/>
                </a:solidFill>
              </a:rPr>
              <a:t>#78</a:t>
            </a:r>
          </a:p>
          <a:p>
            <a:r>
              <a:rPr lang="nl-BE" sz="1600" b="0">
                <a:solidFill>
                  <a:schemeClr val="bg1"/>
                </a:solidFill>
              </a:rPr>
              <a:t>John’s portion</a:t>
            </a:r>
          </a:p>
          <a:p>
            <a:r>
              <a:rPr lang="nl-BE" sz="1600" b="0">
                <a:solidFill>
                  <a:schemeClr val="bg1"/>
                </a:solidFill>
              </a:rPr>
              <a:t>of pneumococs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667000" y="2667000"/>
            <a:ext cx="414655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>
                <a:solidFill>
                  <a:srgbClr val="000064"/>
                </a:solidFill>
              </a:rPr>
              <a:t>Pneumococcal pneumonia</a:t>
            </a:r>
            <a:endParaRPr lang="en-GB" sz="2800">
              <a:solidFill>
                <a:srgbClr val="000064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1752600" y="5105400"/>
            <a:ext cx="914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752600" y="4724400"/>
            <a:ext cx="91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>
                <a:solidFill>
                  <a:schemeClr val="bg1"/>
                </a:solidFill>
              </a:rPr>
              <a:t>caused</a:t>
            </a:r>
          </a:p>
          <a:p>
            <a:r>
              <a:rPr lang="nl-BE" sz="2000">
                <a:solidFill>
                  <a:schemeClr val="bg1"/>
                </a:solidFill>
              </a:rPr>
              <a:t>by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5446713" y="4648200"/>
            <a:ext cx="1089025" cy="885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 b="0">
                <a:solidFill>
                  <a:schemeClr val="bg1"/>
                </a:solidFill>
              </a:rPr>
              <a:t>#956</a:t>
            </a:r>
          </a:p>
          <a:p>
            <a:r>
              <a:rPr lang="nl-BE" sz="1600" b="0">
                <a:solidFill>
                  <a:schemeClr val="bg1"/>
                </a:solidFill>
              </a:rPr>
              <a:t>Bob’s</a:t>
            </a:r>
          </a:p>
          <a:p>
            <a:r>
              <a:rPr lang="nl-BE" sz="1600" b="0">
                <a:solidFill>
                  <a:schemeClr val="bg1"/>
                </a:solidFill>
              </a:rPr>
              <a:t>pneumonia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7467600" y="4648200"/>
            <a:ext cx="1422400" cy="885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 b="0">
                <a:solidFill>
                  <a:schemeClr val="bg1"/>
                </a:solidFill>
              </a:rPr>
              <a:t>#2087</a:t>
            </a:r>
          </a:p>
          <a:p>
            <a:r>
              <a:rPr lang="nl-BE" sz="1600" b="0">
                <a:solidFill>
                  <a:schemeClr val="bg1"/>
                </a:solidFill>
              </a:rPr>
              <a:t>Bob’s portion</a:t>
            </a:r>
          </a:p>
          <a:p>
            <a:r>
              <a:rPr lang="nl-BE" sz="1600" b="0">
                <a:solidFill>
                  <a:schemeClr val="bg1"/>
                </a:solidFill>
              </a:rPr>
              <a:t>of pneumococs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6553200" y="5105400"/>
            <a:ext cx="914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6553200" y="4724400"/>
            <a:ext cx="91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>
                <a:solidFill>
                  <a:schemeClr val="bg1"/>
                </a:solidFill>
              </a:rPr>
              <a:t>caused</a:t>
            </a:r>
          </a:p>
          <a:p>
            <a:r>
              <a:rPr lang="nl-BE" sz="2000">
                <a:solidFill>
                  <a:schemeClr val="bg1"/>
                </a:solidFill>
              </a:rPr>
              <a:t>by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>
            <a:off x="3276600" y="32004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6019800" y="32004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1219200" y="3733800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>
                <a:solidFill>
                  <a:srgbClr val="FF0000"/>
                </a:solidFill>
              </a:rPr>
              <a:t>Instance-of at t1</a:t>
            </a: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6172200" y="3733800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>
                <a:solidFill>
                  <a:srgbClr val="FF0000"/>
                </a:solidFill>
              </a:rPr>
              <a:t>Instance-of at t2</a:t>
            </a:r>
            <a:endParaRPr lang="en-GB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nl-BE" smtClean="0"/>
              <a:t>Some motivations and consequences (3)</a:t>
            </a:r>
            <a:endParaRPr lang="en-GB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Allows evenly clean interpretations for the wealth of ‘modified’ diagnoses:</a:t>
            </a:r>
          </a:p>
          <a:p>
            <a:pPr lvl="1" eaLnBrk="1" hangingPunct="1"/>
            <a:r>
              <a:rPr lang="nl-BE" u="sng" smtClean="0"/>
              <a:t>With respect to the author of the representation</a:t>
            </a:r>
            <a:r>
              <a:rPr lang="nl-BE" smtClean="0"/>
              <a:t>:</a:t>
            </a:r>
          </a:p>
          <a:p>
            <a:pPr lvl="2" eaLnBrk="1" hangingPunct="1"/>
            <a:r>
              <a:rPr lang="nl-BE" smtClean="0"/>
              <a:t>‘nursing diagnosis’, ‘referral diagnosis’</a:t>
            </a:r>
            <a:endParaRPr lang="en-GB" smtClean="0"/>
          </a:p>
          <a:p>
            <a:pPr lvl="1" eaLnBrk="1" hangingPunct="1"/>
            <a:r>
              <a:rPr lang="nl-BE" u="sng" smtClean="0"/>
              <a:t>When created</a:t>
            </a:r>
            <a:r>
              <a:rPr lang="nl-BE" smtClean="0"/>
              <a:t>:</a:t>
            </a:r>
          </a:p>
          <a:p>
            <a:pPr lvl="2" eaLnBrk="1" hangingPunct="1"/>
            <a:r>
              <a:rPr lang="nl-BE" smtClean="0"/>
              <a:t>‘post-operative diagnosis’, ‘admitting diagnosis’, ‘final diagnosis’</a:t>
            </a:r>
          </a:p>
          <a:p>
            <a:pPr lvl="1" eaLnBrk="1" hangingPunct="1"/>
            <a:r>
              <a:rPr lang="nl-BE" u="sng" smtClean="0"/>
              <a:t>Degree of belief</a:t>
            </a:r>
            <a:r>
              <a:rPr lang="nl-BE" smtClean="0"/>
              <a:t>:</a:t>
            </a:r>
          </a:p>
          <a:p>
            <a:pPr lvl="2" eaLnBrk="1" hangingPunct="1"/>
            <a:r>
              <a:rPr lang="nl-BE" smtClean="0"/>
              <a:t>‘uncertain diagnosis’, ‘preliminary diagnosis’</a:t>
            </a:r>
          </a:p>
          <a:p>
            <a:pPr lvl="2" eaLnBrk="1" hangingPunct="1"/>
            <a:endParaRPr lang="nl-B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5" name="Title 4"/>
          <p:cNvSpPr>
            <a:spLocks noGrp="1"/>
          </p:cNvSpPr>
          <p:nvPr>
            <p:ph type="ctrTitle"/>
          </p:nvPr>
        </p:nvSpPr>
        <p:spPr>
          <a:xfrm>
            <a:off x="723900" y="2508250"/>
            <a:ext cx="7696200" cy="715963"/>
          </a:xfrm>
        </p:spPr>
        <p:txBody>
          <a:bodyPr/>
          <a:lstStyle/>
          <a:p>
            <a:pPr eaLnBrk="1" hangingPunct="1"/>
            <a:r>
              <a:rPr lang="en-US" smtClean="0"/>
              <a:t>Adverse events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614363" cy="304800"/>
          </a:xfrm>
          <a:noFill/>
        </p:spPr>
        <p:txBody>
          <a:bodyPr/>
          <a:lstStyle/>
          <a:p>
            <a:fld id="{1570FC48-E4D4-440A-827A-2B29CC08EFFE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C4D6FA-F167-4235-9748-2ED1CE4E1900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06499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GB" smtClean="0"/>
              <a:t>ReMINE Project</a:t>
            </a:r>
            <a:endParaRPr lang="en-US" smtClean="0"/>
          </a:p>
        </p:txBody>
      </p:sp>
      <p:pic>
        <p:nvPicPr>
          <p:cNvPr id="1065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853440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Rectangle 4"/>
          <p:cNvSpPr>
            <a:spLocks noChangeArrowheads="1"/>
          </p:cNvSpPr>
          <p:nvPr/>
        </p:nvSpPr>
        <p:spPr bwMode="auto">
          <a:xfrm>
            <a:off x="280988" y="6400800"/>
            <a:ext cx="8863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200" b="0">
                <a:solidFill>
                  <a:schemeClr val="bg1"/>
                </a:solidFill>
              </a:rPr>
              <a:t>Ceusters W, Capolupo M, Smith B, De Moor G. An Evolutionary Approach to the Representation of Adverse Events. In: Medical Informatics Europe 2009, Sarajevo, Bosnia and Herzegovina, August 31, 2009. Studies in health technology and informatics 150;:537-541. </a:t>
            </a:r>
            <a:r>
              <a:rPr lang="en-US" sz="12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8F27DD-67BF-455B-BCB4-D228C961E80A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9571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ReMINE’s notion of adverse event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14400" lvl="1" indent="-460375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smtClean="0"/>
              <a:t>an ‘</a:t>
            </a:r>
            <a:r>
              <a:rPr lang="en-US" sz="3200" b="1" i="1" smtClean="0"/>
              <a:t>incident</a:t>
            </a:r>
            <a:r>
              <a:rPr lang="en-US" sz="3200" smtClean="0"/>
              <a:t> [that] </a:t>
            </a:r>
            <a:r>
              <a:rPr lang="en-US" sz="3200" b="1" i="1" smtClean="0"/>
              <a:t>occurred during the past</a:t>
            </a:r>
            <a:r>
              <a:rPr lang="en-US" sz="3200" i="1" smtClean="0"/>
              <a:t> </a:t>
            </a:r>
            <a:r>
              <a:rPr lang="en-US" sz="3200" b="1" i="1" smtClean="0"/>
              <a:t>and</a:t>
            </a:r>
            <a:r>
              <a:rPr lang="en-US" sz="3200" smtClean="0"/>
              <a:t> [is] </a:t>
            </a:r>
            <a:r>
              <a:rPr lang="en-US" sz="3200" b="1" i="1" smtClean="0"/>
              <a:t>documented in a database of adverse events</a:t>
            </a:r>
            <a:r>
              <a:rPr lang="en-US" sz="3200" smtClean="0"/>
              <a:t>’</a:t>
            </a:r>
          </a:p>
          <a:p>
            <a:pPr marL="2289175" lvl="3" indent="-381000" eaLnBrk="1" hangingPunct="1">
              <a:lnSpc>
                <a:spcPct val="90000"/>
              </a:lnSpc>
            </a:pPr>
            <a:r>
              <a:rPr lang="en-US" smtClean="0"/>
              <a:t>Stefano Arici, Paolo Bertele. ReMINE Deliverable D4.1 – RAPS Taxonomy: approach and definition. V1.0 (Final) August 8, 2008. (p21)</a:t>
            </a:r>
          </a:p>
          <a:p>
            <a:pPr marL="339725" indent="-339725" eaLnBrk="1" hangingPunct="1">
              <a:lnSpc>
                <a:spcPct val="90000"/>
              </a:lnSpc>
              <a:buFontTx/>
              <a:buNone/>
            </a:pPr>
            <a:r>
              <a:rPr lang="en-US" sz="3600" smtClean="0"/>
              <a:t>		</a:t>
            </a:r>
            <a:r>
              <a:rPr lang="en-US" smtClean="0"/>
              <a:t>… which is a ‘</a:t>
            </a:r>
            <a:r>
              <a:rPr lang="en-US" b="1" i="1" smtClean="0"/>
              <a:t>perdurant</a:t>
            </a:r>
            <a:r>
              <a:rPr lang="en-US" smtClean="0"/>
              <a:t>’</a:t>
            </a:r>
            <a:r>
              <a:rPr lang="en-US" sz="3600" smtClean="0"/>
              <a:t> </a:t>
            </a:r>
            <a:r>
              <a:rPr lang="en-US" sz="2000" smtClean="0"/>
              <a:t>- ibidem (p26)</a:t>
            </a:r>
          </a:p>
          <a:p>
            <a:pPr marL="339725" indent="-339725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</a:t>
            </a:r>
            <a:r>
              <a:rPr lang="en-US" smtClean="0"/>
              <a:t>… ‘</a:t>
            </a:r>
            <a:r>
              <a:rPr lang="en-US" b="1" i="1" smtClean="0"/>
              <a:t>that occurs to a patient</a:t>
            </a:r>
            <a:r>
              <a:rPr lang="en-US" smtClean="0"/>
              <a:t>’</a:t>
            </a:r>
            <a:r>
              <a:rPr lang="en-US" sz="2800" smtClean="0"/>
              <a:t> </a:t>
            </a:r>
            <a:r>
              <a:rPr lang="en-US" sz="2000" smtClean="0"/>
              <a:t>- ibidem (p23)</a:t>
            </a:r>
          </a:p>
          <a:p>
            <a:pPr marL="914400" lvl="1" indent="-460375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3200" smtClean="0"/>
              <a:t>an expectation of some future happening that can be prevented </a:t>
            </a:r>
            <a:r>
              <a:rPr lang="en-US" sz="2000" smtClean="0"/>
              <a:t>- ibidem (p23)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88DE2A-EBE8-4515-A85A-6A5B0E0C1DA4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10595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Terminologists agree, ontologists think …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something which </a:t>
            </a:r>
            <a:r>
              <a:rPr lang="en-US" b="1" i="1" u="sng" smtClean="0"/>
              <a:t>is</a:t>
            </a:r>
            <a:r>
              <a:rPr lang="en-US" smtClean="0"/>
              <a:t> an </a:t>
            </a:r>
            <a:r>
              <a:rPr lang="en-US" b="1" i="1" smtClean="0"/>
              <a:t>incident</a:t>
            </a:r>
            <a:r>
              <a:rPr lang="en-US" smtClean="0"/>
              <a:t> be at the same time an </a:t>
            </a:r>
            <a:r>
              <a:rPr lang="en-US" b="1" i="1" smtClean="0"/>
              <a:t>expectation</a:t>
            </a:r>
            <a:r>
              <a:rPr lang="en-US" smtClean="0"/>
              <a:t> ?</a:t>
            </a:r>
          </a:p>
          <a:p>
            <a:pPr eaLnBrk="1" hangingPunct="1"/>
            <a:r>
              <a:rPr lang="en-US" smtClean="0"/>
              <a:t>Can something which </a:t>
            </a:r>
            <a:r>
              <a:rPr lang="en-US" b="1" i="1" u="sng" smtClean="0"/>
              <a:t>is</a:t>
            </a:r>
            <a:r>
              <a:rPr lang="en-US" smtClean="0"/>
              <a:t> an incident a time t, later </a:t>
            </a:r>
            <a:r>
              <a:rPr lang="en-US" b="1" i="1" u="sng" smtClean="0"/>
              <a:t>become</a:t>
            </a:r>
            <a:r>
              <a:rPr lang="en-US" smtClean="0"/>
              <a:t> an adverse event simply because </a:t>
            </a:r>
            <a:r>
              <a:rPr lang="en-US" b="1" i="1" u="sng" smtClean="0"/>
              <a:t>it</a:t>
            </a:r>
            <a:r>
              <a:rPr lang="en-US" smtClean="0"/>
              <a:t> [?] has been entered in a database ?</a:t>
            </a:r>
          </a:p>
          <a:p>
            <a:pPr eaLnBrk="1" hangingPunct="1"/>
            <a:r>
              <a:rPr lang="en-US" smtClean="0"/>
              <a:t>Can adverse events really occur in software ?</a:t>
            </a:r>
          </a:p>
          <a:p>
            <a:pPr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94D0EB-1D2D-4D7A-8302-859B05C0BEE2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11619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Intermediate conclusion</a:t>
            </a:r>
          </a:p>
        </p:txBody>
      </p:sp>
      <p:sp>
        <p:nvSpPr>
          <p:cNvPr id="203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ReMINE taxonomy </a:t>
            </a:r>
            <a:r>
              <a:rPr lang="en-US" sz="1400" smtClean="0"/>
              <a:t>(and all concept-based terminologies and ‘ontologies’ in general)</a:t>
            </a:r>
            <a:r>
              <a:rPr lang="en-US" sz="2800" smtClean="0"/>
              <a:t> provides a distorted view of reality.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For good reasons</a:t>
            </a:r>
            <a:r>
              <a:rPr lang="en-US" sz="2800" smtClean="0"/>
              <a:t>: the distortion is such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it reflects a pragmatic view on what is relevant for the purposes it is designed,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it does away with complexities that do not help human beings in doing a better job.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But with some negative consequences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reusability out of the ReMINE context is hampered,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integration with other descriptive systems becomes cumbersome,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advanced reasoning turns out to be impossible.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366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F10EF7-50C1-4053-8145-2BC3A93309D2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12643" name="AutoShape 2"/>
          <p:cNvSpPr>
            <a:spLocks noGrp="1" noChangeArrowheads="1"/>
          </p:cNvSpPr>
          <p:nvPr>
            <p:ph type="title"/>
          </p:nvPr>
        </p:nvSpPr>
        <p:spPr>
          <a:xfrm>
            <a:off x="261938" y="1352550"/>
            <a:ext cx="8620125" cy="496888"/>
          </a:xfrm>
        </p:spPr>
        <p:txBody>
          <a:bodyPr/>
          <a:lstStyle/>
          <a:p>
            <a:pPr eaLnBrk="1" hangingPunct="1"/>
            <a:r>
              <a:rPr lang="en-US" sz="2400" smtClean="0"/>
              <a:t>Using the 3 levels and the particular/universal/class distinctions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Level 1: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#1: an </a:t>
            </a:r>
            <a:r>
              <a:rPr lang="en-US" sz="2400" smtClean="0">
                <a:solidFill>
                  <a:srgbClr val="FFFF00"/>
                </a:solidFill>
              </a:rPr>
              <a:t>incident that happened</a:t>
            </a:r>
            <a:r>
              <a:rPr lang="en-US" sz="2400" smtClean="0"/>
              <a:t> in the past;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Level 2: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#2: the </a:t>
            </a:r>
            <a:r>
              <a:rPr lang="en-US" sz="2400" smtClean="0">
                <a:solidFill>
                  <a:srgbClr val="FFFF00"/>
                </a:solidFill>
              </a:rPr>
              <a:t>interpretation</a:t>
            </a:r>
            <a:r>
              <a:rPr lang="en-US" sz="2400" smtClean="0"/>
              <a:t> by some </a:t>
            </a:r>
            <a:r>
              <a:rPr lang="en-US" sz="2400" smtClean="0">
                <a:solidFill>
                  <a:srgbClr val="FFFF00"/>
                </a:solidFill>
              </a:rPr>
              <a:t>cognitive agent</a:t>
            </a:r>
            <a:r>
              <a:rPr lang="en-US" sz="2400" smtClean="0"/>
              <a:t> that #1 is an </a:t>
            </a:r>
            <a:r>
              <a:rPr lang="en-US" sz="2400" smtClean="0">
                <a:solidFill>
                  <a:srgbClr val="FFFF00"/>
                </a:solidFill>
              </a:rPr>
              <a:t>adverse event</a:t>
            </a:r>
            <a:r>
              <a:rPr lang="en-US" sz="2400" smtClean="0"/>
              <a:t>;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#3: the </a:t>
            </a:r>
            <a:r>
              <a:rPr lang="en-US" sz="2400" smtClean="0">
                <a:solidFill>
                  <a:srgbClr val="FFFF00"/>
                </a:solidFill>
              </a:rPr>
              <a:t>expectation</a:t>
            </a:r>
            <a:r>
              <a:rPr lang="en-US" sz="2400" smtClean="0"/>
              <a:t> by some </a:t>
            </a:r>
            <a:r>
              <a:rPr lang="en-US" sz="2400" smtClean="0">
                <a:solidFill>
                  <a:srgbClr val="FFFF00"/>
                </a:solidFill>
              </a:rPr>
              <a:t>cognitive agent</a:t>
            </a:r>
            <a:r>
              <a:rPr lang="en-US" sz="2400" smtClean="0"/>
              <a:t> that similar incidents might happen in the future;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Level 3: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#4: an </a:t>
            </a:r>
            <a:r>
              <a:rPr lang="en-US" sz="2400" smtClean="0">
                <a:solidFill>
                  <a:srgbClr val="FFFF00"/>
                </a:solidFill>
              </a:rPr>
              <a:t>entry</a:t>
            </a:r>
            <a:r>
              <a:rPr lang="en-US" sz="2400" smtClean="0"/>
              <a:t> in the </a:t>
            </a:r>
            <a:r>
              <a:rPr lang="en-US" sz="2400" smtClean="0">
                <a:solidFill>
                  <a:srgbClr val="FFFF00"/>
                </a:solidFill>
              </a:rPr>
              <a:t>adverse event database</a:t>
            </a:r>
            <a:r>
              <a:rPr lang="en-US" sz="2400" smtClean="0"/>
              <a:t> concerning #1;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#5: an </a:t>
            </a:r>
            <a:r>
              <a:rPr lang="en-US" sz="2400" smtClean="0">
                <a:solidFill>
                  <a:srgbClr val="FFFF00"/>
                </a:solidFill>
              </a:rPr>
              <a:t>entry</a:t>
            </a:r>
            <a:r>
              <a:rPr lang="en-US" sz="2400" smtClean="0"/>
              <a:t> in some other </a:t>
            </a:r>
            <a:r>
              <a:rPr lang="en-US" sz="2400" smtClean="0">
                <a:solidFill>
                  <a:srgbClr val="FFFF00"/>
                </a:solidFill>
              </a:rPr>
              <a:t>system</a:t>
            </a:r>
            <a:r>
              <a:rPr lang="en-US" sz="2400" smtClean="0"/>
              <a:t> about #3 for </a:t>
            </a:r>
            <a:r>
              <a:rPr lang="en-US" sz="2400" smtClean="0">
                <a:solidFill>
                  <a:srgbClr val="FFFF00"/>
                </a:solidFill>
              </a:rPr>
              <a:t>mitigation</a:t>
            </a:r>
            <a:r>
              <a:rPr lang="en-US" sz="2400" smtClean="0"/>
              <a:t> or </a:t>
            </a:r>
            <a:r>
              <a:rPr lang="en-US" sz="2400" smtClean="0">
                <a:solidFill>
                  <a:srgbClr val="FFFF00"/>
                </a:solidFill>
              </a:rPr>
              <a:t>prevention</a:t>
            </a:r>
            <a:r>
              <a:rPr lang="en-US" sz="2400" smtClean="0"/>
              <a:t> purposes.</a:t>
            </a:r>
          </a:p>
        </p:txBody>
      </p:sp>
      <p:sp>
        <p:nvSpPr>
          <p:cNvPr id="112645" name="Rectangle 4"/>
          <p:cNvSpPr>
            <a:spLocks noChangeArrowheads="1"/>
          </p:cNvSpPr>
          <p:nvPr/>
        </p:nvSpPr>
        <p:spPr bwMode="auto">
          <a:xfrm>
            <a:off x="914400" y="2438400"/>
            <a:ext cx="381000" cy="381000"/>
          </a:xfrm>
          <a:prstGeom prst="rect">
            <a:avLst/>
          </a:prstGeom>
          <a:solidFill>
            <a:srgbClr val="00CC99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Rectangle 5"/>
          <p:cNvSpPr>
            <a:spLocks noChangeArrowheads="1"/>
          </p:cNvSpPr>
          <p:nvPr/>
        </p:nvSpPr>
        <p:spPr bwMode="auto">
          <a:xfrm>
            <a:off x="942975" y="3324225"/>
            <a:ext cx="381000" cy="381000"/>
          </a:xfrm>
          <a:prstGeom prst="rect">
            <a:avLst/>
          </a:prstGeom>
          <a:solidFill>
            <a:srgbClr val="00CC99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Rectangle 6"/>
          <p:cNvSpPr>
            <a:spLocks noChangeArrowheads="1"/>
          </p:cNvSpPr>
          <p:nvPr/>
        </p:nvSpPr>
        <p:spPr bwMode="auto">
          <a:xfrm>
            <a:off x="7124700" y="3324225"/>
            <a:ext cx="381000" cy="381000"/>
          </a:xfrm>
          <a:prstGeom prst="rect">
            <a:avLst/>
          </a:prstGeom>
          <a:solidFill>
            <a:srgbClr val="00CC99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8" name="Rectangle 7"/>
          <p:cNvSpPr>
            <a:spLocks noChangeArrowheads="1"/>
          </p:cNvSpPr>
          <p:nvPr/>
        </p:nvSpPr>
        <p:spPr bwMode="auto">
          <a:xfrm>
            <a:off x="942975" y="4048125"/>
            <a:ext cx="381000" cy="381000"/>
          </a:xfrm>
          <a:prstGeom prst="rect">
            <a:avLst/>
          </a:prstGeom>
          <a:solidFill>
            <a:srgbClr val="00CC99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Rectangle 8"/>
          <p:cNvSpPr>
            <a:spLocks noChangeArrowheads="1"/>
          </p:cNvSpPr>
          <p:nvPr/>
        </p:nvSpPr>
        <p:spPr bwMode="auto">
          <a:xfrm>
            <a:off x="923925" y="5248275"/>
            <a:ext cx="381000" cy="381000"/>
          </a:xfrm>
          <a:prstGeom prst="rect">
            <a:avLst/>
          </a:prstGeom>
          <a:solidFill>
            <a:srgbClr val="00CC99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0" name="Rectangle 9"/>
          <p:cNvSpPr>
            <a:spLocks noChangeArrowheads="1"/>
          </p:cNvSpPr>
          <p:nvPr/>
        </p:nvSpPr>
        <p:spPr bwMode="auto">
          <a:xfrm>
            <a:off x="914400" y="5686425"/>
            <a:ext cx="381000" cy="381000"/>
          </a:xfrm>
          <a:prstGeom prst="rect">
            <a:avLst/>
          </a:prstGeom>
          <a:solidFill>
            <a:srgbClr val="00CC99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Rectangle 10"/>
          <p:cNvSpPr>
            <a:spLocks noChangeArrowheads="1"/>
          </p:cNvSpPr>
          <p:nvPr/>
        </p:nvSpPr>
        <p:spPr bwMode="auto">
          <a:xfrm>
            <a:off x="7505700" y="5257800"/>
            <a:ext cx="381000" cy="381000"/>
          </a:xfrm>
          <a:prstGeom prst="rect">
            <a:avLst/>
          </a:prstGeom>
          <a:solidFill>
            <a:srgbClr val="00CC99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2" name="Rectangle 11"/>
          <p:cNvSpPr>
            <a:spLocks noChangeArrowheads="1"/>
          </p:cNvSpPr>
          <p:nvPr/>
        </p:nvSpPr>
        <p:spPr bwMode="auto">
          <a:xfrm>
            <a:off x="5867400" y="5638800"/>
            <a:ext cx="381000" cy="381000"/>
          </a:xfrm>
          <a:prstGeom prst="rect">
            <a:avLst/>
          </a:prstGeom>
          <a:solidFill>
            <a:srgbClr val="00CC99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Rectangle 12"/>
          <p:cNvSpPr>
            <a:spLocks noChangeArrowheads="1"/>
          </p:cNvSpPr>
          <p:nvPr/>
        </p:nvSpPr>
        <p:spPr bwMode="auto">
          <a:xfrm>
            <a:off x="4953000" y="2438400"/>
            <a:ext cx="914400" cy="381000"/>
          </a:xfrm>
          <a:prstGeom prst="rect">
            <a:avLst/>
          </a:prstGeom>
          <a:solidFill>
            <a:srgbClr val="00CC99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Rectangle 13"/>
          <p:cNvSpPr>
            <a:spLocks noChangeArrowheads="1"/>
          </p:cNvSpPr>
          <p:nvPr/>
        </p:nvSpPr>
        <p:spPr bwMode="auto">
          <a:xfrm>
            <a:off x="914400" y="3733800"/>
            <a:ext cx="1752600" cy="304800"/>
          </a:xfrm>
          <a:prstGeom prst="rect">
            <a:avLst/>
          </a:prstGeom>
          <a:solidFill>
            <a:srgbClr val="00CC99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Rectangle 14"/>
          <p:cNvSpPr>
            <a:spLocks noChangeArrowheads="1"/>
          </p:cNvSpPr>
          <p:nvPr/>
        </p:nvSpPr>
        <p:spPr bwMode="auto">
          <a:xfrm>
            <a:off x="3276600" y="5305425"/>
            <a:ext cx="2819400" cy="304800"/>
          </a:xfrm>
          <a:prstGeom prst="rect">
            <a:avLst/>
          </a:prstGeom>
          <a:solidFill>
            <a:srgbClr val="00CC99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FCB9DFF-ADC8-4AD9-8AD6-26DA8A1E6BD2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13667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Allows appropriate error management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419600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</a:pPr>
            <a:r>
              <a:rPr lang="en-US" smtClean="0"/>
              <a:t>Some possibilities:</a:t>
            </a:r>
          </a:p>
          <a:p>
            <a:pPr marL="912813" lvl="1" indent="-40005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#1with unjustified absence of #2: </a:t>
            </a:r>
          </a:p>
          <a:p>
            <a:pPr marL="1314450" lvl="2" indent="-287338" eaLnBrk="1" hangingPunct="1">
              <a:lnSpc>
                <a:spcPct val="90000"/>
              </a:lnSpc>
            </a:pPr>
            <a:r>
              <a:rPr lang="en-US" smtClean="0"/>
              <a:t>#1 was not perceived at all, or not assessed as being an adverse event</a:t>
            </a:r>
          </a:p>
          <a:p>
            <a:pPr marL="912813" lvl="1" indent="-40005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Unjustified presence of #2:</a:t>
            </a:r>
          </a:p>
          <a:p>
            <a:pPr marL="1314450" lvl="2" indent="-287338" eaLnBrk="1" hangingPunct="1">
              <a:lnSpc>
                <a:spcPct val="90000"/>
              </a:lnSpc>
            </a:pPr>
            <a:r>
              <a:rPr lang="en-US" smtClean="0"/>
              <a:t>There was no #1 at all, or #1 was not an adverse event</a:t>
            </a:r>
          </a:p>
          <a:p>
            <a:pPr marL="912813" lvl="1" indent="-40005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Unjustified absence of #4</a:t>
            </a:r>
          </a:p>
          <a:p>
            <a:pPr marL="1314450" lvl="2" indent="-287338" eaLnBrk="1" hangingPunct="1">
              <a:lnSpc>
                <a:spcPct val="90000"/>
              </a:lnSpc>
            </a:pPr>
            <a:r>
              <a:rPr lang="en-US" smtClean="0"/>
              <a:t>Same reasons as under (1) above</a:t>
            </a:r>
          </a:p>
          <a:p>
            <a:pPr marL="1314450" lvl="2" indent="-287338" eaLnBrk="1" hangingPunct="1">
              <a:lnSpc>
                <a:spcPct val="90000"/>
              </a:lnSpc>
            </a:pPr>
            <a:r>
              <a:rPr lang="en-US" smtClean="0"/>
              <a:t>Justified presence of #2 but not reported in the database</a:t>
            </a:r>
          </a:p>
          <a:p>
            <a:pPr marL="912813" lvl="1" indent="-400050" eaLnBrk="1" hangingPunct="1">
              <a:lnSpc>
                <a:spcPct val="90000"/>
              </a:lnSpc>
            </a:pPr>
            <a:r>
              <a:rPr lang="en-US" smtClean="0"/>
              <a:t>…</a:t>
            </a:r>
          </a:p>
        </p:txBody>
      </p:sp>
      <p:sp>
        <p:nvSpPr>
          <p:cNvPr id="113669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200" b="0">
                <a:solidFill>
                  <a:schemeClr val="bg1"/>
                </a:solidFill>
              </a:rPr>
              <a:t>Ceusters W, Smith B. A Realism-Based Approach to the Evolution of Biomedical Ontologies.</a:t>
            </a:r>
          </a:p>
          <a:p>
            <a:pPr algn="r"/>
            <a:r>
              <a:rPr lang="en-US" sz="1200" b="0">
                <a:solidFill>
                  <a:schemeClr val="bg1"/>
                </a:solidFill>
              </a:rPr>
              <a:t>Proceedings of AMIA 2006, Washington DC, 2006;:121-125.</a:t>
            </a:r>
            <a:r>
              <a:rPr lang="en-US" sz="1200" i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91789"/>
            <a:ext cx="8632825" cy="646986"/>
          </a:xfrm>
        </p:spPr>
        <p:txBody>
          <a:bodyPr/>
          <a:lstStyle/>
          <a:p>
            <a:pPr eaLnBrk="1" hangingPunct="1"/>
            <a:r>
              <a:rPr lang="en-US" dirty="0" smtClean="0"/>
              <a:t>Standard approach in data </a:t>
            </a:r>
            <a:r>
              <a:rPr lang="en-US" dirty="0" smtClean="0"/>
              <a:t>analysis (1)</a:t>
            </a:r>
            <a:endParaRPr lang="en-US" dirty="0" smtClean="0"/>
          </a:p>
        </p:txBody>
      </p:sp>
      <p:graphicFrame>
        <p:nvGraphicFramePr>
          <p:cNvPr id="910340" name="Group 4"/>
          <p:cNvGraphicFramePr>
            <a:graphicFrameLocks noGrp="1"/>
          </p:cNvGraphicFramePr>
          <p:nvPr>
            <p:ph idx="1"/>
          </p:nvPr>
        </p:nvGraphicFramePr>
        <p:xfrm>
          <a:off x="762000" y="2209800"/>
          <a:ext cx="7772400" cy="3657600"/>
        </p:xfrm>
        <a:graphic>
          <a:graphicData uri="http://schemas.openxmlformats.org/drawingml/2006/table">
            <a:tbl>
              <a:tblPr/>
              <a:tblGrid>
                <a:gridCol w="971550"/>
                <a:gridCol w="1009650"/>
                <a:gridCol w="1014413"/>
                <a:gridCol w="1014412"/>
                <a:gridCol w="1012825"/>
                <a:gridCol w="1011238"/>
                <a:gridCol w="1009650"/>
                <a:gridCol w="728662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0072" name="Text Box 90"/>
          <p:cNvSpPr txBox="1">
            <a:spLocks noChangeArrowheads="1"/>
          </p:cNvSpPr>
          <p:nvPr/>
        </p:nvSpPr>
        <p:spPr bwMode="auto">
          <a:xfrm>
            <a:off x="1905000" y="6172200"/>
            <a:ext cx="163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phenotypic</a:t>
            </a:r>
          </a:p>
        </p:txBody>
      </p:sp>
      <p:sp>
        <p:nvSpPr>
          <p:cNvPr id="170073" name="Text Box 91"/>
          <p:cNvSpPr txBox="1">
            <a:spLocks noChangeArrowheads="1"/>
          </p:cNvSpPr>
          <p:nvPr/>
        </p:nvSpPr>
        <p:spPr bwMode="auto">
          <a:xfrm>
            <a:off x="3886200" y="6172200"/>
            <a:ext cx="144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genotypic</a:t>
            </a:r>
          </a:p>
        </p:txBody>
      </p:sp>
      <p:sp>
        <p:nvSpPr>
          <p:cNvPr id="170074" name="AutoShape 93"/>
          <p:cNvSpPr>
            <a:spLocks/>
          </p:cNvSpPr>
          <p:nvPr/>
        </p:nvSpPr>
        <p:spPr bwMode="auto">
          <a:xfrm rot="5400000" flipV="1">
            <a:off x="2705100" y="5295900"/>
            <a:ext cx="152400" cy="1752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5" name="AutoShape 94"/>
          <p:cNvSpPr>
            <a:spLocks/>
          </p:cNvSpPr>
          <p:nvPr/>
        </p:nvSpPr>
        <p:spPr bwMode="auto">
          <a:xfrm rot="5400000" flipV="1">
            <a:off x="4800600" y="5181600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6"/>
          <p:cNvGrpSpPr>
            <a:grpSpLocks/>
          </p:cNvGrpSpPr>
          <p:nvPr/>
        </p:nvGrpSpPr>
        <p:grpSpPr bwMode="auto">
          <a:xfrm>
            <a:off x="3200400" y="3200400"/>
            <a:ext cx="4267200" cy="381000"/>
            <a:chOff x="2016" y="2736"/>
            <a:chExt cx="2688" cy="240"/>
          </a:xfrm>
        </p:grpSpPr>
        <p:sp>
          <p:nvSpPr>
            <p:cNvPr id="170083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84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0078" name="Slide Number Placeholder 1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38973EB-D3CB-4C3D-8F29-0BF926F04BE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" name="AutoShape 94"/>
          <p:cNvSpPr>
            <a:spLocks/>
          </p:cNvSpPr>
          <p:nvPr/>
        </p:nvSpPr>
        <p:spPr bwMode="auto">
          <a:xfrm rot="5400000" flipV="1">
            <a:off x="6858000" y="5181600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1"/>
          <p:cNvSpPr txBox="1">
            <a:spLocks noChangeArrowheads="1"/>
          </p:cNvSpPr>
          <p:nvPr/>
        </p:nvSpPr>
        <p:spPr bwMode="auto">
          <a:xfrm>
            <a:off x="7311332" y="61722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outcome 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 Box 91"/>
          <p:cNvSpPr txBox="1">
            <a:spLocks noChangeArrowheads="1"/>
          </p:cNvSpPr>
          <p:nvPr/>
        </p:nvSpPr>
        <p:spPr bwMode="auto">
          <a:xfrm>
            <a:off x="5548559" y="6172200"/>
            <a:ext cx="147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treatment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5029200"/>
            <a:ext cx="3630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finding correlations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1" name="Group 356"/>
          <p:cNvGrpSpPr>
            <a:grpSpLocks/>
          </p:cNvGrpSpPr>
          <p:nvPr/>
        </p:nvGrpSpPr>
        <p:grpSpPr bwMode="auto">
          <a:xfrm>
            <a:off x="3200400" y="3657600"/>
            <a:ext cx="4267200" cy="381000"/>
            <a:chOff x="2016" y="2736"/>
            <a:chExt cx="2688" cy="240"/>
          </a:xfrm>
        </p:grpSpPr>
        <p:sp>
          <p:nvSpPr>
            <p:cNvPr id="22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356"/>
          <p:cNvGrpSpPr>
            <a:grpSpLocks/>
          </p:cNvGrpSpPr>
          <p:nvPr/>
        </p:nvGrpSpPr>
        <p:grpSpPr bwMode="auto">
          <a:xfrm>
            <a:off x="3200400" y="4114800"/>
            <a:ext cx="4267200" cy="381000"/>
            <a:chOff x="2016" y="2736"/>
            <a:chExt cx="2688" cy="240"/>
          </a:xfrm>
        </p:grpSpPr>
        <p:sp>
          <p:nvSpPr>
            <p:cNvPr id="25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356"/>
          <p:cNvGrpSpPr>
            <a:grpSpLocks/>
          </p:cNvGrpSpPr>
          <p:nvPr/>
        </p:nvGrpSpPr>
        <p:grpSpPr bwMode="auto">
          <a:xfrm>
            <a:off x="3200400" y="4572000"/>
            <a:ext cx="4267200" cy="381000"/>
            <a:chOff x="2016" y="2736"/>
            <a:chExt cx="2688" cy="240"/>
          </a:xfrm>
        </p:grpSpPr>
        <p:sp>
          <p:nvSpPr>
            <p:cNvPr id="28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582D9DA-F49F-46C0-8AB9-AAE109069DAE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14691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Part of the ReMINE Domain Ontology</a:t>
            </a:r>
          </a:p>
        </p:txBody>
      </p:sp>
      <p:pic>
        <p:nvPicPr>
          <p:cNvPr id="1146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Rectangle 4"/>
          <p:cNvSpPr>
            <a:spLocks noChangeArrowheads="1"/>
          </p:cNvSpPr>
          <p:nvPr/>
        </p:nvSpPr>
        <p:spPr bwMode="auto">
          <a:xfrm>
            <a:off x="1695450" y="2057400"/>
            <a:ext cx="304800" cy="4800600"/>
          </a:xfrm>
          <a:prstGeom prst="rect">
            <a:avLst/>
          </a:prstGeom>
          <a:solidFill>
            <a:srgbClr val="FFC533">
              <a:alpha val="50195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Rectangle 5"/>
          <p:cNvSpPr>
            <a:spLocks noChangeArrowheads="1"/>
          </p:cNvSpPr>
          <p:nvPr/>
        </p:nvSpPr>
        <p:spPr bwMode="auto">
          <a:xfrm>
            <a:off x="1981200" y="2057400"/>
            <a:ext cx="381000" cy="4800600"/>
          </a:xfrm>
          <a:prstGeom prst="rect">
            <a:avLst/>
          </a:prstGeom>
          <a:solidFill>
            <a:srgbClr val="FF66FF">
              <a:alpha val="50195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9C5674-FB3B-4EB4-AE25-86DA346D492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15715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Higher order logical representation</a:t>
            </a:r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4724400"/>
            <a:ext cx="8905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an incident (#1) that happened at time t2 to a patient (#2) after some intervention (#3 at t1)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is judged at t3 to be an adverse event, thereby giving rise to a belief (#4) about #1 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part of some person (#5, a caregiver as of time t6).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This requires the introduction (at t4) of an entry (#6) in the adverse event database (#7, installed at t0).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E7C64C-4B92-48A6-B366-8F7EA2737959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16739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Advantages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Synchronisation</a:t>
            </a:r>
            <a:r>
              <a:rPr lang="en-US" sz="2800" dirty="0" smtClean="0"/>
              <a:t> of two distinct representations of the same reality: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taxonomies: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user-oriented view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data annotation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Domain ontology compatible with OBO-Foundry </a:t>
            </a:r>
            <a:r>
              <a:rPr lang="en-US" sz="2800" dirty="0" err="1" smtClean="0"/>
              <a:t>ontologies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no overlap,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easier to re-use.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Not only tracking of incidents, but also: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how well individual clinicians and organizations manage adverse events,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how well one learns from past experiences.</a:t>
            </a:r>
          </a:p>
        </p:txBody>
      </p:sp>
      <p:sp>
        <p:nvSpPr>
          <p:cNvPr id="116741" name="Rectangle 4"/>
          <p:cNvSpPr>
            <a:spLocks noChangeArrowheads="1"/>
          </p:cNvSpPr>
          <p:nvPr/>
        </p:nvSpPr>
        <p:spPr bwMode="auto">
          <a:xfrm>
            <a:off x="3200400" y="27051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b="0">
                <a:solidFill>
                  <a:srgbClr val="EBE6FC"/>
                </a:solidFill>
              </a:rPr>
              <a:t>ontologies: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>
                <a:solidFill>
                  <a:srgbClr val="EBE6FC"/>
                </a:solidFill>
              </a:rPr>
              <a:t>realism-based view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>
                <a:solidFill>
                  <a:srgbClr val="EBE6FC"/>
                </a:solidFill>
              </a:rPr>
              <a:t>unconstrained reasoning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91789"/>
            <a:ext cx="8632825" cy="646986"/>
          </a:xfrm>
        </p:spPr>
        <p:txBody>
          <a:bodyPr/>
          <a:lstStyle/>
          <a:p>
            <a:pPr eaLnBrk="1" hangingPunct="1"/>
            <a:r>
              <a:rPr lang="en-US" dirty="0" smtClean="0"/>
              <a:t>Standard approach in data </a:t>
            </a:r>
            <a:r>
              <a:rPr lang="en-US" dirty="0" smtClean="0"/>
              <a:t>analysis (2)</a:t>
            </a:r>
            <a:endParaRPr lang="en-US" dirty="0" smtClean="0"/>
          </a:p>
        </p:txBody>
      </p:sp>
      <p:graphicFrame>
        <p:nvGraphicFramePr>
          <p:cNvPr id="910340" name="Group 4"/>
          <p:cNvGraphicFramePr>
            <a:graphicFrameLocks noGrp="1"/>
          </p:cNvGraphicFramePr>
          <p:nvPr>
            <p:ph idx="1"/>
          </p:nvPr>
        </p:nvGraphicFramePr>
        <p:xfrm>
          <a:off x="762000" y="2209800"/>
          <a:ext cx="7772400" cy="3657600"/>
        </p:xfrm>
        <a:graphic>
          <a:graphicData uri="http://schemas.openxmlformats.org/drawingml/2006/table">
            <a:tbl>
              <a:tblPr/>
              <a:tblGrid>
                <a:gridCol w="971550"/>
                <a:gridCol w="1009650"/>
                <a:gridCol w="1014413"/>
                <a:gridCol w="1014412"/>
                <a:gridCol w="1012825"/>
                <a:gridCol w="1011238"/>
                <a:gridCol w="1009650"/>
                <a:gridCol w="728662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0072" name="Text Box 90"/>
          <p:cNvSpPr txBox="1">
            <a:spLocks noChangeArrowheads="1"/>
          </p:cNvSpPr>
          <p:nvPr/>
        </p:nvSpPr>
        <p:spPr bwMode="auto">
          <a:xfrm>
            <a:off x="1905000" y="6172200"/>
            <a:ext cx="163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phenotypic</a:t>
            </a:r>
          </a:p>
        </p:txBody>
      </p:sp>
      <p:sp>
        <p:nvSpPr>
          <p:cNvPr id="170073" name="Text Box 91"/>
          <p:cNvSpPr txBox="1">
            <a:spLocks noChangeArrowheads="1"/>
          </p:cNvSpPr>
          <p:nvPr/>
        </p:nvSpPr>
        <p:spPr bwMode="auto">
          <a:xfrm>
            <a:off x="3886200" y="6172200"/>
            <a:ext cx="144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genotypic</a:t>
            </a:r>
          </a:p>
        </p:txBody>
      </p:sp>
      <p:sp>
        <p:nvSpPr>
          <p:cNvPr id="170074" name="AutoShape 93"/>
          <p:cNvSpPr>
            <a:spLocks/>
          </p:cNvSpPr>
          <p:nvPr/>
        </p:nvSpPr>
        <p:spPr bwMode="auto">
          <a:xfrm rot="5400000" flipV="1">
            <a:off x="2705100" y="5295900"/>
            <a:ext cx="152400" cy="1752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5" name="AutoShape 94"/>
          <p:cNvSpPr>
            <a:spLocks/>
          </p:cNvSpPr>
          <p:nvPr/>
        </p:nvSpPr>
        <p:spPr bwMode="auto">
          <a:xfrm rot="5400000" flipV="1">
            <a:off x="4800600" y="5181600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6"/>
          <p:cNvGrpSpPr>
            <a:grpSpLocks/>
          </p:cNvGrpSpPr>
          <p:nvPr/>
        </p:nvGrpSpPr>
        <p:grpSpPr bwMode="auto">
          <a:xfrm>
            <a:off x="3200400" y="3200400"/>
            <a:ext cx="4267200" cy="381000"/>
            <a:chOff x="2016" y="2736"/>
            <a:chExt cx="2688" cy="240"/>
          </a:xfrm>
        </p:grpSpPr>
        <p:sp>
          <p:nvSpPr>
            <p:cNvPr id="170083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84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0078" name="Slide Number Placeholder 1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38973EB-D3CB-4C3D-8F29-0BF926F04BE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" name="AutoShape 94"/>
          <p:cNvSpPr>
            <a:spLocks/>
          </p:cNvSpPr>
          <p:nvPr/>
        </p:nvSpPr>
        <p:spPr bwMode="auto">
          <a:xfrm rot="5400000" flipV="1">
            <a:off x="6858000" y="5181600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1"/>
          <p:cNvSpPr txBox="1">
            <a:spLocks noChangeArrowheads="1"/>
          </p:cNvSpPr>
          <p:nvPr/>
        </p:nvSpPr>
        <p:spPr bwMode="auto">
          <a:xfrm>
            <a:off x="7311332" y="61722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outcome 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 Box 91"/>
          <p:cNvSpPr txBox="1">
            <a:spLocks noChangeArrowheads="1"/>
          </p:cNvSpPr>
          <p:nvPr/>
        </p:nvSpPr>
        <p:spPr bwMode="auto">
          <a:xfrm>
            <a:off x="5548559" y="6172200"/>
            <a:ext cx="147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treatment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5029200"/>
            <a:ext cx="3630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finding correlations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" name="Group 356"/>
          <p:cNvGrpSpPr>
            <a:grpSpLocks/>
          </p:cNvGrpSpPr>
          <p:nvPr/>
        </p:nvGrpSpPr>
        <p:grpSpPr bwMode="auto">
          <a:xfrm>
            <a:off x="3200400" y="3657600"/>
            <a:ext cx="4267200" cy="381000"/>
            <a:chOff x="2016" y="2736"/>
            <a:chExt cx="2688" cy="240"/>
          </a:xfrm>
        </p:grpSpPr>
        <p:sp>
          <p:nvSpPr>
            <p:cNvPr id="22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56"/>
          <p:cNvGrpSpPr>
            <a:grpSpLocks/>
          </p:cNvGrpSpPr>
          <p:nvPr/>
        </p:nvGrpSpPr>
        <p:grpSpPr bwMode="auto">
          <a:xfrm>
            <a:off x="3200400" y="4114800"/>
            <a:ext cx="4267200" cy="381000"/>
            <a:chOff x="2016" y="2736"/>
            <a:chExt cx="2688" cy="240"/>
          </a:xfrm>
        </p:grpSpPr>
        <p:sp>
          <p:nvSpPr>
            <p:cNvPr id="25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56"/>
          <p:cNvGrpSpPr>
            <a:grpSpLocks/>
          </p:cNvGrpSpPr>
          <p:nvPr/>
        </p:nvGrpSpPr>
        <p:grpSpPr bwMode="auto">
          <a:xfrm>
            <a:off x="3200400" y="4572000"/>
            <a:ext cx="4267200" cy="381000"/>
            <a:chOff x="2016" y="2736"/>
            <a:chExt cx="2688" cy="240"/>
          </a:xfrm>
        </p:grpSpPr>
        <p:sp>
          <p:nvSpPr>
            <p:cNvPr id="28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356"/>
          <p:cNvGrpSpPr>
            <a:grpSpLocks/>
          </p:cNvGrpSpPr>
          <p:nvPr/>
        </p:nvGrpSpPr>
        <p:grpSpPr bwMode="auto">
          <a:xfrm>
            <a:off x="3200400" y="5638800"/>
            <a:ext cx="4267200" cy="381000"/>
            <a:chOff x="2016" y="2736"/>
            <a:chExt cx="2688" cy="240"/>
          </a:xfrm>
          <a:solidFill>
            <a:srgbClr val="FFC000"/>
          </a:solidFill>
        </p:grpSpPr>
        <p:sp>
          <p:nvSpPr>
            <p:cNvPr id="31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46793" y="2362200"/>
            <a:ext cx="14157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0" dirty="0" smtClean="0">
                <a:solidFill>
                  <a:srgbClr val="FFC000"/>
                </a:solidFill>
              </a:rPr>
              <a:t>{</a:t>
            </a:r>
            <a:endParaRPr lang="en-US" sz="20000" b="0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5638800"/>
            <a:ext cx="147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C000"/>
                </a:solidFill>
              </a:rPr>
              <a:t>therefore</a:t>
            </a:r>
            <a:endParaRPr lang="en-US" sz="2800" b="0" dirty="0">
              <a:solidFill>
                <a:srgbClr val="FFC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81200" y="4267200"/>
            <a:ext cx="20782" cy="1392382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981200" y="5638800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1981200" y="4298373"/>
            <a:ext cx="304800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010400" y="5715000"/>
            <a:ext cx="1835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C000"/>
                </a:solidFill>
              </a:rPr>
              <a:t>expectation</a:t>
            </a:r>
            <a:endParaRPr lang="en-US" sz="2800" b="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91789"/>
            <a:ext cx="8632825" cy="646986"/>
          </a:xfrm>
        </p:spPr>
        <p:txBody>
          <a:bodyPr/>
          <a:lstStyle/>
          <a:p>
            <a:pPr eaLnBrk="1" hangingPunct="1"/>
            <a:r>
              <a:rPr lang="en-US" dirty="0" smtClean="0"/>
              <a:t>Standard approach in data </a:t>
            </a:r>
            <a:r>
              <a:rPr lang="en-US" dirty="0" smtClean="0"/>
              <a:t>analysis (3)</a:t>
            </a:r>
            <a:endParaRPr lang="en-US" dirty="0" smtClean="0"/>
          </a:p>
        </p:txBody>
      </p:sp>
      <p:graphicFrame>
        <p:nvGraphicFramePr>
          <p:cNvPr id="910340" name="Group 4"/>
          <p:cNvGraphicFramePr>
            <a:graphicFrameLocks noGrp="1"/>
          </p:cNvGraphicFramePr>
          <p:nvPr>
            <p:ph idx="1"/>
          </p:nvPr>
        </p:nvGraphicFramePr>
        <p:xfrm>
          <a:off x="762000" y="2209800"/>
          <a:ext cx="7772400" cy="3657600"/>
        </p:xfrm>
        <a:graphic>
          <a:graphicData uri="http://schemas.openxmlformats.org/drawingml/2006/table">
            <a:tbl>
              <a:tblPr/>
              <a:tblGrid>
                <a:gridCol w="971550"/>
                <a:gridCol w="1009650"/>
                <a:gridCol w="1014413"/>
                <a:gridCol w="1014412"/>
                <a:gridCol w="1012825"/>
                <a:gridCol w="1011238"/>
                <a:gridCol w="1009650"/>
                <a:gridCol w="728662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0072" name="Text Box 90"/>
          <p:cNvSpPr txBox="1">
            <a:spLocks noChangeArrowheads="1"/>
          </p:cNvSpPr>
          <p:nvPr/>
        </p:nvSpPr>
        <p:spPr bwMode="auto">
          <a:xfrm>
            <a:off x="1905000" y="6172200"/>
            <a:ext cx="163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phenotypic</a:t>
            </a:r>
          </a:p>
        </p:txBody>
      </p:sp>
      <p:sp>
        <p:nvSpPr>
          <p:cNvPr id="170073" name="Text Box 91"/>
          <p:cNvSpPr txBox="1">
            <a:spLocks noChangeArrowheads="1"/>
          </p:cNvSpPr>
          <p:nvPr/>
        </p:nvSpPr>
        <p:spPr bwMode="auto">
          <a:xfrm>
            <a:off x="3886200" y="6172200"/>
            <a:ext cx="144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genotypic</a:t>
            </a:r>
          </a:p>
        </p:txBody>
      </p:sp>
      <p:sp>
        <p:nvSpPr>
          <p:cNvPr id="170074" name="AutoShape 93"/>
          <p:cNvSpPr>
            <a:spLocks/>
          </p:cNvSpPr>
          <p:nvPr/>
        </p:nvSpPr>
        <p:spPr bwMode="auto">
          <a:xfrm rot="5400000" flipV="1">
            <a:off x="2705100" y="5295900"/>
            <a:ext cx="152400" cy="1752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5" name="AutoShape 94"/>
          <p:cNvSpPr>
            <a:spLocks/>
          </p:cNvSpPr>
          <p:nvPr/>
        </p:nvSpPr>
        <p:spPr bwMode="auto">
          <a:xfrm rot="5400000" flipV="1">
            <a:off x="4800600" y="5181600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6"/>
          <p:cNvGrpSpPr>
            <a:grpSpLocks/>
          </p:cNvGrpSpPr>
          <p:nvPr/>
        </p:nvGrpSpPr>
        <p:grpSpPr bwMode="auto">
          <a:xfrm>
            <a:off x="3200400" y="3200400"/>
            <a:ext cx="4267200" cy="381000"/>
            <a:chOff x="2016" y="2736"/>
            <a:chExt cx="2688" cy="240"/>
          </a:xfrm>
        </p:grpSpPr>
        <p:sp>
          <p:nvSpPr>
            <p:cNvPr id="170083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84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0078" name="Slide Number Placeholder 1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38973EB-D3CB-4C3D-8F29-0BF926F04BE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" name="AutoShape 94"/>
          <p:cNvSpPr>
            <a:spLocks/>
          </p:cNvSpPr>
          <p:nvPr/>
        </p:nvSpPr>
        <p:spPr bwMode="auto">
          <a:xfrm rot="5400000" flipV="1">
            <a:off x="6858000" y="5181600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1"/>
          <p:cNvSpPr txBox="1">
            <a:spLocks noChangeArrowheads="1"/>
          </p:cNvSpPr>
          <p:nvPr/>
        </p:nvSpPr>
        <p:spPr bwMode="auto">
          <a:xfrm>
            <a:off x="7311332" y="61722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outcome 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 Box 91"/>
          <p:cNvSpPr txBox="1">
            <a:spLocks noChangeArrowheads="1"/>
          </p:cNvSpPr>
          <p:nvPr/>
        </p:nvSpPr>
        <p:spPr bwMode="auto">
          <a:xfrm>
            <a:off x="5548559" y="6172200"/>
            <a:ext cx="147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treatment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5029200"/>
            <a:ext cx="3630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finding correlations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" name="Group 356"/>
          <p:cNvGrpSpPr>
            <a:grpSpLocks/>
          </p:cNvGrpSpPr>
          <p:nvPr/>
        </p:nvGrpSpPr>
        <p:grpSpPr bwMode="auto">
          <a:xfrm>
            <a:off x="3200400" y="3657600"/>
            <a:ext cx="4267200" cy="381000"/>
            <a:chOff x="2016" y="2736"/>
            <a:chExt cx="2688" cy="240"/>
          </a:xfrm>
        </p:grpSpPr>
        <p:sp>
          <p:nvSpPr>
            <p:cNvPr id="22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56"/>
          <p:cNvGrpSpPr>
            <a:grpSpLocks/>
          </p:cNvGrpSpPr>
          <p:nvPr/>
        </p:nvGrpSpPr>
        <p:grpSpPr bwMode="auto">
          <a:xfrm>
            <a:off x="3200400" y="4114800"/>
            <a:ext cx="4267200" cy="381000"/>
            <a:chOff x="2016" y="2736"/>
            <a:chExt cx="2688" cy="240"/>
          </a:xfrm>
        </p:grpSpPr>
        <p:sp>
          <p:nvSpPr>
            <p:cNvPr id="25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56"/>
          <p:cNvGrpSpPr>
            <a:grpSpLocks/>
          </p:cNvGrpSpPr>
          <p:nvPr/>
        </p:nvGrpSpPr>
        <p:grpSpPr bwMode="auto">
          <a:xfrm>
            <a:off x="3200400" y="4572000"/>
            <a:ext cx="4267200" cy="381000"/>
            <a:chOff x="2016" y="2736"/>
            <a:chExt cx="2688" cy="240"/>
          </a:xfrm>
        </p:grpSpPr>
        <p:sp>
          <p:nvSpPr>
            <p:cNvPr id="28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56"/>
          <p:cNvGrpSpPr>
            <a:grpSpLocks/>
          </p:cNvGrpSpPr>
          <p:nvPr/>
        </p:nvGrpSpPr>
        <p:grpSpPr bwMode="auto">
          <a:xfrm>
            <a:off x="3200400" y="5638800"/>
            <a:ext cx="4267200" cy="381000"/>
            <a:chOff x="2016" y="2736"/>
            <a:chExt cx="2688" cy="240"/>
          </a:xfrm>
          <a:solidFill>
            <a:srgbClr val="FFC000"/>
          </a:solidFill>
        </p:grpSpPr>
        <p:sp>
          <p:nvSpPr>
            <p:cNvPr id="31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46793" y="2362200"/>
            <a:ext cx="14157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0" dirty="0" smtClean="0">
                <a:solidFill>
                  <a:srgbClr val="FFC000"/>
                </a:solidFill>
              </a:rPr>
              <a:t>{</a:t>
            </a:r>
            <a:endParaRPr lang="en-US" sz="20000" b="0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5638800"/>
            <a:ext cx="147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C000"/>
                </a:solidFill>
              </a:rPr>
              <a:t>therefore</a:t>
            </a:r>
            <a:endParaRPr lang="en-US" sz="2800" b="0" dirty="0">
              <a:solidFill>
                <a:srgbClr val="FFC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81200" y="4267200"/>
            <a:ext cx="20782" cy="1392382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981200" y="5638800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1981200" y="4298373"/>
            <a:ext cx="304800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010400" y="5715000"/>
            <a:ext cx="1835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C000"/>
                </a:solidFill>
              </a:rPr>
              <a:t>expectation</a:t>
            </a:r>
            <a:endParaRPr lang="en-US" sz="2800" b="0" dirty="0">
              <a:solidFill>
                <a:srgbClr val="FFC000"/>
              </a:solidFill>
            </a:endParaRPr>
          </a:p>
        </p:txBody>
      </p:sp>
      <p:grpSp>
        <p:nvGrpSpPr>
          <p:cNvPr id="36" name="Group 356"/>
          <p:cNvGrpSpPr>
            <a:grpSpLocks/>
          </p:cNvGrpSpPr>
          <p:nvPr/>
        </p:nvGrpSpPr>
        <p:grpSpPr bwMode="auto">
          <a:xfrm flipV="1">
            <a:off x="3200400" y="2362200"/>
            <a:ext cx="4267200" cy="381000"/>
            <a:chOff x="2016" y="2736"/>
            <a:chExt cx="2688" cy="240"/>
          </a:xfrm>
          <a:solidFill>
            <a:srgbClr val="FF0000"/>
          </a:solidFill>
        </p:grpSpPr>
        <p:sp>
          <p:nvSpPr>
            <p:cNvPr id="37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736773" y="2043335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generalization ?</a:t>
            </a:r>
            <a:endParaRPr lang="en-US" sz="28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Correlation with reality</a:t>
            </a:r>
            <a:endParaRPr lang="en-US" dirty="0"/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3299186" cy="186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7600" y="2133600"/>
            <a:ext cx="5334000" cy="45720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What type of relationship is there between data items and the part of reality they are obtained from?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What, if anything at all, do variable names in header rows correspond to?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Do correlations between data items mimic the relationships between the entities in reality the data items are obtained from?</a:t>
            </a: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grpSp>
        <p:nvGrpSpPr>
          <p:cNvPr id="7" name="Group 284"/>
          <p:cNvGrpSpPr>
            <a:grpSpLocks/>
          </p:cNvGrpSpPr>
          <p:nvPr/>
        </p:nvGrpSpPr>
        <p:grpSpPr bwMode="auto">
          <a:xfrm>
            <a:off x="401782" y="3962400"/>
            <a:ext cx="2743200" cy="2743200"/>
            <a:chOff x="161" y="2460"/>
            <a:chExt cx="1728" cy="1728"/>
          </a:xfrm>
        </p:grpSpPr>
        <p:pic>
          <p:nvPicPr>
            <p:cNvPr id="8" name="Picture 285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18726</TotalTime>
  <Words>2749</Words>
  <Application>Microsoft Office PowerPoint</Application>
  <PresentationFormat>On-screen Show (4:3)</PresentationFormat>
  <Paragraphs>762</Paragraphs>
  <Slides>62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Custom Design</vt:lpstr>
      <vt:lpstr>Standaardontwerp</vt:lpstr>
      <vt:lpstr>Photo Editor-foto</vt:lpstr>
      <vt:lpstr>Microsoft Photo Editor 3.0-foto</vt:lpstr>
      <vt:lpstr>  Ontological Perspectives on Data.   January 11, 2013 University at Buffalo, South Campus</vt:lpstr>
      <vt:lpstr>Clinical data registration and use</vt:lpstr>
      <vt:lpstr>Generalization: data generation and use</vt:lpstr>
      <vt:lpstr>Reality as benchmark for data organization and representation</vt:lpstr>
      <vt:lpstr>A data collection</vt:lpstr>
      <vt:lpstr>Standard approach in data analysis (1)</vt:lpstr>
      <vt:lpstr>Standard approach in data analysis (2)</vt:lpstr>
      <vt:lpstr>Standard approach in data analysis (3)</vt:lpstr>
      <vt:lpstr>Correlation with reality</vt:lpstr>
      <vt:lpstr>Satellite view</vt:lpstr>
      <vt:lpstr>Map</vt:lpstr>
      <vt:lpstr>Map overlay</vt:lpstr>
      <vt:lpstr>Map  Reality </vt:lpstr>
      <vt:lpstr>Main data  reality views</vt:lpstr>
      <vt:lpstr>Main data  reality views</vt:lpstr>
      <vt:lpstr>The semantic/semiotic triangle</vt:lpstr>
      <vt:lpstr>The semantic triangle works sometimes fine</vt:lpstr>
      <vt:lpstr>Sometimes the semantic triangle fails</vt:lpstr>
      <vt:lpstr>Sometimes the semantic triangle fails</vt:lpstr>
      <vt:lpstr>Sometimes the semantic triangle fails</vt:lpstr>
      <vt:lpstr>Prehistoric ‘psychiatry’: drapetomania</vt:lpstr>
      <vt:lpstr>Some etiologic and diagnostic reflections</vt:lpstr>
      <vt:lpstr>The North’s ‘Effugium Discipulorum’</vt:lpstr>
      <vt:lpstr>The questions the triangle raises become trickier</vt:lpstr>
      <vt:lpstr>SNOMED about diseases and concepts (until 2010) </vt:lpstr>
      <vt:lpstr>An alternative: Ontological Realism</vt:lpstr>
      <vt:lpstr>Conceptualism versus Ontological Realism</vt:lpstr>
      <vt:lpstr>A useful parallel: Alberti’s grid</vt:lpstr>
      <vt:lpstr>Universal versus particular</vt:lpstr>
      <vt:lpstr>Universal versus particular</vt:lpstr>
      <vt:lpstr>Change</vt:lpstr>
      <vt:lpstr>Change</vt:lpstr>
      <vt:lpstr>Continuants preserve identity while changing</vt:lpstr>
      <vt:lpstr>Data must be unambiguous and faithful to reality …</vt:lpstr>
      <vt:lpstr>Using generic representations for specific entities is inadequate</vt:lpstr>
      <vt:lpstr>Ontology as it should be done</vt:lpstr>
      <vt:lpstr>Slide 37</vt:lpstr>
      <vt:lpstr>Ontology of General Medical Science</vt:lpstr>
      <vt:lpstr>Goal of OGMS</vt:lpstr>
      <vt:lpstr>Motivation</vt:lpstr>
      <vt:lpstr>Big Picture</vt:lpstr>
      <vt:lpstr>Approach</vt:lpstr>
      <vt:lpstr>Cirrhosis - environmental exposure</vt:lpstr>
      <vt:lpstr>Foundational Terms (1)</vt:lpstr>
      <vt:lpstr>Clinically abnormal </vt:lpstr>
      <vt:lpstr>Foundational Terms (2)</vt:lpstr>
      <vt:lpstr>Diagnosis</vt:lpstr>
      <vt:lpstr>A well-formed diagnosis of ‘pneumococal pneumonia’</vt:lpstr>
      <vt:lpstr>Some motivations and consequences (1)</vt:lpstr>
      <vt:lpstr>Some motivations and consequences (2)</vt:lpstr>
      <vt:lpstr>Distinct but similar diagnoses</vt:lpstr>
      <vt:lpstr>Some motivations and consequences (3)</vt:lpstr>
      <vt:lpstr>Adverse events</vt:lpstr>
      <vt:lpstr>ReMINE Project</vt:lpstr>
      <vt:lpstr>ReMINE’s notion of adverse event</vt:lpstr>
      <vt:lpstr>Terminologists agree, ontologists think …</vt:lpstr>
      <vt:lpstr>Intermediate conclusion</vt:lpstr>
      <vt:lpstr>Using the 3 levels and the particular/universal/class distinctions</vt:lpstr>
      <vt:lpstr>Allows appropriate error management</vt:lpstr>
      <vt:lpstr>Part of the ReMINE Domain Ontology</vt:lpstr>
      <vt:lpstr>Higher order logical representation</vt:lpstr>
      <vt:lpstr>Advantages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904</cp:revision>
  <dcterms:created xsi:type="dcterms:W3CDTF">1601-01-01T00:00:00Z</dcterms:created>
  <dcterms:modified xsi:type="dcterms:W3CDTF">2013-01-10T22:11:24Z</dcterms:modified>
</cp:coreProperties>
</file>