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wmf" ContentType="image/x-wmf"/>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72"/>
  </p:notesMasterIdLst>
  <p:handoutMasterIdLst>
    <p:handoutMasterId r:id="rId73"/>
  </p:handoutMasterIdLst>
  <p:sldIdLst>
    <p:sldId id="256" r:id="rId2"/>
    <p:sldId id="308" r:id="rId3"/>
    <p:sldId id="400" r:id="rId4"/>
    <p:sldId id="309" r:id="rId5"/>
    <p:sldId id="343" r:id="rId6"/>
    <p:sldId id="318" r:id="rId7"/>
    <p:sldId id="319" r:id="rId8"/>
    <p:sldId id="399" r:id="rId9"/>
    <p:sldId id="401" r:id="rId10"/>
    <p:sldId id="402" r:id="rId11"/>
    <p:sldId id="355" r:id="rId12"/>
    <p:sldId id="356" r:id="rId13"/>
    <p:sldId id="370" r:id="rId14"/>
    <p:sldId id="371" r:id="rId15"/>
    <p:sldId id="372" r:id="rId16"/>
    <p:sldId id="407" r:id="rId17"/>
    <p:sldId id="373" r:id="rId18"/>
    <p:sldId id="374" r:id="rId19"/>
    <p:sldId id="375" r:id="rId20"/>
    <p:sldId id="376" r:id="rId21"/>
    <p:sldId id="377" r:id="rId22"/>
    <p:sldId id="380" r:id="rId23"/>
    <p:sldId id="414" r:id="rId24"/>
    <p:sldId id="381" r:id="rId25"/>
    <p:sldId id="415" r:id="rId26"/>
    <p:sldId id="416" r:id="rId27"/>
    <p:sldId id="417" r:id="rId28"/>
    <p:sldId id="418" r:id="rId29"/>
    <p:sldId id="403" r:id="rId30"/>
    <p:sldId id="404" r:id="rId31"/>
    <p:sldId id="405" r:id="rId32"/>
    <p:sldId id="409" r:id="rId33"/>
    <p:sldId id="419" r:id="rId34"/>
    <p:sldId id="420" r:id="rId35"/>
    <p:sldId id="421" r:id="rId36"/>
    <p:sldId id="422" r:id="rId37"/>
    <p:sldId id="423" r:id="rId38"/>
    <p:sldId id="424" r:id="rId39"/>
    <p:sldId id="425" r:id="rId40"/>
    <p:sldId id="426" r:id="rId41"/>
    <p:sldId id="427" r:id="rId42"/>
    <p:sldId id="428" r:id="rId43"/>
    <p:sldId id="466" r:id="rId44"/>
    <p:sldId id="467" r:id="rId45"/>
    <p:sldId id="440" r:id="rId46"/>
    <p:sldId id="441" r:id="rId47"/>
    <p:sldId id="442" r:id="rId48"/>
    <p:sldId id="443" r:id="rId49"/>
    <p:sldId id="444" r:id="rId50"/>
    <p:sldId id="445" r:id="rId51"/>
    <p:sldId id="446" r:id="rId52"/>
    <p:sldId id="447" r:id="rId53"/>
    <p:sldId id="448" r:id="rId54"/>
    <p:sldId id="449" r:id="rId55"/>
    <p:sldId id="450" r:id="rId56"/>
    <p:sldId id="451" r:id="rId57"/>
    <p:sldId id="452" r:id="rId58"/>
    <p:sldId id="453" r:id="rId59"/>
    <p:sldId id="454" r:id="rId60"/>
    <p:sldId id="455" r:id="rId61"/>
    <p:sldId id="456" r:id="rId62"/>
    <p:sldId id="457" r:id="rId63"/>
    <p:sldId id="458" r:id="rId64"/>
    <p:sldId id="459" r:id="rId65"/>
    <p:sldId id="460" r:id="rId66"/>
    <p:sldId id="461" r:id="rId67"/>
    <p:sldId id="462" r:id="rId68"/>
    <p:sldId id="463" r:id="rId69"/>
    <p:sldId id="464" r:id="rId70"/>
    <p:sldId id="465" r:id="rId71"/>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050"/>
    <a:srgbClr val="96B3C6"/>
    <a:srgbClr val="FF0000"/>
    <a:srgbClr val="022040"/>
    <a:srgbClr val="02264E"/>
    <a:srgbClr val="020B4E"/>
    <a:srgbClr val="B2B2B2"/>
    <a:srgbClr val="CCCCFF"/>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64" autoAdjust="0"/>
  </p:normalViewPr>
  <p:slideViewPr>
    <p:cSldViewPr>
      <p:cViewPr varScale="1">
        <p:scale>
          <a:sx n="102" d="100"/>
          <a:sy n="102" d="100"/>
        </p:scale>
        <p:origin x="-116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file:///C:\Users\seannos\Documents\ToBackup\Current\Buffalo\Conferences\AMIA2010\SCTHistory.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seannos\Documents\ToBackup\Current\Buffalo\Grants\2007\SNOMED\NewApproach\ChangeReasonAnalysi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seannos\Documents\ToBackup\Current\Buffalo\Grants\2007\SNOMED\NewApproach\PathHier.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seannos\Documents\ToBackup\Current\Buffalo\Grants\2007\SNOMED\NewApproach\PathHier.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seannos\Documents\ToBackup\Current\Buffalo\Grants\2007\SNOMED\NewApproach\ChangeReasonAnalysis.xlsx"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9.5354523227384066E-2"/>
          <c:y val="6.1465862943869465E-2"/>
          <c:w val="0.88753056234718852"/>
          <c:h val="0.832153221393925"/>
        </c:manualLayout>
      </c:layout>
      <c:lineChart>
        <c:grouping val="standard"/>
        <c:ser>
          <c:idx val="0"/>
          <c:order val="0"/>
          <c:tx>
            <c:strRef>
              <c:f>Sheet3!$B$2</c:f>
              <c:strCache>
                <c:ptCount val="1"/>
                <c:pt idx="0">
                  <c:v>Concepts</c:v>
                </c:pt>
              </c:strCache>
            </c:strRef>
          </c:tx>
          <c:spPr>
            <a:ln w="12700">
              <a:solidFill>
                <a:srgbClr val="000000"/>
              </a:solidFill>
              <a:prstDash val="solid"/>
            </a:ln>
          </c:spPr>
          <c:marker>
            <c:symbol val="triangle"/>
            <c:size val="7"/>
            <c:spPr>
              <a:solidFill>
                <a:srgbClr val="000000"/>
              </a:solidFill>
              <a:ln>
                <a:solidFill>
                  <a:srgbClr val="000000"/>
                </a:solidFill>
                <a:prstDash val="solid"/>
              </a:ln>
            </c:spPr>
          </c:marker>
          <c:cat>
            <c:strRef>
              <c:f>Sheet3!$BN$1:$CC$1</c:f>
              <c:strCache>
                <c:ptCount val="16"/>
                <c:pt idx="0">
                  <c:v>201</c:v>
                </c:pt>
                <c:pt idx="1">
                  <c:v>207</c:v>
                </c:pt>
                <c:pt idx="2">
                  <c:v>301</c:v>
                </c:pt>
                <c:pt idx="3">
                  <c:v>307</c:v>
                </c:pt>
                <c:pt idx="4">
                  <c:v>401</c:v>
                </c:pt>
                <c:pt idx="5">
                  <c:v>407</c:v>
                </c:pt>
                <c:pt idx="6">
                  <c:v>501</c:v>
                </c:pt>
                <c:pt idx="7">
                  <c:v>507</c:v>
                </c:pt>
                <c:pt idx="8">
                  <c:v>601</c:v>
                </c:pt>
                <c:pt idx="9">
                  <c:v>607</c:v>
                </c:pt>
                <c:pt idx="10">
                  <c:v>701</c:v>
                </c:pt>
                <c:pt idx="11">
                  <c:v>707</c:v>
                </c:pt>
                <c:pt idx="12">
                  <c:v>801</c:v>
                </c:pt>
                <c:pt idx="13">
                  <c:v>807</c:v>
                </c:pt>
                <c:pt idx="14">
                  <c:v>901</c:v>
                </c:pt>
                <c:pt idx="15">
                  <c:v>907</c:v>
                </c:pt>
              </c:strCache>
            </c:strRef>
          </c:cat>
          <c:val>
            <c:numRef>
              <c:f>Sheet3!$C$2:$CC$2</c:f>
              <c:numCache>
                <c:formatCode>0.00000000000000</c:formatCode>
                <c:ptCount val="16"/>
                <c:pt idx="0">
                  <c:v>0.84174166949986096</c:v>
                </c:pt>
                <c:pt idx="1">
                  <c:v>0.85616455572810002</c:v>
                </c:pt>
                <c:pt idx="2">
                  <c:v>0.87506767831390064</c:v>
                </c:pt>
                <c:pt idx="3">
                  <c:v>0.89574514193120958</c:v>
                </c:pt>
                <c:pt idx="4">
                  <c:v>0.90751959568601959</c:v>
                </c:pt>
                <c:pt idx="5">
                  <c:v>0.91933141331487134</c:v>
                </c:pt>
                <c:pt idx="6">
                  <c:v>0.92668486892456003</c:v>
                </c:pt>
                <c:pt idx="7">
                  <c:v>0.93120197860228004</c:v>
                </c:pt>
                <c:pt idx="8">
                  <c:v>0.93753278791583905</c:v>
                </c:pt>
                <c:pt idx="9">
                  <c:v>0.94371906447497078</c:v>
                </c:pt>
                <c:pt idx="10">
                  <c:v>0.95215269337042063</c:v>
                </c:pt>
                <c:pt idx="11">
                  <c:v>0.95861258237302005</c:v>
                </c:pt>
                <c:pt idx="12">
                  <c:v>0.96496210643163949</c:v>
                </c:pt>
                <c:pt idx="13">
                  <c:v>0.97857248964825938</c:v>
                </c:pt>
                <c:pt idx="14">
                  <c:v>0.99399704992007998</c:v>
                </c:pt>
                <c:pt idx="15">
                  <c:v>1</c:v>
                </c:pt>
              </c:numCache>
            </c:numRef>
          </c:val>
        </c:ser>
        <c:ser>
          <c:idx val="1"/>
          <c:order val="1"/>
          <c:tx>
            <c:strRef>
              <c:f>Sheet3!$B$3</c:f>
              <c:strCache>
                <c:ptCount val="1"/>
                <c:pt idx="0">
                  <c:v>Descriptions</c:v>
                </c:pt>
              </c:strCache>
            </c:strRef>
          </c:tx>
          <c:spPr>
            <a:ln w="12700">
              <a:solidFill>
                <a:srgbClr val="000000"/>
              </a:solidFill>
              <a:prstDash val="solid"/>
            </a:ln>
          </c:spPr>
          <c:marker>
            <c:symbol val="square"/>
            <c:size val="7"/>
            <c:spPr>
              <a:solidFill>
                <a:srgbClr val="000000"/>
              </a:solidFill>
              <a:ln>
                <a:solidFill>
                  <a:srgbClr val="000000"/>
                </a:solidFill>
                <a:prstDash val="solid"/>
              </a:ln>
            </c:spPr>
          </c:marker>
          <c:cat>
            <c:strRef>
              <c:f>Sheet3!$BN$1:$CC$1</c:f>
              <c:strCache>
                <c:ptCount val="16"/>
                <c:pt idx="0">
                  <c:v>201</c:v>
                </c:pt>
                <c:pt idx="1">
                  <c:v>207</c:v>
                </c:pt>
                <c:pt idx="2">
                  <c:v>301</c:v>
                </c:pt>
                <c:pt idx="3">
                  <c:v>307</c:v>
                </c:pt>
                <c:pt idx="4">
                  <c:v>401</c:v>
                </c:pt>
                <c:pt idx="5">
                  <c:v>407</c:v>
                </c:pt>
                <c:pt idx="6">
                  <c:v>501</c:v>
                </c:pt>
                <c:pt idx="7">
                  <c:v>507</c:v>
                </c:pt>
                <c:pt idx="8">
                  <c:v>601</c:v>
                </c:pt>
                <c:pt idx="9">
                  <c:v>607</c:v>
                </c:pt>
                <c:pt idx="10">
                  <c:v>701</c:v>
                </c:pt>
                <c:pt idx="11">
                  <c:v>707</c:v>
                </c:pt>
                <c:pt idx="12">
                  <c:v>801</c:v>
                </c:pt>
                <c:pt idx="13">
                  <c:v>807</c:v>
                </c:pt>
                <c:pt idx="14">
                  <c:v>901</c:v>
                </c:pt>
                <c:pt idx="15">
                  <c:v>907</c:v>
                </c:pt>
              </c:strCache>
            </c:strRef>
          </c:cat>
          <c:val>
            <c:numRef>
              <c:f>Sheet3!$C$3:$CC$3</c:f>
              <c:numCache>
                <c:formatCode>0.00000000000000</c:formatCode>
                <c:ptCount val="16"/>
                <c:pt idx="0">
                  <c:v>0.70095015349199064</c:v>
                </c:pt>
                <c:pt idx="1">
                  <c:v>0.73916341583763956</c:v>
                </c:pt>
                <c:pt idx="2">
                  <c:v>0.76679653317128094</c:v>
                </c:pt>
                <c:pt idx="3">
                  <c:v>0.78803785634151091</c:v>
                </c:pt>
                <c:pt idx="4">
                  <c:v>0.80290276413358064</c:v>
                </c:pt>
                <c:pt idx="5">
                  <c:v>0.81532762753660004</c:v>
                </c:pt>
                <c:pt idx="6">
                  <c:v>0.82292900779037093</c:v>
                </c:pt>
                <c:pt idx="7">
                  <c:v>0.83123068905008002</c:v>
                </c:pt>
                <c:pt idx="8">
                  <c:v>0.85451353126748997</c:v>
                </c:pt>
                <c:pt idx="9">
                  <c:v>0.87099220750624995</c:v>
                </c:pt>
                <c:pt idx="10">
                  <c:v>0.88109388074502959</c:v>
                </c:pt>
                <c:pt idx="11">
                  <c:v>0.89637581742588179</c:v>
                </c:pt>
                <c:pt idx="12">
                  <c:v>0.90333991306091999</c:v>
                </c:pt>
                <c:pt idx="13">
                  <c:v>0.98599635784219997</c:v>
                </c:pt>
                <c:pt idx="14">
                  <c:v>0.99484139450079079</c:v>
                </c:pt>
                <c:pt idx="15">
                  <c:v>1</c:v>
                </c:pt>
              </c:numCache>
            </c:numRef>
          </c:val>
        </c:ser>
        <c:ser>
          <c:idx val="2"/>
          <c:order val="2"/>
          <c:tx>
            <c:strRef>
              <c:f>Sheet3!$B$4</c:f>
              <c:strCache>
                <c:ptCount val="1"/>
                <c:pt idx="0">
                  <c:v>Relationships</c:v>
                </c:pt>
              </c:strCache>
            </c:strRef>
          </c:tx>
          <c:spPr>
            <a:ln w="12700">
              <a:solidFill>
                <a:srgbClr val="000000"/>
              </a:solidFill>
              <a:prstDash val="solid"/>
            </a:ln>
          </c:spPr>
          <c:marker>
            <c:symbol val="circle"/>
            <c:size val="7"/>
            <c:spPr>
              <a:solidFill>
                <a:srgbClr val="000000"/>
              </a:solidFill>
              <a:ln>
                <a:solidFill>
                  <a:srgbClr val="000000"/>
                </a:solidFill>
                <a:prstDash val="solid"/>
              </a:ln>
            </c:spPr>
          </c:marker>
          <c:cat>
            <c:strRef>
              <c:f>Sheet3!$BN$1:$CC$1</c:f>
              <c:strCache>
                <c:ptCount val="16"/>
                <c:pt idx="0">
                  <c:v>201</c:v>
                </c:pt>
                <c:pt idx="1">
                  <c:v>207</c:v>
                </c:pt>
                <c:pt idx="2">
                  <c:v>301</c:v>
                </c:pt>
                <c:pt idx="3">
                  <c:v>307</c:v>
                </c:pt>
                <c:pt idx="4">
                  <c:v>401</c:v>
                </c:pt>
                <c:pt idx="5">
                  <c:v>407</c:v>
                </c:pt>
                <c:pt idx="6">
                  <c:v>501</c:v>
                </c:pt>
                <c:pt idx="7">
                  <c:v>507</c:v>
                </c:pt>
                <c:pt idx="8">
                  <c:v>601</c:v>
                </c:pt>
                <c:pt idx="9">
                  <c:v>607</c:v>
                </c:pt>
                <c:pt idx="10">
                  <c:v>701</c:v>
                </c:pt>
                <c:pt idx="11">
                  <c:v>707</c:v>
                </c:pt>
                <c:pt idx="12">
                  <c:v>801</c:v>
                </c:pt>
                <c:pt idx="13">
                  <c:v>807</c:v>
                </c:pt>
                <c:pt idx="14">
                  <c:v>901</c:v>
                </c:pt>
                <c:pt idx="15">
                  <c:v>907</c:v>
                </c:pt>
              </c:strCache>
            </c:strRef>
          </c:cat>
          <c:val>
            <c:numRef>
              <c:f>Sheet3!$C$4:$CC$4</c:f>
              <c:numCache>
                <c:formatCode>0.00000000000000</c:formatCode>
                <c:ptCount val="16"/>
                <c:pt idx="0">
                  <c:v>0.35959980487597032</c:v>
                </c:pt>
                <c:pt idx="1">
                  <c:v>0.47692881351204069</c:v>
                </c:pt>
                <c:pt idx="2">
                  <c:v>0.4975609390844708</c:v>
                </c:pt>
                <c:pt idx="3">
                  <c:v>0.51780602284527999</c:v>
                </c:pt>
                <c:pt idx="4">
                  <c:v>0.52616774134820921</c:v>
                </c:pt>
                <c:pt idx="5">
                  <c:v>0.54438899426814003</c:v>
                </c:pt>
                <c:pt idx="6">
                  <c:v>0.57727161960704065</c:v>
                </c:pt>
                <c:pt idx="7">
                  <c:v>0.58654365483811022</c:v>
                </c:pt>
                <c:pt idx="8">
                  <c:v>0.60733584050941092</c:v>
                </c:pt>
                <c:pt idx="9">
                  <c:v>0.61446539247442078</c:v>
                </c:pt>
                <c:pt idx="10">
                  <c:v>0.70832055484946999</c:v>
                </c:pt>
                <c:pt idx="11">
                  <c:v>0.72760060853815134</c:v>
                </c:pt>
                <c:pt idx="12">
                  <c:v>0.74810548231434093</c:v>
                </c:pt>
                <c:pt idx="13">
                  <c:v>0.88284441991151064</c:v>
                </c:pt>
                <c:pt idx="14">
                  <c:v>0.9368764140955812</c:v>
                </c:pt>
                <c:pt idx="15">
                  <c:v>1</c:v>
                </c:pt>
              </c:numCache>
            </c:numRef>
          </c:val>
          <c:smooth val="1"/>
        </c:ser>
        <c:ser>
          <c:idx val="3"/>
          <c:order val="3"/>
          <c:tx>
            <c:strRef>
              <c:f>Sheet3!$B$5</c:f>
              <c:strCache>
                <c:ptCount val="1"/>
                <c:pt idx="0">
                  <c:v>TOTAL</c:v>
                </c:pt>
              </c:strCache>
            </c:strRef>
          </c:tx>
          <c:spPr>
            <a:ln w="12700">
              <a:solidFill>
                <a:srgbClr val="000000"/>
              </a:solidFill>
              <a:prstDash val="solid"/>
            </a:ln>
          </c:spPr>
          <c:marker>
            <c:symbol val="x"/>
            <c:size val="7"/>
            <c:spPr>
              <a:noFill/>
              <a:ln w="9525">
                <a:noFill/>
              </a:ln>
            </c:spPr>
          </c:marker>
          <c:cat>
            <c:strRef>
              <c:f>Sheet3!$BN$1:$CC$1</c:f>
              <c:strCache>
                <c:ptCount val="16"/>
                <c:pt idx="0">
                  <c:v>201</c:v>
                </c:pt>
                <c:pt idx="1">
                  <c:v>207</c:v>
                </c:pt>
                <c:pt idx="2">
                  <c:v>301</c:v>
                </c:pt>
                <c:pt idx="3">
                  <c:v>307</c:v>
                </c:pt>
                <c:pt idx="4">
                  <c:v>401</c:v>
                </c:pt>
                <c:pt idx="5">
                  <c:v>407</c:v>
                </c:pt>
                <c:pt idx="6">
                  <c:v>501</c:v>
                </c:pt>
                <c:pt idx="7">
                  <c:v>507</c:v>
                </c:pt>
                <c:pt idx="8">
                  <c:v>601</c:v>
                </c:pt>
                <c:pt idx="9">
                  <c:v>607</c:v>
                </c:pt>
                <c:pt idx="10">
                  <c:v>701</c:v>
                </c:pt>
                <c:pt idx="11">
                  <c:v>707</c:v>
                </c:pt>
                <c:pt idx="12">
                  <c:v>801</c:v>
                </c:pt>
                <c:pt idx="13">
                  <c:v>807</c:v>
                </c:pt>
                <c:pt idx="14">
                  <c:v>901</c:v>
                </c:pt>
                <c:pt idx="15">
                  <c:v>907</c:v>
                </c:pt>
              </c:strCache>
            </c:strRef>
          </c:cat>
          <c:val>
            <c:numRef>
              <c:f>Sheet3!$C$5:$CC$5</c:f>
              <c:numCache>
                <c:formatCode>0.00000000000000</c:formatCode>
                <c:ptCount val="16"/>
                <c:pt idx="0">
                  <c:v>0.52091587533436001</c:v>
                </c:pt>
                <c:pt idx="1">
                  <c:v>0.59954141559429064</c:v>
                </c:pt>
                <c:pt idx="2">
                  <c:v>0.62009117617213094</c:v>
                </c:pt>
                <c:pt idx="3">
                  <c:v>0.64064466792213093</c:v>
                </c:pt>
                <c:pt idx="4">
                  <c:v>0.65138123413485094</c:v>
                </c:pt>
                <c:pt idx="5">
                  <c:v>0.66728460865887174</c:v>
                </c:pt>
                <c:pt idx="6">
                  <c:v>0.69079411620543141</c:v>
                </c:pt>
                <c:pt idx="7">
                  <c:v>0.69940150844751048</c:v>
                </c:pt>
                <c:pt idx="8">
                  <c:v>0.71958728767490998</c:v>
                </c:pt>
                <c:pt idx="9">
                  <c:v>0.72969129566230095</c:v>
                </c:pt>
                <c:pt idx="10">
                  <c:v>0.79391664734485001</c:v>
                </c:pt>
                <c:pt idx="11">
                  <c:v>0.81099979359254093</c:v>
                </c:pt>
                <c:pt idx="12">
                  <c:v>0.82585356181989988</c:v>
                </c:pt>
                <c:pt idx="13">
                  <c:v>0.93020550945567004</c:v>
                </c:pt>
                <c:pt idx="14">
                  <c:v>0.9642400574133817</c:v>
                </c:pt>
                <c:pt idx="15">
                  <c:v>1</c:v>
                </c:pt>
              </c:numCache>
            </c:numRef>
          </c:val>
          <c:smooth val="1"/>
        </c:ser>
        <c:marker val="1"/>
        <c:axId val="129301504"/>
        <c:axId val="129358080"/>
      </c:lineChart>
      <c:catAx>
        <c:axId val="129301504"/>
        <c:scaling>
          <c:orientation val="minMax"/>
        </c:scaling>
        <c:axPos val="b"/>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29358080"/>
        <c:crosses val="autoZero"/>
        <c:auto val="1"/>
        <c:lblAlgn val="ctr"/>
        <c:lblOffset val="100"/>
        <c:tickLblSkip val="1"/>
        <c:tickMarkSkip val="1"/>
      </c:catAx>
      <c:valAx>
        <c:axId val="129358080"/>
        <c:scaling>
          <c:orientation val="minMax"/>
          <c:max val="1"/>
          <c:min val="0.30000000000000032"/>
        </c:scaling>
        <c:axPos val="l"/>
        <c:majorGridlines>
          <c:spPr>
            <a:ln w="3175">
              <a:solidFill>
                <a:srgbClr val="000000"/>
              </a:solidFill>
              <a:prstDash val="solid"/>
            </a:ln>
          </c:spPr>
        </c:majorGridlines>
        <c:numFmt formatCode="0.00%" sourceLinked="0"/>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29301504"/>
        <c:crosses val="autoZero"/>
        <c:crossBetween val="between"/>
        <c:majorUnit val="0.1"/>
        <c:minorUnit val="0.1"/>
      </c:valAx>
      <c:spPr>
        <a:noFill/>
        <a:ln w="12700">
          <a:solidFill>
            <a:srgbClr val="808080"/>
          </a:solidFill>
          <a:prstDash val="solid"/>
        </a:ln>
      </c:spPr>
    </c:plotArea>
    <c:plotVisOnly val="1"/>
    <c:dispBlanksAs val="gap"/>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5361623309744549"/>
          <c:y val="8.0324074074074228E-2"/>
          <c:w val="0.81684790192365198"/>
          <c:h val="0.75350357247010868"/>
        </c:manualLayout>
      </c:layout>
      <c:lineChart>
        <c:grouping val="stacked"/>
        <c:ser>
          <c:idx val="0"/>
          <c:order val="0"/>
          <c:marker>
            <c:symbol val="none"/>
          </c:marker>
          <c:val>
            <c:numRef>
              <c:f>Sheet1!$V$15697:$AM$15697</c:f>
              <c:numCache>
                <c:formatCode>General</c:formatCode>
                <c:ptCount val="18"/>
                <c:pt idx="0">
                  <c:v>79424.549963925223</c:v>
                </c:pt>
                <c:pt idx="1">
                  <c:v>88838.243578643596</c:v>
                </c:pt>
                <c:pt idx="2">
                  <c:v>127864.00569985625</c:v>
                </c:pt>
                <c:pt idx="3">
                  <c:v>368261.22601010464</c:v>
                </c:pt>
                <c:pt idx="4">
                  <c:v>360409.89787157561</c:v>
                </c:pt>
                <c:pt idx="5">
                  <c:v>388775.70966811129</c:v>
                </c:pt>
                <c:pt idx="6">
                  <c:v>390637.70339105593</c:v>
                </c:pt>
                <c:pt idx="7">
                  <c:v>401196.63722943759</c:v>
                </c:pt>
                <c:pt idx="8">
                  <c:v>389021.81381673855</c:v>
                </c:pt>
                <c:pt idx="9">
                  <c:v>387226.24852092407</c:v>
                </c:pt>
                <c:pt idx="10">
                  <c:v>386714.49743867264</c:v>
                </c:pt>
                <c:pt idx="11">
                  <c:v>386816.95811688283</c:v>
                </c:pt>
                <c:pt idx="12">
                  <c:v>386803.08033910498</c:v>
                </c:pt>
                <c:pt idx="13">
                  <c:v>386075.31724386825</c:v>
                </c:pt>
                <c:pt idx="14">
                  <c:v>384952.46525974094</c:v>
                </c:pt>
                <c:pt idx="15">
                  <c:v>384960.76049783686</c:v>
                </c:pt>
                <c:pt idx="16">
                  <c:v>385449.78113275691</c:v>
                </c:pt>
                <c:pt idx="17">
                  <c:v>385052.76446609036</c:v>
                </c:pt>
              </c:numCache>
            </c:numRef>
          </c:val>
        </c:ser>
        <c:marker val="1"/>
        <c:axId val="142755712"/>
        <c:axId val="142824960"/>
      </c:lineChart>
      <c:catAx>
        <c:axId val="142755712"/>
        <c:scaling>
          <c:orientation val="minMax"/>
        </c:scaling>
        <c:axPos val="b"/>
        <c:tickLblPos val="nextTo"/>
        <c:crossAx val="142824960"/>
        <c:crosses val="autoZero"/>
        <c:auto val="1"/>
        <c:lblAlgn val="ctr"/>
        <c:lblOffset val="100"/>
      </c:catAx>
      <c:valAx>
        <c:axId val="142824960"/>
        <c:scaling>
          <c:orientation val="minMax"/>
        </c:scaling>
        <c:axPos val="l"/>
        <c:majorGridlines/>
        <c:numFmt formatCode="General" sourceLinked="1"/>
        <c:tickLblPos val="nextTo"/>
        <c:crossAx val="142755712"/>
        <c:crosses val="autoZero"/>
        <c:crossBetween val="between"/>
      </c:valAx>
    </c:plotArea>
    <c:plotVisOnly val="1"/>
  </c:chart>
  <c:txPr>
    <a:bodyPr/>
    <a:lstStyle/>
    <a:p>
      <a:pPr>
        <a:defRPr sz="1800">
          <a:solidFill>
            <a:schemeClr val="bg1"/>
          </a:solidFill>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lineChart>
        <c:grouping val="standard"/>
        <c:ser>
          <c:idx val="0"/>
          <c:order val="0"/>
          <c:val>
            <c:numRef>
              <c:f>Sheet7!$V$15691:$AM$15691</c:f>
              <c:numCache>
                <c:formatCode>General</c:formatCode>
                <c:ptCount val="18"/>
                <c:pt idx="0">
                  <c:v>0</c:v>
                </c:pt>
                <c:pt idx="1">
                  <c:v>1742</c:v>
                </c:pt>
                <c:pt idx="2">
                  <c:v>3352</c:v>
                </c:pt>
                <c:pt idx="3">
                  <c:v>4605</c:v>
                </c:pt>
                <c:pt idx="4">
                  <c:v>6843</c:v>
                </c:pt>
                <c:pt idx="5">
                  <c:v>7328</c:v>
                </c:pt>
                <c:pt idx="6">
                  <c:v>6942</c:v>
                </c:pt>
                <c:pt idx="7">
                  <c:v>8401</c:v>
                </c:pt>
                <c:pt idx="8">
                  <c:v>9906</c:v>
                </c:pt>
                <c:pt idx="9">
                  <c:v>11620</c:v>
                </c:pt>
                <c:pt idx="10">
                  <c:v>13300</c:v>
                </c:pt>
                <c:pt idx="11">
                  <c:v>15078</c:v>
                </c:pt>
                <c:pt idx="12">
                  <c:v>16841</c:v>
                </c:pt>
                <c:pt idx="13">
                  <c:v>15978</c:v>
                </c:pt>
                <c:pt idx="14">
                  <c:v>17809</c:v>
                </c:pt>
                <c:pt idx="15">
                  <c:v>19093</c:v>
                </c:pt>
                <c:pt idx="16">
                  <c:v>21166</c:v>
                </c:pt>
                <c:pt idx="17">
                  <c:v>23323</c:v>
                </c:pt>
              </c:numCache>
            </c:numRef>
          </c:val>
        </c:ser>
        <c:marker val="1"/>
        <c:axId val="145704832"/>
        <c:axId val="145706368"/>
      </c:lineChart>
      <c:catAx>
        <c:axId val="145704832"/>
        <c:scaling>
          <c:orientation val="minMax"/>
        </c:scaling>
        <c:axPos val="b"/>
        <c:tickLblPos val="nextTo"/>
        <c:crossAx val="145706368"/>
        <c:crosses val="autoZero"/>
        <c:auto val="1"/>
        <c:lblAlgn val="ctr"/>
        <c:lblOffset val="100"/>
      </c:catAx>
      <c:valAx>
        <c:axId val="145706368"/>
        <c:scaling>
          <c:orientation val="minMax"/>
        </c:scaling>
        <c:axPos val="l"/>
        <c:majorGridlines/>
        <c:numFmt formatCode="General" sourceLinked="1"/>
        <c:tickLblPos val="nextTo"/>
        <c:crossAx val="145704832"/>
        <c:crosses val="autoZero"/>
        <c:crossBetween val="between"/>
      </c:valAx>
    </c:plotArea>
    <c:plotVisOnly val="1"/>
  </c:chart>
  <c:txPr>
    <a:bodyPr/>
    <a:lstStyle/>
    <a:p>
      <a:pPr>
        <a:defRPr sz="1800">
          <a:solidFill>
            <a:schemeClr val="bg1"/>
          </a:solidFill>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lineChart>
        <c:grouping val="standard"/>
        <c:ser>
          <c:idx val="0"/>
          <c:order val="0"/>
          <c:spPr>
            <a:ln>
              <a:solidFill>
                <a:srgbClr val="FFC000"/>
              </a:solidFill>
            </a:ln>
          </c:spPr>
          <c:marker>
            <c:spPr>
              <a:solidFill>
                <a:srgbClr val="FFC000"/>
              </a:solidFill>
              <a:ln>
                <a:solidFill>
                  <a:srgbClr val="FFC000"/>
                </a:solidFill>
              </a:ln>
            </c:spPr>
          </c:marker>
          <c:val>
            <c:numRef>
              <c:f>Sheet7!$V$15691:$AM$15691</c:f>
              <c:numCache>
                <c:formatCode>General</c:formatCode>
                <c:ptCount val="18"/>
                <c:pt idx="0">
                  <c:v>0</c:v>
                </c:pt>
                <c:pt idx="1">
                  <c:v>1742</c:v>
                </c:pt>
                <c:pt idx="2">
                  <c:v>3352</c:v>
                </c:pt>
                <c:pt idx="3">
                  <c:v>4605</c:v>
                </c:pt>
                <c:pt idx="4">
                  <c:v>6843</c:v>
                </c:pt>
                <c:pt idx="5">
                  <c:v>7328</c:v>
                </c:pt>
                <c:pt idx="6">
                  <c:v>6942</c:v>
                </c:pt>
                <c:pt idx="7">
                  <c:v>8401</c:v>
                </c:pt>
                <c:pt idx="8">
                  <c:v>9906</c:v>
                </c:pt>
                <c:pt idx="9">
                  <c:v>11620</c:v>
                </c:pt>
                <c:pt idx="10">
                  <c:v>13300</c:v>
                </c:pt>
                <c:pt idx="11">
                  <c:v>15078</c:v>
                </c:pt>
                <c:pt idx="12">
                  <c:v>16841</c:v>
                </c:pt>
                <c:pt idx="13">
                  <c:v>15978</c:v>
                </c:pt>
                <c:pt idx="14">
                  <c:v>17809</c:v>
                </c:pt>
                <c:pt idx="15">
                  <c:v>19093</c:v>
                </c:pt>
                <c:pt idx="16">
                  <c:v>21166</c:v>
                </c:pt>
                <c:pt idx="17">
                  <c:v>23323</c:v>
                </c:pt>
              </c:numCache>
            </c:numRef>
          </c:val>
        </c:ser>
        <c:marker val="1"/>
        <c:axId val="156145920"/>
        <c:axId val="161276672"/>
      </c:lineChart>
      <c:catAx>
        <c:axId val="156145920"/>
        <c:scaling>
          <c:orientation val="minMax"/>
        </c:scaling>
        <c:axPos val="b"/>
        <c:tickLblPos val="nextTo"/>
        <c:crossAx val="161276672"/>
        <c:crosses val="autoZero"/>
        <c:auto val="1"/>
        <c:lblAlgn val="ctr"/>
        <c:lblOffset val="100"/>
      </c:catAx>
      <c:valAx>
        <c:axId val="161276672"/>
        <c:scaling>
          <c:orientation val="minMax"/>
        </c:scaling>
        <c:axPos val="l"/>
        <c:majorGridlines/>
        <c:numFmt formatCode="General" sourceLinked="1"/>
        <c:tickLblPos val="nextTo"/>
        <c:crossAx val="156145920"/>
        <c:crosses val="autoZero"/>
        <c:crossBetween val="between"/>
      </c:valAx>
    </c:plotArea>
    <c:plotVisOnly val="1"/>
  </c:chart>
  <c:txPr>
    <a:bodyPr/>
    <a:lstStyle/>
    <a:p>
      <a:pPr>
        <a:defRPr sz="900">
          <a:solidFill>
            <a:schemeClr val="bg1"/>
          </a:solidFill>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536162330974456"/>
          <c:y val="8.0324074074074228E-2"/>
          <c:w val="0.81684790192365198"/>
          <c:h val="0.75350357247010891"/>
        </c:manualLayout>
      </c:layout>
      <c:lineChart>
        <c:grouping val="stacked"/>
        <c:ser>
          <c:idx val="0"/>
          <c:order val="0"/>
          <c:marker>
            <c:symbol val="none"/>
          </c:marker>
          <c:val>
            <c:numRef>
              <c:f>Sheet1!$V$15697:$AM$15697</c:f>
              <c:numCache>
                <c:formatCode>General</c:formatCode>
                <c:ptCount val="18"/>
                <c:pt idx="0">
                  <c:v>79424.549963925223</c:v>
                </c:pt>
                <c:pt idx="1">
                  <c:v>88838.243578643596</c:v>
                </c:pt>
                <c:pt idx="2">
                  <c:v>127864.00569985625</c:v>
                </c:pt>
                <c:pt idx="3">
                  <c:v>368261.22601010464</c:v>
                </c:pt>
                <c:pt idx="4">
                  <c:v>360409.89787157561</c:v>
                </c:pt>
                <c:pt idx="5">
                  <c:v>388775.70966811129</c:v>
                </c:pt>
                <c:pt idx="6">
                  <c:v>390637.70339105593</c:v>
                </c:pt>
                <c:pt idx="7">
                  <c:v>401196.63722943759</c:v>
                </c:pt>
                <c:pt idx="8">
                  <c:v>389021.81381673855</c:v>
                </c:pt>
                <c:pt idx="9">
                  <c:v>387226.24852092407</c:v>
                </c:pt>
                <c:pt idx="10">
                  <c:v>386714.49743867264</c:v>
                </c:pt>
                <c:pt idx="11">
                  <c:v>386816.95811688283</c:v>
                </c:pt>
                <c:pt idx="12">
                  <c:v>386803.08033910498</c:v>
                </c:pt>
                <c:pt idx="13">
                  <c:v>386075.31724386825</c:v>
                </c:pt>
                <c:pt idx="14">
                  <c:v>384952.46525974094</c:v>
                </c:pt>
                <c:pt idx="15">
                  <c:v>384960.76049783686</c:v>
                </c:pt>
                <c:pt idx="16">
                  <c:v>385449.78113275691</c:v>
                </c:pt>
                <c:pt idx="17">
                  <c:v>385052.76446609036</c:v>
                </c:pt>
              </c:numCache>
            </c:numRef>
          </c:val>
        </c:ser>
        <c:marker val="1"/>
        <c:axId val="120497664"/>
        <c:axId val="120499200"/>
      </c:lineChart>
      <c:catAx>
        <c:axId val="120497664"/>
        <c:scaling>
          <c:orientation val="minMax"/>
        </c:scaling>
        <c:axPos val="b"/>
        <c:tickLblPos val="nextTo"/>
        <c:crossAx val="120499200"/>
        <c:crosses val="autoZero"/>
        <c:auto val="1"/>
        <c:lblAlgn val="ctr"/>
        <c:lblOffset val="100"/>
      </c:catAx>
      <c:valAx>
        <c:axId val="120499200"/>
        <c:scaling>
          <c:orientation val="minMax"/>
        </c:scaling>
        <c:axPos val="l"/>
        <c:majorGridlines/>
        <c:numFmt formatCode="General" sourceLinked="1"/>
        <c:tickLblPos val="nextTo"/>
        <c:crossAx val="120497664"/>
        <c:crosses val="autoZero"/>
        <c:crossBetween val="between"/>
      </c:valAx>
    </c:plotArea>
    <c:plotVisOnly val="1"/>
  </c:chart>
  <c:txPr>
    <a:bodyPr/>
    <a:lstStyle/>
    <a:p>
      <a:pPr>
        <a:defRPr sz="1050">
          <a:solidFill>
            <a:schemeClr val="bg1"/>
          </a:solidFill>
        </a:defRPr>
      </a:pPr>
      <a:endParaRPr lang="en-US"/>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endParaRPr lang="en-US"/>
          </a:p>
        </p:txBody>
      </p:sp>
      <p:sp>
        <p:nvSpPr>
          <p:cNvPr id="64102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US"/>
          </a:p>
        </p:txBody>
      </p:sp>
      <p:sp>
        <p:nvSpPr>
          <p:cNvPr id="64102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endParaRPr lang="en-US"/>
          </a:p>
        </p:txBody>
      </p:sp>
      <p:sp>
        <p:nvSpPr>
          <p:cNvPr id="64102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017B9CBB-6851-4DDF-B972-B53B756FCCD2}"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US"/>
          </a:p>
        </p:txBody>
      </p:sp>
      <p:sp>
        <p:nvSpPr>
          <p:cNvPr id="819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0AC45801-BEDC-4B7D-96EF-C24BF0B5BA3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F5BCC5-C239-4AEA-A8DF-ED53B1E650F4}" type="slidenum">
              <a:rPr lang="en-US"/>
              <a:pPr/>
              <a:t>1</a:t>
            </a:fld>
            <a:endParaRPr lang="en-US"/>
          </a:p>
        </p:txBody>
      </p:sp>
      <p:sp>
        <p:nvSpPr>
          <p:cNvPr id="20482" name="Rectangle 2"/>
          <p:cNvSpPr>
            <a:spLocks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02E34339-7806-47B5-80EC-98E595B15E74}" type="slidenum">
              <a:rPr lang="en-US" smtClean="0"/>
              <a:pPr/>
              <a:t>10</a:t>
            </a:fld>
            <a:endParaRPr lang="en-US" smtClean="0"/>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40253D-A834-4BE4-81A0-8C8C2F581045}" type="slidenum">
              <a:rPr lang="en-US"/>
              <a:pPr/>
              <a:t>11</a:t>
            </a:fld>
            <a:endParaRPr lang="en-US"/>
          </a:p>
        </p:txBody>
      </p:sp>
      <p:sp>
        <p:nvSpPr>
          <p:cNvPr id="652290" name="Rectangle 2"/>
          <p:cNvSpPr>
            <a:spLocks noChangeArrowheads="1" noTextEdit="1"/>
          </p:cNvSpPr>
          <p:nvPr>
            <p:ph type="sldImg"/>
          </p:nvPr>
        </p:nvSpPr>
        <p:spPr>
          <a:ln/>
        </p:spPr>
      </p:sp>
      <p:sp>
        <p:nvSpPr>
          <p:cNvPr id="652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27FC5C-65A0-4E8D-8572-A51BA729600B}" type="slidenum">
              <a:rPr lang="en-US"/>
              <a:pPr/>
              <a:t>12</a:t>
            </a:fld>
            <a:endParaRPr lang="en-US"/>
          </a:p>
        </p:txBody>
      </p:sp>
      <p:sp>
        <p:nvSpPr>
          <p:cNvPr id="654338" name="Rectangle 2"/>
          <p:cNvSpPr>
            <a:spLocks noChangeArrowheads="1" noTextEdit="1"/>
          </p:cNvSpPr>
          <p:nvPr>
            <p:ph type="sldImg"/>
          </p:nvPr>
        </p:nvSpPr>
        <p:spPr>
          <a:ln/>
        </p:spPr>
      </p:sp>
      <p:sp>
        <p:nvSpPr>
          <p:cNvPr id="65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27C537-BB9A-4A2C-846B-3E749A80E6BE}" type="slidenum">
              <a:rPr lang="en-US"/>
              <a:pPr/>
              <a:t>13</a:t>
            </a:fld>
            <a:endParaRPr lang="en-US"/>
          </a:p>
        </p:txBody>
      </p:sp>
      <p:sp>
        <p:nvSpPr>
          <p:cNvPr id="683010" name="Rectangle 2"/>
          <p:cNvSpPr>
            <a:spLocks noChangeArrowheads="1" noTextEdit="1"/>
          </p:cNvSpPr>
          <p:nvPr>
            <p:ph type="sldImg"/>
          </p:nvPr>
        </p:nvSpPr>
        <p:spPr>
          <a:ln/>
        </p:spPr>
      </p:sp>
      <p:sp>
        <p:nvSpPr>
          <p:cNvPr id="68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56888E-D4D7-4C62-80EC-EA628B4660D4}" type="slidenum">
              <a:rPr lang="en-US"/>
              <a:pPr/>
              <a:t>14</a:t>
            </a:fld>
            <a:endParaRPr lang="en-US"/>
          </a:p>
        </p:txBody>
      </p:sp>
      <p:sp>
        <p:nvSpPr>
          <p:cNvPr id="685058" name="Rectangle 2"/>
          <p:cNvSpPr>
            <a:spLocks noChangeArrowheads="1" noTextEdit="1"/>
          </p:cNvSpPr>
          <p:nvPr>
            <p:ph type="sldImg"/>
          </p:nvPr>
        </p:nvSpPr>
        <p:spPr>
          <a:ln/>
        </p:spPr>
      </p:sp>
      <p:sp>
        <p:nvSpPr>
          <p:cNvPr id="68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345958-E668-4464-9CE6-A3532C1F9894}" type="slidenum">
              <a:rPr lang="en-US"/>
              <a:pPr/>
              <a:t>15</a:t>
            </a:fld>
            <a:endParaRPr lang="en-US"/>
          </a:p>
        </p:txBody>
      </p:sp>
      <p:sp>
        <p:nvSpPr>
          <p:cNvPr id="687106" name="Rectangle 2"/>
          <p:cNvSpPr>
            <a:spLocks noChangeArrowheads="1" noTextEdit="1"/>
          </p:cNvSpPr>
          <p:nvPr>
            <p:ph type="sldImg"/>
          </p:nvPr>
        </p:nvSpPr>
        <p:spPr>
          <a:ln/>
        </p:spPr>
      </p:sp>
      <p:sp>
        <p:nvSpPr>
          <p:cNvPr id="68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B60408-7712-43CC-B13C-76D3E6459DE4}" type="slidenum">
              <a:rPr lang="en-US"/>
              <a:pPr/>
              <a:t>17</a:t>
            </a:fld>
            <a:endParaRPr lang="en-US"/>
          </a:p>
        </p:txBody>
      </p:sp>
      <p:sp>
        <p:nvSpPr>
          <p:cNvPr id="689154" name="Rectangle 2"/>
          <p:cNvSpPr>
            <a:spLocks noChangeArrowheads="1" noTextEdit="1"/>
          </p:cNvSpPr>
          <p:nvPr>
            <p:ph type="sldImg"/>
          </p:nvPr>
        </p:nvSpPr>
        <p:spPr>
          <a:ln/>
        </p:spPr>
      </p:sp>
      <p:sp>
        <p:nvSpPr>
          <p:cNvPr id="68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99CB20-3678-4C3D-AD66-38A45AAB9904}" type="slidenum">
              <a:rPr lang="en-US"/>
              <a:pPr/>
              <a:t>18</a:t>
            </a:fld>
            <a:endParaRPr lang="en-US"/>
          </a:p>
        </p:txBody>
      </p:sp>
      <p:sp>
        <p:nvSpPr>
          <p:cNvPr id="691202" name="Rectangle 2"/>
          <p:cNvSpPr>
            <a:spLocks noChangeArrowheads="1" noTextEdit="1"/>
          </p:cNvSpPr>
          <p:nvPr>
            <p:ph type="sldImg"/>
          </p:nvPr>
        </p:nvSpPr>
        <p:spPr>
          <a:ln/>
        </p:spPr>
      </p:sp>
      <p:sp>
        <p:nvSpPr>
          <p:cNvPr id="69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D36EDD-1E1D-4FCB-BEAA-565187FE91A2}" type="slidenum">
              <a:rPr lang="en-US"/>
              <a:pPr/>
              <a:t>19</a:t>
            </a:fld>
            <a:endParaRPr lang="en-US"/>
          </a:p>
        </p:txBody>
      </p:sp>
      <p:sp>
        <p:nvSpPr>
          <p:cNvPr id="693250" name="Rectangle 2"/>
          <p:cNvSpPr>
            <a:spLocks noChangeArrowheads="1" noTextEdit="1"/>
          </p:cNvSpPr>
          <p:nvPr>
            <p:ph type="sldImg"/>
          </p:nvPr>
        </p:nvSpPr>
        <p:spPr>
          <a:ln/>
        </p:spPr>
      </p:sp>
      <p:sp>
        <p:nvSpPr>
          <p:cNvPr id="69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17E3A0-F95C-4C4E-AB12-741E74EBCD8E}" type="slidenum">
              <a:rPr lang="en-US"/>
              <a:pPr/>
              <a:t>20</a:t>
            </a:fld>
            <a:endParaRPr lang="en-US"/>
          </a:p>
        </p:txBody>
      </p:sp>
      <p:sp>
        <p:nvSpPr>
          <p:cNvPr id="695298" name="Rectangle 2"/>
          <p:cNvSpPr>
            <a:spLocks noChangeArrowheads="1" noTextEdit="1"/>
          </p:cNvSpPr>
          <p:nvPr>
            <p:ph type="sldImg"/>
          </p:nvPr>
        </p:nvSpPr>
        <p:spPr>
          <a:ln/>
        </p:spPr>
      </p:sp>
      <p:sp>
        <p:nvSpPr>
          <p:cNvPr id="69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1E5B49-135F-4B97-80C3-D56AF48B0D6B}" type="slidenum">
              <a:rPr lang="en-US"/>
              <a:pPr/>
              <a:t>2</a:t>
            </a:fld>
            <a:endParaRPr lang="en-US"/>
          </a:p>
        </p:txBody>
      </p:sp>
      <p:sp>
        <p:nvSpPr>
          <p:cNvPr id="504834" name="Rectangle 2"/>
          <p:cNvSpPr>
            <a:spLocks noChangeArrowheads="1" noTextEdit="1"/>
          </p:cNvSpPr>
          <p:nvPr>
            <p:ph type="sldImg"/>
          </p:nvPr>
        </p:nvSpPr>
        <p:spPr>
          <a:ln/>
        </p:spPr>
      </p:sp>
      <p:sp>
        <p:nvSpPr>
          <p:cNvPr id="504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6216FC-5DE9-4F35-AC84-6993585FFD6F}" type="slidenum">
              <a:rPr lang="en-US"/>
              <a:pPr/>
              <a:t>21</a:t>
            </a:fld>
            <a:endParaRPr lang="en-US"/>
          </a:p>
        </p:txBody>
      </p:sp>
      <p:sp>
        <p:nvSpPr>
          <p:cNvPr id="697346" name="Rectangle 2"/>
          <p:cNvSpPr>
            <a:spLocks noChangeArrowheads="1" noTextEdit="1"/>
          </p:cNvSpPr>
          <p:nvPr>
            <p:ph type="sldImg"/>
          </p:nvPr>
        </p:nvSpPr>
        <p:spPr>
          <a:ln/>
        </p:spPr>
      </p:sp>
      <p:sp>
        <p:nvSpPr>
          <p:cNvPr id="69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0F497F-AFE3-4970-8886-4E69A4AF5B6D}" type="slidenum">
              <a:rPr lang="en-US"/>
              <a:pPr/>
              <a:t>22</a:t>
            </a:fld>
            <a:endParaRPr lang="en-US"/>
          </a:p>
        </p:txBody>
      </p:sp>
      <p:sp>
        <p:nvSpPr>
          <p:cNvPr id="703490" name="Rectangle 2"/>
          <p:cNvSpPr>
            <a:spLocks noChangeArrowheads="1" noTextEdit="1"/>
          </p:cNvSpPr>
          <p:nvPr>
            <p:ph type="sldImg"/>
          </p:nvPr>
        </p:nvSpPr>
        <p:spPr>
          <a:ln/>
        </p:spPr>
      </p:sp>
      <p:sp>
        <p:nvSpPr>
          <p:cNvPr id="70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B6EE2A4B-DFDF-454E-AB55-8DA4F43A363F}" type="slidenum">
              <a:rPr lang="en-US" smtClean="0"/>
              <a:pPr/>
              <a:t>23</a:t>
            </a:fld>
            <a:endParaRPr lang="en-US" smtClean="0"/>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884245-D33F-49CC-A795-FA1F9AD85194}" type="slidenum">
              <a:rPr lang="en-US"/>
              <a:pPr/>
              <a:t>24</a:t>
            </a:fld>
            <a:endParaRPr lang="en-US"/>
          </a:p>
        </p:txBody>
      </p:sp>
      <p:sp>
        <p:nvSpPr>
          <p:cNvPr id="705538" name="Rectangle 2"/>
          <p:cNvSpPr>
            <a:spLocks noChangeArrowheads="1" noTextEdit="1"/>
          </p:cNvSpPr>
          <p:nvPr>
            <p:ph type="sldImg"/>
          </p:nvPr>
        </p:nvSpPr>
        <p:spPr>
          <a:ln/>
        </p:spPr>
      </p:sp>
      <p:sp>
        <p:nvSpPr>
          <p:cNvPr id="70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746C9C-DF62-4F61-BB85-88ACCF1F073A}" type="slidenum">
              <a:rPr lang="en-US" smtClean="0"/>
              <a:pPr/>
              <a:t>29</a:t>
            </a:fld>
            <a:endParaRPr lang="en-US" smtClean="0"/>
          </a:p>
        </p:txBody>
      </p:sp>
      <p:sp>
        <p:nvSpPr>
          <p:cNvPr id="54275" name="Rectangle 2"/>
          <p:cNvSpPr>
            <a:spLocks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313F6AC-E14C-40C8-AC9C-AA749F0FE1F9}" type="slidenum">
              <a:rPr lang="en-US" smtClean="0"/>
              <a:pPr/>
              <a:t>30</a:t>
            </a:fld>
            <a:endParaRPr lang="en-US" smtClean="0"/>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86BB6EE-5440-4B1F-A93B-43B8CA8DCEB4}" type="slidenum">
              <a:rPr lang="en-US" smtClean="0"/>
              <a:pPr/>
              <a:t>31</a:t>
            </a:fld>
            <a:endParaRPr lang="en-US" smtClean="0"/>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10C269A2-8E3F-4406-913C-3D6E83278400}" type="slidenum">
              <a:rPr lang="en-US" smtClean="0"/>
              <a:pPr/>
              <a:t>32</a:t>
            </a:fld>
            <a:endParaRPr lang="en-US" smtClean="0"/>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F3EF0F3C-5B28-4F33-9FB0-1B1C474F2AE0}" type="slidenum">
              <a:rPr lang="en-US" smtClean="0"/>
              <a:pPr/>
              <a:t>33</a:t>
            </a:fld>
            <a:endParaRPr lang="en-US" smtClean="0"/>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AB7958D-57D2-4AA1-8CB4-1E4553BE3B38}" type="slidenum">
              <a:rPr lang="en-US" smtClean="0"/>
              <a:pPr/>
              <a:t>42</a:t>
            </a:fld>
            <a:endParaRPr lang="en-US" smtClean="0"/>
          </a:p>
        </p:txBody>
      </p:sp>
      <p:sp>
        <p:nvSpPr>
          <p:cNvPr id="44035" name="Rectangle 2"/>
          <p:cNvSpPr>
            <a:spLocks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053CB2FC-CD62-4558-92F6-CE1C8C04AA5F}" type="slidenum">
              <a:rPr lang="en-US" smtClean="0"/>
              <a:pPr/>
              <a:t>3</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21BA1-5DB4-4EA2-BFDB-FF6DEBA1EF54}" type="slidenum">
              <a:rPr lang="en-US"/>
              <a:pPr/>
              <a:t>4</a:t>
            </a:fld>
            <a:endParaRPr lang="en-US"/>
          </a:p>
        </p:txBody>
      </p:sp>
      <p:sp>
        <p:nvSpPr>
          <p:cNvPr id="506882" name="Rectangle 2"/>
          <p:cNvSpPr>
            <a:spLocks noChangeArrowheads="1" noTextEdit="1"/>
          </p:cNvSpPr>
          <p:nvPr>
            <p:ph type="sldImg"/>
          </p:nvPr>
        </p:nvSpPr>
        <p:spPr>
          <a:ln/>
        </p:spPr>
      </p:sp>
      <p:sp>
        <p:nvSpPr>
          <p:cNvPr id="506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DFE144-203C-45F7-B481-74FF2E53BB64}" type="slidenum">
              <a:rPr lang="en-US"/>
              <a:pPr/>
              <a:t>5</a:t>
            </a:fld>
            <a:endParaRPr lang="en-US"/>
          </a:p>
        </p:txBody>
      </p:sp>
      <p:sp>
        <p:nvSpPr>
          <p:cNvPr id="624642" name="Rectangle 2"/>
          <p:cNvSpPr>
            <a:spLocks noChangeArrowheads="1" noTextEdit="1"/>
          </p:cNvSpPr>
          <p:nvPr>
            <p:ph type="sldImg"/>
          </p:nvPr>
        </p:nvSpPr>
        <p:spPr>
          <a:ln/>
        </p:spPr>
      </p:sp>
      <p:sp>
        <p:nvSpPr>
          <p:cNvPr id="624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38BCEE-F492-4FC0-ADD5-5E2EB2FDB202}" type="slidenum">
              <a:rPr lang="en-US"/>
              <a:pPr/>
              <a:t>6</a:t>
            </a:fld>
            <a:endParaRPr lang="en-US"/>
          </a:p>
        </p:txBody>
      </p:sp>
      <p:sp>
        <p:nvSpPr>
          <p:cNvPr id="533506" name="Rectangle 2"/>
          <p:cNvSpPr>
            <a:spLocks noChangeArrowheads="1" noTextEdit="1"/>
          </p:cNvSpPr>
          <p:nvPr>
            <p:ph type="sldImg"/>
          </p:nvPr>
        </p:nvSpPr>
        <p:spPr>
          <a:ln/>
        </p:spPr>
      </p:sp>
      <p:sp>
        <p:nvSpPr>
          <p:cNvPr id="533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7B5459-28B7-4CBA-B91E-606720C7D2E2}" type="slidenum">
              <a:rPr lang="en-US"/>
              <a:pPr/>
              <a:t>7</a:t>
            </a:fld>
            <a:endParaRPr lang="en-US"/>
          </a:p>
        </p:txBody>
      </p:sp>
      <p:sp>
        <p:nvSpPr>
          <p:cNvPr id="534530" name="Rectangle 2"/>
          <p:cNvSpPr>
            <a:spLocks noChangeArrowheads="1" noTextEdit="1"/>
          </p:cNvSpPr>
          <p:nvPr>
            <p:ph type="sldImg"/>
          </p:nvPr>
        </p:nvSpPr>
        <p:spPr>
          <a:ln/>
        </p:spPr>
      </p:sp>
      <p:sp>
        <p:nvSpPr>
          <p:cNvPr id="534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24B5111-34A0-45D9-90C9-8247C5A96D51}" type="slidenum">
              <a:rPr lang="en-US" smtClean="0"/>
              <a:pPr/>
              <a:t>8</a:t>
            </a:fld>
            <a:endParaRPr lang="en-US" smtClean="0"/>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D7FFF292-B4EE-43CB-AC5C-704E21D27E32}" type="slidenum">
              <a:rPr lang="en-US" smtClean="0"/>
              <a:pPr/>
              <a:t>9</a:t>
            </a:fld>
            <a:endParaRPr lang="en-US" smtClean="0"/>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27377" name="Rectangle 17"/>
          <p:cNvSpPr>
            <a:spLocks noChangeArrowheads="1"/>
          </p:cNvSpPr>
          <p:nvPr userDrawn="1"/>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endParaRPr lang="en-US"/>
          </a:p>
        </p:txBody>
      </p:sp>
      <p:sp>
        <p:nvSpPr>
          <p:cNvPr id="527362"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endParaRPr lang="en-US"/>
          </a:p>
        </p:txBody>
      </p:sp>
      <p:sp>
        <p:nvSpPr>
          <p:cNvPr id="527363"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endParaRPr lang="en-US"/>
          </a:p>
        </p:txBody>
      </p:sp>
      <p:sp>
        <p:nvSpPr>
          <p:cNvPr id="527364"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GB"/>
              <a:t>Click to edit Master subtitle style</a:t>
            </a:r>
          </a:p>
        </p:txBody>
      </p:sp>
      <p:graphicFrame>
        <p:nvGraphicFramePr>
          <p:cNvPr id="527365" name="Object 5"/>
          <p:cNvGraphicFramePr>
            <a:graphicFrameLocks noChangeAspect="1"/>
          </p:cNvGraphicFramePr>
          <p:nvPr/>
        </p:nvGraphicFramePr>
        <p:xfrm>
          <a:off x="0" y="0"/>
          <a:ext cx="9144000" cy="1130300"/>
        </p:xfrm>
        <a:graphic>
          <a:graphicData uri="http://schemas.openxmlformats.org/presentationml/2006/ole">
            <p:oleObj spid="_x0000_s527365" name="Photo Editor-foto" r:id="rId3" imgW="7621064" imgH="1009791" progId="MSPhotoEd.3">
              <p:embed/>
            </p:oleObj>
          </a:graphicData>
        </a:graphic>
      </p:graphicFrame>
      <p:sp>
        <p:nvSpPr>
          <p:cNvPr id="527366" name="Text Box 6"/>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r>
              <a:rPr lang="nl-BE" sz="2000">
                <a:solidFill>
                  <a:schemeClr val="bg1"/>
                </a:solidFill>
                <a:latin typeface="Batang" pitchFamily="18" charset="-127"/>
              </a:rPr>
              <a:t>New York State </a:t>
            </a:r>
          </a:p>
          <a:p>
            <a:pPr algn="l"/>
            <a:r>
              <a:rPr lang="nl-BE" sz="2000">
                <a:solidFill>
                  <a:schemeClr val="bg1"/>
                </a:solidFill>
                <a:latin typeface="Batang" pitchFamily="18" charset="-127"/>
              </a:rPr>
              <a:t>Center of Excellence in Bioinformatics &amp; Life Sciences</a:t>
            </a:r>
          </a:p>
          <a:p>
            <a:pPr algn="l"/>
            <a:endParaRPr lang="nl-BE" sz="800">
              <a:solidFill>
                <a:schemeClr val="bg1"/>
              </a:solidFill>
              <a:latin typeface="Batang" pitchFamily="18" charset="-127"/>
            </a:endParaRPr>
          </a:p>
        </p:txBody>
      </p:sp>
      <p:grpSp>
        <p:nvGrpSpPr>
          <p:cNvPr id="527367" name="Group 7"/>
          <p:cNvGrpSpPr>
            <a:grpSpLocks/>
          </p:cNvGrpSpPr>
          <p:nvPr/>
        </p:nvGrpSpPr>
        <p:grpSpPr bwMode="auto">
          <a:xfrm>
            <a:off x="152400" y="152400"/>
            <a:ext cx="1752600" cy="838200"/>
            <a:chOff x="720" y="1440"/>
            <a:chExt cx="1104" cy="576"/>
          </a:xfrm>
        </p:grpSpPr>
        <p:sp>
          <p:nvSpPr>
            <p:cNvPr id="527368" name="AutoShape 8"/>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endParaRPr lang="en-US"/>
            </a:p>
          </p:txBody>
        </p:sp>
        <p:sp>
          <p:nvSpPr>
            <p:cNvPr id="527369" name="AutoShape 9"/>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endParaRPr lang="en-US"/>
            </a:p>
          </p:txBody>
        </p:sp>
        <p:sp>
          <p:nvSpPr>
            <p:cNvPr id="527370" name="AutoShape 10"/>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endParaRPr lang="en-US"/>
            </a:p>
          </p:txBody>
        </p:sp>
        <p:sp>
          <p:nvSpPr>
            <p:cNvPr id="527371" name="AutoShape 11"/>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endParaRPr lang="en-US"/>
            </a:p>
          </p:txBody>
        </p:sp>
        <p:sp>
          <p:nvSpPr>
            <p:cNvPr id="527372" name="AutoShape 12"/>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endParaRPr lang="en-US"/>
            </a:p>
          </p:txBody>
        </p:sp>
        <p:sp>
          <p:nvSpPr>
            <p:cNvPr id="527373" name="AutoShape 13"/>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endParaRPr lang="en-US"/>
            </a:p>
          </p:txBody>
        </p:sp>
        <p:sp>
          <p:nvSpPr>
            <p:cNvPr id="527374" name="Rectangle 14"/>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r>
                <a:rPr lang="nl-BE" sz="2400">
                  <a:solidFill>
                    <a:srgbClr val="153C8B"/>
                  </a:solidFill>
                  <a:latin typeface="Verdana" pitchFamily="34" charset="0"/>
                </a:rPr>
                <a:t>R  </a:t>
              </a:r>
              <a:r>
                <a:rPr lang="nl-BE" sz="1600">
                  <a:solidFill>
                    <a:srgbClr val="153C8B"/>
                  </a:solidFill>
                  <a:latin typeface="Verdana" pitchFamily="34" charset="0"/>
                </a:rPr>
                <a:t> </a:t>
              </a:r>
              <a:r>
                <a:rPr lang="nl-BE" sz="2400">
                  <a:solidFill>
                    <a:srgbClr val="153C8B"/>
                  </a:solidFill>
                  <a:latin typeface="Verdana" pitchFamily="34" charset="0"/>
                </a:rPr>
                <a:t>T  U</a:t>
              </a:r>
              <a:endParaRPr lang="en-US" sz="2400">
                <a:solidFill>
                  <a:srgbClr val="153C8B"/>
                </a:solidFill>
                <a:latin typeface="Verdana" pitchFamily="34" charset="0"/>
              </a:endParaRPr>
            </a:p>
          </p:txBody>
        </p:sp>
      </p:grpSp>
      <p:sp>
        <p:nvSpPr>
          <p:cNvPr id="527375" name="Line 15"/>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endParaRPr lang="en-US"/>
          </a:p>
        </p:txBody>
      </p:sp>
      <p:sp>
        <p:nvSpPr>
          <p:cNvPr id="527376" name="AutoShape 16"/>
          <p:cNvSpPr>
            <a:spLocks noGrp="1" noChangeArrowheads="1"/>
          </p:cNvSpPr>
          <p:nvPr>
            <p:ph type="ctrTitle"/>
          </p:nvPr>
        </p:nvSpPr>
        <p:spPr>
          <a:xfrm>
            <a:off x="723900" y="2516188"/>
            <a:ext cx="7696200" cy="700087"/>
          </a:xfrm>
          <a:solidFill>
            <a:schemeClr val="bg1"/>
          </a:solidFill>
        </p:spPr>
        <p:txBody>
          <a:bodyPr/>
          <a:lstStyle>
            <a:lvl1pPr>
              <a:defRPr sz="3600">
                <a:latin typeface="Arial Unicode MS" pitchFamily="34" charset="-128"/>
              </a:defRPr>
            </a:lvl1pPr>
          </a:lstStyle>
          <a:p>
            <a:r>
              <a:rPr lang="en-GB"/>
              <a:t>Click to edit Master title style</a:t>
            </a:r>
          </a:p>
        </p:txBody>
      </p:sp>
      <p:sp>
        <p:nvSpPr>
          <p:cNvPr id="527378" name="Rectangle 18"/>
          <p:cNvSpPr>
            <a:spLocks noChangeArrowheads="1"/>
          </p:cNvSpPr>
          <p:nvPr userDrawn="1"/>
        </p:nvSpPr>
        <p:spPr bwMode="auto">
          <a:xfrm>
            <a:off x="0" y="1066800"/>
            <a:ext cx="9144000" cy="5791200"/>
          </a:xfrm>
          <a:prstGeom prst="rect">
            <a:avLst/>
          </a:prstGeom>
          <a:noFill/>
          <a:ln w="9525">
            <a:noFill/>
            <a:miter lim="800000"/>
            <a:headEnd/>
            <a:tailEnd/>
          </a:ln>
          <a:effectLst/>
        </p:spPr>
        <p:txBody>
          <a:bodyPr wrap="none" anchor="ctr"/>
          <a:lstStyle/>
          <a:p>
            <a:endParaRPr lang="en-US"/>
          </a:p>
        </p:txBody>
      </p:sp>
      <p:graphicFrame>
        <p:nvGraphicFramePr>
          <p:cNvPr id="527379" name="Object 19"/>
          <p:cNvGraphicFramePr>
            <a:graphicFrameLocks noChangeAspect="1"/>
          </p:cNvGraphicFramePr>
          <p:nvPr/>
        </p:nvGraphicFramePr>
        <p:xfrm>
          <a:off x="0" y="0"/>
          <a:ext cx="9144000" cy="1130300"/>
        </p:xfrm>
        <a:graphic>
          <a:graphicData uri="http://schemas.openxmlformats.org/presentationml/2006/ole">
            <p:oleObj spid="_x0000_s527379" name="Photo Editor-foto" r:id="rId4" imgW="7621064" imgH="1009791" progId="MSPhotoEd.3">
              <p:embed/>
            </p:oleObj>
          </a:graphicData>
        </a:graphic>
      </p:graphicFrame>
      <p:sp>
        <p:nvSpPr>
          <p:cNvPr id="527380" name="Text Box 20"/>
          <p:cNvSpPr txBox="1">
            <a:spLocks noChangeArrowheads="1"/>
          </p:cNvSpPr>
          <p:nvPr userDrawn="1"/>
        </p:nvSpPr>
        <p:spPr bwMode="auto">
          <a:xfrm>
            <a:off x="1828800" y="71438"/>
            <a:ext cx="4191000" cy="1128712"/>
          </a:xfrm>
          <a:prstGeom prst="rect">
            <a:avLst/>
          </a:prstGeom>
          <a:noFill/>
          <a:ln w="9525">
            <a:noFill/>
            <a:miter lim="800000"/>
            <a:headEnd/>
            <a:tailEnd/>
          </a:ln>
          <a:effectLst/>
        </p:spPr>
        <p:txBody>
          <a:bodyPr>
            <a:spAutoFit/>
          </a:bodyPr>
          <a:lstStyle/>
          <a:p>
            <a:pPr algn="l"/>
            <a:r>
              <a:rPr lang="nl-BE" sz="2000">
                <a:solidFill>
                  <a:schemeClr val="bg1"/>
                </a:solidFill>
                <a:latin typeface="Batang" pitchFamily="18" charset="-127"/>
              </a:rPr>
              <a:t>New York State </a:t>
            </a:r>
          </a:p>
          <a:p>
            <a:pPr algn="l"/>
            <a:r>
              <a:rPr lang="nl-BE" sz="2000">
                <a:solidFill>
                  <a:schemeClr val="bg1"/>
                </a:solidFill>
                <a:latin typeface="Batang" pitchFamily="18" charset="-127"/>
              </a:rPr>
              <a:t>Center of Excellence in Bioinformatics &amp; Life Sciences</a:t>
            </a:r>
          </a:p>
          <a:p>
            <a:pPr algn="l"/>
            <a:endParaRPr lang="nl-BE" sz="800">
              <a:solidFill>
                <a:schemeClr val="bg1"/>
              </a:solidFill>
              <a:latin typeface="Batang" pitchFamily="18" charset="-127"/>
            </a:endParaRPr>
          </a:p>
        </p:txBody>
      </p:sp>
      <p:grpSp>
        <p:nvGrpSpPr>
          <p:cNvPr id="527381" name="Group 21"/>
          <p:cNvGrpSpPr>
            <a:grpSpLocks/>
          </p:cNvGrpSpPr>
          <p:nvPr userDrawn="1"/>
        </p:nvGrpSpPr>
        <p:grpSpPr bwMode="auto">
          <a:xfrm>
            <a:off x="152400" y="152400"/>
            <a:ext cx="1752600" cy="838200"/>
            <a:chOff x="720" y="1440"/>
            <a:chExt cx="1104" cy="576"/>
          </a:xfrm>
        </p:grpSpPr>
        <p:sp>
          <p:nvSpPr>
            <p:cNvPr id="527382" name="AutoShape 22"/>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endParaRPr lang="en-US"/>
            </a:p>
          </p:txBody>
        </p:sp>
        <p:sp>
          <p:nvSpPr>
            <p:cNvPr id="527383" name="AutoShape 23"/>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endParaRPr lang="en-US"/>
            </a:p>
          </p:txBody>
        </p:sp>
        <p:sp>
          <p:nvSpPr>
            <p:cNvPr id="527384" name="AutoShape 24"/>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endParaRPr lang="en-US"/>
            </a:p>
          </p:txBody>
        </p:sp>
        <p:sp>
          <p:nvSpPr>
            <p:cNvPr id="527385" name="AutoShape 25"/>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endParaRPr lang="en-US"/>
            </a:p>
          </p:txBody>
        </p:sp>
        <p:sp>
          <p:nvSpPr>
            <p:cNvPr id="527386" name="AutoShape 26"/>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endParaRPr lang="en-US"/>
            </a:p>
          </p:txBody>
        </p:sp>
        <p:sp>
          <p:nvSpPr>
            <p:cNvPr id="527387" name="AutoShape 27"/>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endParaRPr lang="en-US"/>
            </a:p>
          </p:txBody>
        </p:sp>
        <p:sp>
          <p:nvSpPr>
            <p:cNvPr id="527388" name="Rectangle 28"/>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r>
                <a:rPr lang="nl-BE" sz="2400">
                  <a:solidFill>
                    <a:srgbClr val="153C8B"/>
                  </a:solidFill>
                  <a:latin typeface="Verdana" pitchFamily="34" charset="0"/>
                </a:rPr>
                <a:t>R  </a:t>
              </a:r>
              <a:r>
                <a:rPr lang="nl-BE" sz="1600">
                  <a:solidFill>
                    <a:srgbClr val="153C8B"/>
                  </a:solidFill>
                  <a:latin typeface="Verdana" pitchFamily="34" charset="0"/>
                </a:rPr>
                <a:t> </a:t>
              </a:r>
              <a:r>
                <a:rPr lang="nl-BE" sz="2400">
                  <a:solidFill>
                    <a:srgbClr val="153C8B"/>
                  </a:solidFill>
                  <a:latin typeface="Verdana" pitchFamily="34" charset="0"/>
                </a:rPr>
                <a:t>T  U</a:t>
              </a:r>
              <a:endParaRPr lang="en-US" sz="2400">
                <a:solidFill>
                  <a:srgbClr val="153C8B"/>
                </a:solidFill>
                <a:latin typeface="Verdana" pitchFamily="34" charset="0"/>
              </a:endParaRPr>
            </a:p>
          </p:txBody>
        </p:sp>
      </p:grpSp>
      <p:sp>
        <p:nvSpPr>
          <p:cNvPr id="527389" name="Line 29"/>
          <p:cNvSpPr>
            <a:spLocks noChangeShapeType="1"/>
          </p:cNvSpPr>
          <p:nvPr userDrawn="1"/>
        </p:nvSpPr>
        <p:spPr bwMode="auto">
          <a:xfrm>
            <a:off x="0" y="1143000"/>
            <a:ext cx="9144000" cy="0"/>
          </a:xfrm>
          <a:prstGeom prst="line">
            <a:avLst/>
          </a:prstGeom>
          <a:noFill/>
          <a:ln w="9525">
            <a:solidFill>
              <a:schemeClr val="bg1"/>
            </a:solidFill>
            <a:round/>
            <a:headEnd/>
            <a:tailEnd/>
          </a:ln>
          <a:effectLst/>
        </p:spPr>
        <p:txBody>
          <a:bodyPr anchor="ct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8C19B91-21CD-4537-9BF2-B298418229C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012825"/>
            <a:ext cx="22098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012825"/>
            <a:ext cx="64770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5D7F38F-525F-4C02-A07C-37026489498A}"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 y="1981200"/>
            <a:ext cx="43434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3434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239000" y="6553200"/>
            <a:ext cx="1905000" cy="304800"/>
          </a:xfrm>
        </p:spPr>
        <p:txBody>
          <a:bodyPr/>
          <a:lstStyle>
            <a:lvl1pPr>
              <a:defRPr/>
            </a:lvl1pPr>
          </a:lstStyle>
          <a:p>
            <a:fld id="{B374E802-0F7C-49BF-BF55-B11AC8828ABE}"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981200"/>
            <a:ext cx="8839200" cy="4724400"/>
          </a:xfrm>
        </p:spPr>
        <p:txBody>
          <a:bodyPr/>
          <a:lstStyle/>
          <a:p>
            <a:pPr lvl="0"/>
            <a:endParaRPr lang="en-US" noProof="0" smtClean="0"/>
          </a:p>
        </p:txBody>
      </p:sp>
      <p:sp>
        <p:nvSpPr>
          <p:cNvPr id="4" name="Rectangle 5"/>
          <p:cNvSpPr>
            <a:spLocks noGrp="1" noChangeArrowheads="1"/>
          </p:cNvSpPr>
          <p:nvPr>
            <p:ph type="sldNum" sz="quarter" idx="10"/>
          </p:nvPr>
        </p:nvSpPr>
        <p:spPr>
          <a:ln/>
        </p:spPr>
        <p:txBody>
          <a:bodyPr/>
          <a:lstStyle>
            <a:lvl1pPr>
              <a:defRPr/>
            </a:lvl1pPr>
          </a:lstStyle>
          <a:p>
            <a:pPr>
              <a:defRPr/>
            </a:pPr>
            <a:fld id="{B95CAE61-FBA2-41FE-B0CC-660B6FE20FC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DF2CBFB-0A2C-401B-917D-C5B02BBD14D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57B8936B-9EDD-4CA0-BFB0-371B0CD99BE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981200"/>
            <a:ext cx="4343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343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AAFD7704-9E07-4FC4-9B98-D5B977D8093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1FAC7C94-1F93-4411-9CDD-ECFC285DFA0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730184F4-BE45-4331-96D0-AF1D61A73EA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326A4F1-FE6E-4754-9D73-1B3D6439D70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357D5DA-3323-4834-B4A0-4B94AD45656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B4EFBB5-8AD9-4655-ACC6-A42FDE93171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2.bin"/><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526354" name="Rectangle 18"/>
          <p:cNvSpPr>
            <a:spLocks noChangeArrowheads="1"/>
          </p:cNvSpPr>
          <p:nvPr userDrawn="1"/>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endParaRPr lang="en-US"/>
          </a:p>
        </p:txBody>
      </p:sp>
      <p:sp>
        <p:nvSpPr>
          <p:cNvPr id="526355" name="Rectangle 19"/>
          <p:cNvSpPr>
            <a:spLocks noChangeArrowheads="1"/>
          </p:cNvSpPr>
          <p:nvPr userDrawn="1"/>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endParaRPr lang="en-US"/>
          </a:p>
        </p:txBody>
      </p:sp>
      <p:sp>
        <p:nvSpPr>
          <p:cNvPr id="526338"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endParaRPr lang="en-US"/>
          </a:p>
        </p:txBody>
      </p:sp>
      <p:sp>
        <p:nvSpPr>
          <p:cNvPr id="526339"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endParaRPr lang="en-US"/>
          </a:p>
        </p:txBody>
      </p:sp>
      <p:sp>
        <p:nvSpPr>
          <p:cNvPr id="526340" name="Rectangle 4"/>
          <p:cNvSpPr>
            <a:spLocks noGrp="1" noChangeArrowheads="1"/>
          </p:cNvSpPr>
          <p:nvPr>
            <p:ph type="body" idx="1"/>
          </p:nvPr>
        </p:nvSpPr>
        <p:spPr bwMode="auto">
          <a:xfrm>
            <a:off x="152400" y="1981200"/>
            <a:ext cx="88392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a:p>
            <a:pPr lvl="1"/>
            <a:r>
              <a:rPr lang="en-US" smtClean="0"/>
              <a:t>Tweede niveau</a:t>
            </a:r>
          </a:p>
          <a:p>
            <a:pPr lvl="2"/>
            <a:r>
              <a:rPr lang="en-US" smtClean="0"/>
              <a:t>Derde niveau</a:t>
            </a:r>
          </a:p>
          <a:p>
            <a:pPr lvl="3"/>
            <a:r>
              <a:rPr lang="en-US" smtClean="0"/>
              <a:t>Vierde niveau</a:t>
            </a:r>
          </a:p>
          <a:p>
            <a:pPr lvl="4"/>
            <a:r>
              <a:rPr lang="en-US" smtClean="0"/>
              <a:t>Vijfde niveau</a:t>
            </a:r>
          </a:p>
        </p:txBody>
      </p:sp>
      <p:sp>
        <p:nvSpPr>
          <p:cNvPr id="526341" name="Rectangle 5"/>
          <p:cNvSpPr>
            <a:spLocks noGrp="1" noChangeArrowheads="1"/>
          </p:cNvSpPr>
          <p:nvPr>
            <p:ph type="sldNum" sz="quarter" idx="4"/>
          </p:nvPr>
        </p:nvSpPr>
        <p:spPr bwMode="auto">
          <a:xfrm>
            <a:off x="72390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bg1"/>
                </a:solidFill>
              </a:defRPr>
            </a:lvl1pPr>
          </a:lstStyle>
          <a:p>
            <a:fld id="{471E2F39-F2A4-43C9-996B-4903A5460A51}" type="slidenum">
              <a:rPr lang="en-US"/>
              <a:pPr/>
              <a:t>‹#›</a:t>
            </a:fld>
            <a:endParaRPr lang="en-US"/>
          </a:p>
        </p:txBody>
      </p:sp>
      <p:graphicFrame>
        <p:nvGraphicFramePr>
          <p:cNvPr id="526342" name="Object 6"/>
          <p:cNvGraphicFramePr>
            <a:graphicFrameLocks noChangeAspect="1"/>
          </p:cNvGraphicFramePr>
          <p:nvPr/>
        </p:nvGraphicFramePr>
        <p:xfrm>
          <a:off x="0" y="0"/>
          <a:ext cx="9144000" cy="1130300"/>
        </p:xfrm>
        <a:graphic>
          <a:graphicData uri="http://schemas.openxmlformats.org/presentationml/2006/ole">
            <p:oleObj spid="_x0000_s526342" name="Photo Editor-foto" r:id="rId16" imgW="7621064" imgH="1009791" progId="MSPhotoEd.3">
              <p:embed/>
            </p:oleObj>
          </a:graphicData>
        </a:graphic>
      </p:graphicFrame>
      <p:sp>
        <p:nvSpPr>
          <p:cNvPr id="526343"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r>
              <a:rPr lang="nl-BE" sz="2000">
                <a:solidFill>
                  <a:schemeClr val="bg1"/>
                </a:solidFill>
                <a:latin typeface="Batang" pitchFamily="18" charset="-127"/>
              </a:rPr>
              <a:t>New York State </a:t>
            </a:r>
          </a:p>
          <a:p>
            <a:pPr algn="l"/>
            <a:r>
              <a:rPr lang="nl-BE" sz="2000">
                <a:solidFill>
                  <a:schemeClr val="bg1"/>
                </a:solidFill>
                <a:latin typeface="Batang" pitchFamily="18" charset="-127"/>
              </a:rPr>
              <a:t>Center of Excellence in Bioinformatics &amp; Life Sciences</a:t>
            </a:r>
          </a:p>
          <a:p>
            <a:pPr algn="l"/>
            <a:endParaRPr lang="nl-BE" sz="800">
              <a:solidFill>
                <a:schemeClr val="bg1"/>
              </a:solidFill>
              <a:latin typeface="Batang" pitchFamily="18" charset="-127"/>
            </a:endParaRPr>
          </a:p>
        </p:txBody>
      </p:sp>
      <p:grpSp>
        <p:nvGrpSpPr>
          <p:cNvPr id="526344" name="Group 8"/>
          <p:cNvGrpSpPr>
            <a:grpSpLocks/>
          </p:cNvGrpSpPr>
          <p:nvPr/>
        </p:nvGrpSpPr>
        <p:grpSpPr bwMode="auto">
          <a:xfrm>
            <a:off x="152400" y="152400"/>
            <a:ext cx="1752600" cy="838200"/>
            <a:chOff x="720" y="1440"/>
            <a:chExt cx="1104" cy="576"/>
          </a:xfrm>
        </p:grpSpPr>
        <p:sp>
          <p:nvSpPr>
            <p:cNvPr id="526345"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endParaRPr lang="en-US"/>
            </a:p>
          </p:txBody>
        </p:sp>
        <p:sp>
          <p:nvSpPr>
            <p:cNvPr id="526346"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endParaRPr lang="en-US"/>
            </a:p>
          </p:txBody>
        </p:sp>
        <p:sp>
          <p:nvSpPr>
            <p:cNvPr id="526347"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endParaRPr lang="en-US"/>
            </a:p>
          </p:txBody>
        </p:sp>
        <p:sp>
          <p:nvSpPr>
            <p:cNvPr id="526348"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endParaRPr lang="en-US"/>
            </a:p>
          </p:txBody>
        </p:sp>
        <p:sp>
          <p:nvSpPr>
            <p:cNvPr id="526349"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endParaRPr lang="en-US"/>
            </a:p>
          </p:txBody>
        </p:sp>
        <p:sp>
          <p:nvSpPr>
            <p:cNvPr id="526350"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endParaRPr lang="en-US"/>
            </a:p>
          </p:txBody>
        </p:sp>
        <p:sp>
          <p:nvSpPr>
            <p:cNvPr id="526351"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r>
                <a:rPr lang="nl-BE" sz="2400">
                  <a:solidFill>
                    <a:srgbClr val="153C8B"/>
                  </a:solidFill>
                  <a:latin typeface="Verdana" pitchFamily="34" charset="0"/>
                </a:rPr>
                <a:t>R  </a:t>
              </a:r>
              <a:r>
                <a:rPr lang="nl-BE" sz="1600">
                  <a:solidFill>
                    <a:srgbClr val="153C8B"/>
                  </a:solidFill>
                  <a:latin typeface="Verdana" pitchFamily="34" charset="0"/>
                </a:rPr>
                <a:t> </a:t>
              </a:r>
              <a:r>
                <a:rPr lang="nl-BE" sz="2400">
                  <a:solidFill>
                    <a:srgbClr val="153C8B"/>
                  </a:solidFill>
                  <a:latin typeface="Verdana" pitchFamily="34" charset="0"/>
                </a:rPr>
                <a:t>T  U</a:t>
              </a:r>
              <a:endParaRPr lang="en-US" sz="2400">
                <a:solidFill>
                  <a:srgbClr val="153C8B"/>
                </a:solidFill>
                <a:latin typeface="Verdana" pitchFamily="34" charset="0"/>
              </a:endParaRPr>
            </a:p>
          </p:txBody>
        </p:sp>
      </p:grpSp>
      <p:sp>
        <p:nvSpPr>
          <p:cNvPr id="526352"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endParaRPr lang="en-US"/>
          </a:p>
        </p:txBody>
      </p:sp>
      <p:sp>
        <p:nvSpPr>
          <p:cNvPr id="526353" name="AutoShape 17"/>
          <p:cNvSpPr>
            <a:spLocks noGrp="1" noChangeArrowheads="1"/>
          </p:cNvSpPr>
          <p:nvPr>
            <p:ph type="title"/>
          </p:nvPr>
        </p:nvSpPr>
        <p:spPr bwMode="auto">
          <a:xfrm>
            <a:off x="228600" y="1012825"/>
            <a:ext cx="8686800" cy="1174750"/>
          </a:xfrm>
          <a:prstGeom prst="roundRect">
            <a:avLst>
              <a:gd name="adj" fmla="val 16667"/>
            </a:avLst>
          </a:prstGeom>
          <a:solidFill>
            <a:srgbClr val="84AECA"/>
          </a:solidFill>
          <a:ln w="9525">
            <a:noFill/>
            <a:round/>
            <a:headEnd/>
            <a:tailEnd/>
          </a:ln>
          <a:effectLst/>
        </p:spPr>
        <p:txBody>
          <a:bodyPr vert="horz" wrap="square" lIns="91440" tIns="45720" rIns="91440" bIns="45720" numCol="1" anchor="ctr" anchorCtr="0" compatLnSpc="1">
            <a:prstTxWarp prst="textNoShape">
              <a:avLst/>
            </a:prstTxWarp>
            <a:spAutoFit/>
          </a:bodyPr>
          <a:lstStyle/>
          <a:p>
            <a:pPr lvl="0"/>
            <a:r>
              <a:rPr lang="en-US" smtClean="0"/>
              <a:t>Klik om het opmaakprofiel van de modeltitel te bewerken</a:t>
            </a:r>
          </a:p>
        </p:txBody>
      </p:sp>
      <p:graphicFrame>
        <p:nvGraphicFramePr>
          <p:cNvPr id="526356" name="Object 20"/>
          <p:cNvGraphicFramePr>
            <a:graphicFrameLocks noChangeAspect="1"/>
          </p:cNvGraphicFramePr>
          <p:nvPr/>
        </p:nvGraphicFramePr>
        <p:xfrm>
          <a:off x="0" y="0"/>
          <a:ext cx="9144000" cy="1130300"/>
        </p:xfrm>
        <a:graphic>
          <a:graphicData uri="http://schemas.openxmlformats.org/presentationml/2006/ole">
            <p:oleObj spid="_x0000_s526356" name="Photo Editor-foto" r:id="rId17" imgW="7621064" imgH="1009791" progId="MSPhotoEd.3">
              <p:embed/>
            </p:oleObj>
          </a:graphicData>
        </a:graphic>
      </p:graphicFrame>
      <p:sp>
        <p:nvSpPr>
          <p:cNvPr id="526357" name="Text Box 21"/>
          <p:cNvSpPr txBox="1">
            <a:spLocks noChangeArrowheads="1"/>
          </p:cNvSpPr>
          <p:nvPr userDrawn="1"/>
        </p:nvSpPr>
        <p:spPr bwMode="auto">
          <a:xfrm>
            <a:off x="1828800" y="71438"/>
            <a:ext cx="4191000" cy="1128712"/>
          </a:xfrm>
          <a:prstGeom prst="rect">
            <a:avLst/>
          </a:prstGeom>
          <a:noFill/>
          <a:ln w="9525">
            <a:noFill/>
            <a:miter lim="800000"/>
            <a:headEnd/>
            <a:tailEnd/>
          </a:ln>
          <a:effectLst/>
        </p:spPr>
        <p:txBody>
          <a:bodyPr>
            <a:spAutoFit/>
          </a:bodyPr>
          <a:lstStyle/>
          <a:p>
            <a:pPr algn="l"/>
            <a:r>
              <a:rPr lang="nl-BE" sz="2000">
                <a:solidFill>
                  <a:schemeClr val="bg1"/>
                </a:solidFill>
                <a:latin typeface="Batang" pitchFamily="18" charset="-127"/>
              </a:rPr>
              <a:t>New York State </a:t>
            </a:r>
          </a:p>
          <a:p>
            <a:pPr algn="l"/>
            <a:r>
              <a:rPr lang="nl-BE" sz="2000">
                <a:solidFill>
                  <a:schemeClr val="bg1"/>
                </a:solidFill>
                <a:latin typeface="Batang" pitchFamily="18" charset="-127"/>
              </a:rPr>
              <a:t>Center of Excellence in Bioinformatics &amp; Life Sciences</a:t>
            </a:r>
          </a:p>
          <a:p>
            <a:pPr algn="l"/>
            <a:endParaRPr lang="nl-BE" sz="800">
              <a:solidFill>
                <a:schemeClr val="bg1"/>
              </a:solidFill>
              <a:latin typeface="Batang" pitchFamily="18" charset="-127"/>
            </a:endParaRPr>
          </a:p>
        </p:txBody>
      </p:sp>
      <p:grpSp>
        <p:nvGrpSpPr>
          <p:cNvPr id="526358" name="Group 22"/>
          <p:cNvGrpSpPr>
            <a:grpSpLocks/>
          </p:cNvGrpSpPr>
          <p:nvPr userDrawn="1"/>
        </p:nvGrpSpPr>
        <p:grpSpPr bwMode="auto">
          <a:xfrm>
            <a:off x="152400" y="152400"/>
            <a:ext cx="1752600" cy="838200"/>
            <a:chOff x="720" y="1440"/>
            <a:chExt cx="1104" cy="576"/>
          </a:xfrm>
        </p:grpSpPr>
        <p:sp>
          <p:nvSpPr>
            <p:cNvPr id="526359"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endParaRPr lang="en-US"/>
            </a:p>
          </p:txBody>
        </p:sp>
        <p:sp>
          <p:nvSpPr>
            <p:cNvPr id="526360"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endParaRPr lang="en-US"/>
            </a:p>
          </p:txBody>
        </p:sp>
        <p:sp>
          <p:nvSpPr>
            <p:cNvPr id="526361"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endParaRPr lang="en-US"/>
            </a:p>
          </p:txBody>
        </p:sp>
        <p:sp>
          <p:nvSpPr>
            <p:cNvPr id="526362"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endParaRPr lang="en-US"/>
            </a:p>
          </p:txBody>
        </p:sp>
        <p:sp>
          <p:nvSpPr>
            <p:cNvPr id="526363"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endParaRPr lang="en-US"/>
            </a:p>
          </p:txBody>
        </p:sp>
        <p:sp>
          <p:nvSpPr>
            <p:cNvPr id="526364"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endParaRPr lang="en-US"/>
            </a:p>
          </p:txBody>
        </p:sp>
        <p:sp>
          <p:nvSpPr>
            <p:cNvPr id="526365"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r>
                <a:rPr lang="nl-BE" sz="2400">
                  <a:solidFill>
                    <a:srgbClr val="153C8B"/>
                  </a:solidFill>
                  <a:latin typeface="Verdana" pitchFamily="34" charset="0"/>
                </a:rPr>
                <a:t>R  </a:t>
              </a:r>
              <a:r>
                <a:rPr lang="nl-BE" sz="1600">
                  <a:solidFill>
                    <a:srgbClr val="153C8B"/>
                  </a:solidFill>
                  <a:latin typeface="Verdana" pitchFamily="34" charset="0"/>
                </a:rPr>
                <a:t> </a:t>
              </a:r>
              <a:r>
                <a:rPr lang="nl-BE" sz="2400">
                  <a:solidFill>
                    <a:srgbClr val="153C8B"/>
                  </a:solidFill>
                  <a:latin typeface="Verdana" pitchFamily="34" charset="0"/>
                </a:rPr>
                <a:t>T  U</a:t>
              </a:r>
              <a:endParaRPr lang="en-US" sz="2400">
                <a:solidFill>
                  <a:srgbClr val="153C8B"/>
                </a:solidFill>
                <a:latin typeface="Verdana" pitchFamily="34" charset="0"/>
              </a:endParaRPr>
            </a:p>
          </p:txBody>
        </p:sp>
      </p:grpSp>
      <p:sp>
        <p:nvSpPr>
          <p:cNvPr id="526366" name="Line 30"/>
          <p:cNvSpPr>
            <a:spLocks noChangeShapeType="1"/>
          </p:cNvSpPr>
          <p:nvPr userDrawn="1"/>
        </p:nvSpPr>
        <p:spPr bwMode="auto">
          <a:xfrm>
            <a:off x="0" y="1143000"/>
            <a:ext cx="9144000" cy="0"/>
          </a:xfrm>
          <a:prstGeom prst="line">
            <a:avLst/>
          </a:prstGeom>
          <a:noFill/>
          <a:ln w="9525">
            <a:solidFill>
              <a:schemeClr val="bg1"/>
            </a:solidFill>
            <a:round/>
            <a:headEnd/>
            <a:tailEnd/>
          </a:ln>
          <a:effectLst/>
        </p:spPr>
        <p:txBody>
          <a:bodyPr anchor="ctr"/>
          <a:lstStyle/>
          <a:p>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xStyles>
    <p:titleStyle>
      <a:lvl1pPr algn="ctr" rtl="0" fontAlgn="base">
        <a:spcBef>
          <a:spcPct val="0"/>
        </a:spcBef>
        <a:spcAft>
          <a:spcPct val="0"/>
        </a:spcAft>
        <a:defRPr sz="3200" b="1">
          <a:solidFill>
            <a:srgbClr val="000066"/>
          </a:solidFill>
          <a:latin typeface="+mj-lt"/>
          <a:ea typeface="+mj-ea"/>
          <a:cs typeface="+mj-cs"/>
        </a:defRPr>
      </a:lvl1pPr>
      <a:lvl2pPr algn="ctr" rtl="0" fontAlgn="base">
        <a:spcBef>
          <a:spcPct val="0"/>
        </a:spcBef>
        <a:spcAft>
          <a:spcPct val="0"/>
        </a:spcAft>
        <a:defRPr sz="3200" b="1">
          <a:solidFill>
            <a:srgbClr val="000066"/>
          </a:solidFill>
          <a:latin typeface="Times New Roman" pitchFamily="18" charset="0"/>
        </a:defRPr>
      </a:lvl2pPr>
      <a:lvl3pPr algn="ctr" rtl="0" fontAlgn="base">
        <a:spcBef>
          <a:spcPct val="0"/>
        </a:spcBef>
        <a:spcAft>
          <a:spcPct val="0"/>
        </a:spcAft>
        <a:defRPr sz="3200" b="1">
          <a:solidFill>
            <a:srgbClr val="000066"/>
          </a:solidFill>
          <a:latin typeface="Times New Roman" pitchFamily="18" charset="0"/>
        </a:defRPr>
      </a:lvl3pPr>
      <a:lvl4pPr algn="ctr" rtl="0" fontAlgn="base">
        <a:spcBef>
          <a:spcPct val="0"/>
        </a:spcBef>
        <a:spcAft>
          <a:spcPct val="0"/>
        </a:spcAft>
        <a:defRPr sz="3200" b="1">
          <a:solidFill>
            <a:srgbClr val="000066"/>
          </a:solidFill>
          <a:latin typeface="Times New Roman" pitchFamily="18" charset="0"/>
        </a:defRPr>
      </a:lvl4pPr>
      <a:lvl5pPr algn="ctr" rtl="0" fontAlgn="base">
        <a:spcBef>
          <a:spcPct val="0"/>
        </a:spcBef>
        <a:spcAft>
          <a:spcPct val="0"/>
        </a:spcAft>
        <a:defRPr sz="3200" b="1">
          <a:solidFill>
            <a:srgbClr val="000066"/>
          </a:solidFill>
          <a:latin typeface="Times New Roman" pitchFamily="18" charset="0"/>
        </a:defRPr>
      </a:lvl5pPr>
      <a:lvl6pPr marL="457200" algn="ctr" rtl="0" fontAlgn="base">
        <a:spcBef>
          <a:spcPct val="0"/>
        </a:spcBef>
        <a:spcAft>
          <a:spcPct val="0"/>
        </a:spcAft>
        <a:defRPr sz="3200" b="1">
          <a:solidFill>
            <a:srgbClr val="000066"/>
          </a:solidFill>
          <a:latin typeface="Times New Roman" pitchFamily="18" charset="0"/>
        </a:defRPr>
      </a:lvl6pPr>
      <a:lvl7pPr marL="914400" algn="ctr" rtl="0" fontAlgn="base">
        <a:spcBef>
          <a:spcPct val="0"/>
        </a:spcBef>
        <a:spcAft>
          <a:spcPct val="0"/>
        </a:spcAft>
        <a:defRPr sz="3200" b="1">
          <a:solidFill>
            <a:srgbClr val="000066"/>
          </a:solidFill>
          <a:latin typeface="Times New Roman" pitchFamily="18" charset="0"/>
        </a:defRPr>
      </a:lvl7pPr>
      <a:lvl8pPr marL="1371600" algn="ctr" rtl="0" fontAlgn="base">
        <a:spcBef>
          <a:spcPct val="0"/>
        </a:spcBef>
        <a:spcAft>
          <a:spcPct val="0"/>
        </a:spcAft>
        <a:defRPr sz="3200" b="1">
          <a:solidFill>
            <a:srgbClr val="000066"/>
          </a:solidFill>
          <a:latin typeface="Times New Roman" pitchFamily="18" charset="0"/>
        </a:defRPr>
      </a:lvl8pPr>
      <a:lvl9pPr marL="1828800" algn="ctr" rtl="0" fontAlgn="base">
        <a:spcBef>
          <a:spcPct val="0"/>
        </a:spcBef>
        <a:spcAft>
          <a:spcPct val="0"/>
        </a:spcAft>
        <a:defRPr sz="3200" b="1">
          <a:solidFill>
            <a:srgbClr val="000066"/>
          </a:solidFill>
          <a:latin typeface="Times New Roman" pitchFamily="18" charset="0"/>
        </a:defRPr>
      </a:lvl9pPr>
    </p:titleStyle>
    <p:bodyStyle>
      <a:lvl1pPr marL="342900" indent="-342900" algn="l" rtl="0" fontAlgn="base">
        <a:spcBef>
          <a:spcPct val="20000"/>
        </a:spcBef>
        <a:spcAft>
          <a:spcPct val="0"/>
        </a:spcAft>
        <a:buChar char="•"/>
        <a:defRPr sz="3200">
          <a:solidFill>
            <a:srgbClr val="EBE6FC"/>
          </a:solidFill>
          <a:latin typeface="+mn-lt"/>
          <a:ea typeface="+mn-ea"/>
          <a:cs typeface="+mn-cs"/>
        </a:defRPr>
      </a:lvl1pPr>
      <a:lvl2pPr marL="742950" indent="-285750" algn="l" rtl="0" fontAlgn="base">
        <a:spcBef>
          <a:spcPct val="20000"/>
        </a:spcBef>
        <a:spcAft>
          <a:spcPct val="0"/>
        </a:spcAft>
        <a:buChar char="–"/>
        <a:defRPr sz="2800">
          <a:solidFill>
            <a:srgbClr val="EBE6FC"/>
          </a:solidFill>
          <a:latin typeface="+mn-lt"/>
        </a:defRPr>
      </a:lvl2pPr>
      <a:lvl3pPr marL="1143000" indent="-228600" algn="l" rtl="0" fontAlgn="base">
        <a:spcBef>
          <a:spcPct val="20000"/>
        </a:spcBef>
        <a:spcAft>
          <a:spcPct val="0"/>
        </a:spcAft>
        <a:buChar char="•"/>
        <a:defRPr sz="2400">
          <a:solidFill>
            <a:srgbClr val="EBE6FC"/>
          </a:solidFill>
          <a:latin typeface="+mn-lt"/>
        </a:defRPr>
      </a:lvl3pPr>
      <a:lvl4pPr marL="1600200" indent="-228600" algn="l" rtl="0" fontAlgn="base">
        <a:spcBef>
          <a:spcPct val="20000"/>
        </a:spcBef>
        <a:spcAft>
          <a:spcPct val="0"/>
        </a:spcAft>
        <a:buChar char="–"/>
        <a:defRPr sz="2000">
          <a:solidFill>
            <a:srgbClr val="EBE6FC"/>
          </a:solidFill>
          <a:latin typeface="+mn-lt"/>
        </a:defRPr>
      </a:lvl4pPr>
      <a:lvl5pPr marL="2057400" indent="-228600" algn="l" rtl="0" fontAlgn="base">
        <a:spcBef>
          <a:spcPct val="20000"/>
        </a:spcBef>
        <a:spcAft>
          <a:spcPct val="0"/>
        </a:spcAft>
        <a:buChar char="»"/>
        <a:defRPr sz="2000">
          <a:solidFill>
            <a:srgbClr val="EBE6FC"/>
          </a:solidFill>
          <a:latin typeface="+mn-lt"/>
        </a:defRPr>
      </a:lvl5pPr>
      <a:lvl6pPr marL="2514600" indent="-228600" algn="l" rtl="0" fontAlgn="base">
        <a:spcBef>
          <a:spcPct val="20000"/>
        </a:spcBef>
        <a:spcAft>
          <a:spcPct val="0"/>
        </a:spcAft>
        <a:buChar char="»"/>
        <a:defRPr sz="2000">
          <a:solidFill>
            <a:srgbClr val="EBE6FC"/>
          </a:solidFill>
          <a:latin typeface="+mn-lt"/>
        </a:defRPr>
      </a:lvl6pPr>
      <a:lvl7pPr marL="2971800" indent="-228600" algn="l" rtl="0" fontAlgn="base">
        <a:spcBef>
          <a:spcPct val="20000"/>
        </a:spcBef>
        <a:spcAft>
          <a:spcPct val="0"/>
        </a:spcAft>
        <a:buChar char="»"/>
        <a:defRPr sz="2000">
          <a:solidFill>
            <a:srgbClr val="EBE6FC"/>
          </a:solidFill>
          <a:latin typeface="+mn-lt"/>
        </a:defRPr>
      </a:lvl7pPr>
      <a:lvl8pPr marL="3429000" indent="-228600" algn="l" rtl="0" fontAlgn="base">
        <a:spcBef>
          <a:spcPct val="20000"/>
        </a:spcBef>
        <a:spcAft>
          <a:spcPct val="0"/>
        </a:spcAft>
        <a:buChar char="»"/>
        <a:defRPr sz="2000">
          <a:solidFill>
            <a:srgbClr val="EBE6FC"/>
          </a:solidFill>
          <a:latin typeface="+mn-lt"/>
        </a:defRPr>
      </a:lvl8pPr>
      <a:lvl9pPr marL="3886200" indent="-228600" algn="l" rtl="0" fontAlgn="base">
        <a:spcBef>
          <a:spcPct val="20000"/>
        </a:spcBef>
        <a:spcAft>
          <a:spcPct val="0"/>
        </a:spcAft>
        <a:buChar char="»"/>
        <a:defRPr sz="2000">
          <a:solidFill>
            <a:srgbClr val="EBE6F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685800" y="1660883"/>
            <a:ext cx="7800975" cy="2690098"/>
          </a:xfrm>
          <a:ln/>
        </p:spPr>
        <p:txBody>
          <a:bodyPr/>
          <a:lstStyle/>
          <a:p>
            <a:r>
              <a:rPr lang="en-US" sz="2800" dirty="0" smtClean="0">
                <a:cs typeface="Arial" charset="0"/>
              </a:rPr>
              <a:t>Symposium on Ontology Evaluation</a:t>
            </a:r>
            <a:r>
              <a:rPr lang="nl-BE" sz="2800" dirty="0">
                <a:cs typeface="Arial" charset="0"/>
              </a:rPr>
              <a:t/>
            </a:r>
            <a:br>
              <a:rPr lang="nl-BE" sz="2800" dirty="0">
                <a:cs typeface="Arial" charset="0"/>
              </a:rPr>
            </a:br>
            <a:r>
              <a:rPr lang="nl-BE" sz="1400" dirty="0"/>
              <a:t/>
            </a:r>
            <a:br>
              <a:rPr lang="nl-BE" sz="1400" dirty="0"/>
            </a:br>
            <a:r>
              <a:rPr lang="en-US" dirty="0" smtClean="0"/>
              <a:t>Ontological Realism and the Evolution </a:t>
            </a:r>
            <a:r>
              <a:rPr lang="en-US" dirty="0"/>
              <a:t>of Biomedical </a:t>
            </a:r>
            <a:r>
              <a:rPr lang="en-US" dirty="0" err="1"/>
              <a:t>Ontologies</a:t>
            </a:r>
            <a:r>
              <a:rPr lang="en-GB" dirty="0"/>
              <a:t> </a:t>
            </a:r>
            <a:r>
              <a:rPr lang="en-US" dirty="0">
                <a:latin typeface="Arial" charset="0"/>
                <a:cs typeface="Arial" charset="0"/>
              </a:rPr>
              <a:t/>
            </a:r>
            <a:br>
              <a:rPr lang="en-US" dirty="0">
                <a:latin typeface="Arial" charset="0"/>
                <a:cs typeface="Arial" charset="0"/>
              </a:rPr>
            </a:br>
            <a:r>
              <a:rPr lang="nl-BE" sz="1400" dirty="0">
                <a:latin typeface="Arial" charset="0"/>
                <a:cs typeface="Arial" charset="0"/>
              </a:rPr>
              <a:t> </a:t>
            </a:r>
            <a:br>
              <a:rPr lang="nl-BE" sz="1400" dirty="0">
                <a:latin typeface="Arial" charset="0"/>
                <a:cs typeface="Arial" charset="0"/>
              </a:rPr>
            </a:br>
            <a:r>
              <a:rPr lang="nl-BE" sz="2400" dirty="0" smtClean="0">
                <a:latin typeface="Arial" charset="0"/>
                <a:cs typeface="Arial" charset="0"/>
              </a:rPr>
              <a:t>Buffalo NY,  December 3, 2012</a:t>
            </a:r>
            <a:endParaRPr lang="en-US" sz="2400" dirty="0">
              <a:latin typeface="Arial" charset="0"/>
              <a:cs typeface="Arial" charset="0"/>
            </a:endParaRPr>
          </a:p>
        </p:txBody>
      </p:sp>
      <p:sp>
        <p:nvSpPr>
          <p:cNvPr id="18435" name="Rectangle 3"/>
          <p:cNvSpPr>
            <a:spLocks noGrp="1" noChangeArrowheads="1"/>
          </p:cNvSpPr>
          <p:nvPr>
            <p:ph type="subTitle" idx="1"/>
          </p:nvPr>
        </p:nvSpPr>
        <p:spPr>
          <a:xfrm>
            <a:off x="0" y="4495800"/>
            <a:ext cx="9144000" cy="1447800"/>
          </a:xfrm>
        </p:spPr>
        <p:txBody>
          <a:bodyPr/>
          <a:lstStyle/>
          <a:p>
            <a:pPr defTabSz="566738"/>
            <a:r>
              <a:rPr lang="en-GB" altLang="ja-JP" sz="2800" b="1" dirty="0">
                <a:ea typeface="ＭＳ 明朝" pitchFamily="49" charset="-128"/>
              </a:rPr>
              <a:t>Werner </a:t>
            </a:r>
            <a:r>
              <a:rPr lang="en-GB" altLang="ja-JP" sz="2800" b="1" dirty="0" smtClean="0">
                <a:ea typeface="ＭＳ 明朝" pitchFamily="49" charset="-128"/>
              </a:rPr>
              <a:t>CEUSTERS</a:t>
            </a:r>
            <a:endParaRPr lang="en-US" altLang="ja-JP" sz="2800" b="1" dirty="0">
              <a:ea typeface="ＭＳ 明朝" pitchFamily="49" charset="-128"/>
            </a:endParaRPr>
          </a:p>
          <a:p>
            <a:pPr defTabSz="566738"/>
            <a:r>
              <a:rPr lang="en-GB" altLang="ja-JP" sz="2000" i="1" dirty="0" err="1">
                <a:ea typeface="ＭＳ 明朝" pitchFamily="49" charset="-128"/>
              </a:rPr>
              <a:t>Center</a:t>
            </a:r>
            <a:r>
              <a:rPr lang="en-GB" altLang="ja-JP" sz="2000" i="1" dirty="0">
                <a:ea typeface="ＭＳ 明朝" pitchFamily="49" charset="-128"/>
              </a:rPr>
              <a:t> of Excellence in Bioinformatics and Life Sciences </a:t>
            </a:r>
            <a:endParaRPr lang="en-GB" altLang="ja-JP" sz="2000" i="1" dirty="0" smtClean="0">
              <a:ea typeface="ＭＳ 明朝" pitchFamily="49" charset="-128"/>
            </a:endParaRPr>
          </a:p>
          <a:p>
            <a:pPr defTabSz="566738"/>
            <a:r>
              <a:rPr lang="en-GB" altLang="ja-JP" sz="2000" i="1" dirty="0" smtClean="0">
                <a:ea typeface="ＭＳ 明朝" pitchFamily="49" charset="-128"/>
              </a:rPr>
              <a:t>Institute for Healthcare Informatics</a:t>
            </a:r>
            <a:endParaRPr lang="en-GB" altLang="ja-JP" sz="2000" i="1" dirty="0">
              <a:ea typeface="ＭＳ 明朝" pitchFamily="49" charset="-128"/>
            </a:endParaRPr>
          </a:p>
          <a:p>
            <a:pPr defTabSz="566738"/>
            <a:r>
              <a:rPr lang="en-GB" altLang="ja-JP" sz="2000" i="1" dirty="0">
                <a:ea typeface="ＭＳ 明朝" pitchFamily="49" charset="-128"/>
              </a:rPr>
              <a:t>University at Buffalo, NY, USA</a:t>
            </a:r>
          </a:p>
          <a:p>
            <a:pPr defTabSz="566738"/>
            <a:endParaRPr lang="nl-BE" altLang="ja-JP" sz="1200" i="1" dirty="0">
              <a:ea typeface="ＭＳ 明朝" pitchFamily="49" charset="-128"/>
            </a:endParaRPr>
          </a:p>
          <a:p>
            <a:pPr defTabSz="566738"/>
            <a:r>
              <a:rPr lang="en-US" altLang="ja-JP" sz="2000" i="1" dirty="0">
                <a:ea typeface="ＭＳ 明朝" pitchFamily="49" charset="-128"/>
              </a:rPr>
              <a:t>http://www.org.buffalo.edu/RTU</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p:cNvPicPr>
            <a:picLocks noChangeAspect="1" noChangeArrowheads="1"/>
          </p:cNvPicPr>
          <p:nvPr/>
        </p:nvPicPr>
        <p:blipFill>
          <a:blip r:embed="rId3" cstate="print"/>
          <a:srcRect/>
          <a:stretch>
            <a:fillRect/>
          </a:stretch>
        </p:blipFill>
        <p:spPr bwMode="auto">
          <a:xfrm>
            <a:off x="0" y="1143000"/>
            <a:ext cx="9144000" cy="5715000"/>
          </a:xfrm>
          <a:prstGeom prst="rect">
            <a:avLst/>
          </a:prstGeom>
          <a:noFill/>
          <a:ln w="9525" algn="ctr">
            <a:noFill/>
            <a:miter lim="800000"/>
            <a:headEnd/>
            <a:tailEnd/>
          </a:ln>
        </p:spPr>
      </p:pic>
      <p:sp>
        <p:nvSpPr>
          <p:cNvPr id="18435" name="AutoShape 2"/>
          <p:cNvSpPr>
            <a:spLocks noGrp="1" noChangeArrowheads="1"/>
          </p:cNvSpPr>
          <p:nvPr>
            <p:ph type="title"/>
          </p:nvPr>
        </p:nvSpPr>
        <p:spPr>
          <a:xfrm>
            <a:off x="2514600" y="4648200"/>
            <a:ext cx="4495800" cy="1066800"/>
          </a:xfrm>
        </p:spPr>
        <p:txBody>
          <a:bodyPr/>
          <a:lstStyle/>
          <a:p>
            <a:pPr eaLnBrk="1" hangingPunct="1"/>
            <a:r>
              <a:rPr lang="en-US" smtClean="0"/>
              <a:t>SNOMED CT Data Structure Summary </a:t>
            </a:r>
            <a:endParaRPr lang="en-US" b="0" smtClean="0"/>
          </a:p>
        </p:txBody>
      </p:sp>
      <p:sp>
        <p:nvSpPr>
          <p:cNvPr id="18436" name="Rectangle 5"/>
          <p:cNvSpPr>
            <a:spLocks noChangeArrowheads="1"/>
          </p:cNvSpPr>
          <p:nvPr/>
        </p:nvSpPr>
        <p:spPr bwMode="auto">
          <a:xfrm>
            <a:off x="0" y="6340475"/>
            <a:ext cx="3200400" cy="523875"/>
          </a:xfrm>
          <a:prstGeom prst="rect">
            <a:avLst/>
          </a:prstGeom>
          <a:noFill/>
          <a:ln w="9525">
            <a:noFill/>
            <a:miter lim="800000"/>
            <a:headEnd/>
            <a:tailEnd/>
          </a:ln>
        </p:spPr>
        <p:txBody>
          <a:bodyPr>
            <a:spAutoFit/>
          </a:bodyPr>
          <a:lstStyle/>
          <a:p>
            <a:r>
              <a:rPr lang="en-US" sz="1400" b="1">
                <a:solidFill>
                  <a:srgbClr val="000066"/>
                </a:solidFill>
              </a:rPr>
              <a:t>SNOMED CT® Technical Reference Guide – July 2010 Release, p17. </a:t>
            </a:r>
          </a:p>
        </p:txBody>
      </p:sp>
      <p:grpSp>
        <p:nvGrpSpPr>
          <p:cNvPr id="2" name="Group 8"/>
          <p:cNvGrpSpPr>
            <a:grpSpLocks/>
          </p:cNvGrpSpPr>
          <p:nvPr/>
        </p:nvGrpSpPr>
        <p:grpSpPr bwMode="auto">
          <a:xfrm>
            <a:off x="0" y="1143000"/>
            <a:ext cx="6248400" cy="3224213"/>
            <a:chOff x="0" y="1143000"/>
            <a:chExt cx="6248400" cy="3223550"/>
          </a:xfrm>
        </p:grpSpPr>
        <p:sp>
          <p:nvSpPr>
            <p:cNvPr id="18438" name="Rectangle 6"/>
            <p:cNvSpPr>
              <a:spLocks noChangeArrowheads="1"/>
            </p:cNvSpPr>
            <p:nvPr/>
          </p:nvSpPr>
          <p:spPr bwMode="auto">
            <a:xfrm>
              <a:off x="0" y="1143000"/>
              <a:ext cx="2819400" cy="2438400"/>
            </a:xfrm>
            <a:prstGeom prst="rect">
              <a:avLst/>
            </a:prstGeom>
            <a:solidFill>
              <a:srgbClr val="FF7C80">
                <a:alpha val="50195"/>
              </a:srgbClr>
            </a:solidFill>
            <a:ln w="9525" algn="ctr">
              <a:noFill/>
              <a:round/>
              <a:headEnd/>
              <a:tailEnd/>
            </a:ln>
          </p:spPr>
          <p:txBody>
            <a:bodyPr wrap="none" lIns="0" tIns="0" rIns="0" bIns="0" anchor="ctr"/>
            <a:lstStyle/>
            <a:p>
              <a:endParaRPr lang="en-US"/>
            </a:p>
          </p:txBody>
        </p:sp>
        <p:sp>
          <p:nvSpPr>
            <p:cNvPr id="18439" name="Rectangle 7"/>
            <p:cNvSpPr>
              <a:spLocks noChangeArrowheads="1"/>
            </p:cNvSpPr>
            <p:nvPr/>
          </p:nvSpPr>
          <p:spPr bwMode="auto">
            <a:xfrm>
              <a:off x="2819400" y="2385350"/>
              <a:ext cx="3429000" cy="1981200"/>
            </a:xfrm>
            <a:prstGeom prst="rect">
              <a:avLst/>
            </a:prstGeom>
            <a:solidFill>
              <a:srgbClr val="FF7C80">
                <a:alpha val="50195"/>
              </a:srgbClr>
            </a:solidFill>
            <a:ln w="9525" algn="ctr">
              <a:noFill/>
              <a:round/>
              <a:headEnd/>
              <a:tailEnd/>
            </a:ln>
          </p:spPr>
          <p:txBody>
            <a:bodyPr lIns="0" tIns="0" rIns="0" bIns="0"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AutoShape 2"/>
          <p:cNvSpPr>
            <a:spLocks noGrp="1" noChangeArrowheads="1"/>
          </p:cNvSpPr>
          <p:nvPr>
            <p:ph type="title"/>
          </p:nvPr>
        </p:nvSpPr>
        <p:spPr>
          <a:xfrm>
            <a:off x="255588" y="1284288"/>
            <a:ext cx="8632825" cy="631825"/>
          </a:xfrm>
        </p:spPr>
        <p:txBody>
          <a:bodyPr/>
          <a:lstStyle/>
          <a:p>
            <a:r>
              <a:rPr lang="en-US"/>
              <a:t>Reality versus beliefs, both in evolution</a:t>
            </a:r>
          </a:p>
        </p:txBody>
      </p:sp>
      <p:sp>
        <p:nvSpPr>
          <p:cNvPr id="651267" name="Line 3"/>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p:spPr>
        <p:txBody>
          <a:bodyPr anchor="ctr"/>
          <a:lstStyle/>
          <a:p>
            <a:endParaRPr lang="en-US"/>
          </a:p>
        </p:txBody>
      </p:sp>
      <p:sp>
        <p:nvSpPr>
          <p:cNvPr id="651268" name="Text Box 4"/>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p:spPr>
        <p:txBody>
          <a:bodyPr>
            <a:spAutoFit/>
          </a:bodyPr>
          <a:lstStyle/>
          <a:p>
            <a:r>
              <a:rPr lang="en-US" sz="2000"/>
              <a:t>IUI-#3</a:t>
            </a:r>
          </a:p>
        </p:txBody>
      </p:sp>
      <p:sp>
        <p:nvSpPr>
          <p:cNvPr id="651269" name="Text Box 5"/>
          <p:cNvSpPr txBox="1">
            <a:spLocks noChangeArrowheads="1"/>
          </p:cNvSpPr>
          <p:nvPr/>
        </p:nvSpPr>
        <p:spPr bwMode="auto">
          <a:xfrm>
            <a:off x="4876800" y="4343400"/>
            <a:ext cx="2971800" cy="406400"/>
          </a:xfrm>
          <a:prstGeom prst="rect">
            <a:avLst/>
          </a:prstGeom>
          <a:solidFill>
            <a:srgbClr val="FFFF00"/>
          </a:solidFill>
          <a:ln w="9525">
            <a:solidFill>
              <a:srgbClr val="CCCCFF"/>
            </a:solidFill>
            <a:miter lim="800000"/>
            <a:headEnd/>
            <a:tailEnd/>
          </a:ln>
          <a:effectLst/>
        </p:spPr>
        <p:txBody>
          <a:bodyPr>
            <a:spAutoFit/>
          </a:bodyPr>
          <a:lstStyle/>
          <a:p>
            <a:r>
              <a:rPr lang="en-US" sz="2000"/>
              <a:t>O-#2</a:t>
            </a:r>
          </a:p>
        </p:txBody>
      </p:sp>
      <p:sp>
        <p:nvSpPr>
          <p:cNvPr id="651270" name="Text Box 6"/>
          <p:cNvSpPr txBox="1">
            <a:spLocks noChangeArrowheads="1"/>
          </p:cNvSpPr>
          <p:nvPr/>
        </p:nvSpPr>
        <p:spPr bwMode="auto">
          <a:xfrm>
            <a:off x="2819400" y="4800600"/>
            <a:ext cx="5029200" cy="406400"/>
          </a:xfrm>
          <a:prstGeom prst="rect">
            <a:avLst/>
          </a:prstGeom>
          <a:solidFill>
            <a:srgbClr val="FFFF00"/>
          </a:solidFill>
          <a:ln w="9525">
            <a:solidFill>
              <a:srgbClr val="CCCCFF"/>
            </a:solidFill>
            <a:miter lim="800000"/>
            <a:headEnd/>
            <a:tailEnd/>
          </a:ln>
          <a:effectLst/>
        </p:spPr>
        <p:txBody>
          <a:bodyPr>
            <a:spAutoFit/>
          </a:bodyPr>
          <a:lstStyle/>
          <a:p>
            <a:r>
              <a:rPr lang="en-US" sz="2000"/>
              <a:t>O-#1</a:t>
            </a:r>
          </a:p>
        </p:txBody>
      </p:sp>
      <p:grpSp>
        <p:nvGrpSpPr>
          <p:cNvPr id="651271" name="Group 7"/>
          <p:cNvGrpSpPr>
            <a:grpSpLocks/>
          </p:cNvGrpSpPr>
          <p:nvPr/>
        </p:nvGrpSpPr>
        <p:grpSpPr bwMode="auto">
          <a:xfrm>
            <a:off x="0" y="1981200"/>
            <a:ext cx="9144000" cy="1549400"/>
            <a:chOff x="0" y="1248"/>
            <a:chExt cx="5760" cy="976"/>
          </a:xfrm>
        </p:grpSpPr>
        <p:sp>
          <p:nvSpPr>
            <p:cNvPr id="651272" name="Line 8"/>
            <p:cNvSpPr>
              <a:spLocks noChangeShapeType="1"/>
            </p:cNvSpPr>
            <p:nvPr/>
          </p:nvSpPr>
          <p:spPr bwMode="auto">
            <a:xfrm>
              <a:off x="192" y="1296"/>
              <a:ext cx="5568" cy="0"/>
            </a:xfrm>
            <a:prstGeom prst="line">
              <a:avLst/>
            </a:prstGeom>
            <a:noFill/>
            <a:ln w="57150">
              <a:solidFill>
                <a:srgbClr val="FF3399"/>
              </a:solidFill>
              <a:round/>
              <a:headEnd/>
              <a:tailEnd type="triangle" w="med" len="med"/>
            </a:ln>
            <a:effectLst/>
          </p:spPr>
          <p:txBody>
            <a:bodyPr anchor="ctr"/>
            <a:lstStyle/>
            <a:p>
              <a:endParaRPr lang="en-US"/>
            </a:p>
          </p:txBody>
        </p:sp>
        <p:sp>
          <p:nvSpPr>
            <p:cNvPr id="651273" name="Text Box 9"/>
            <p:cNvSpPr txBox="1">
              <a:spLocks noChangeArrowheads="1"/>
            </p:cNvSpPr>
            <p:nvPr/>
          </p:nvSpPr>
          <p:spPr bwMode="auto">
            <a:xfrm>
              <a:off x="5520" y="1248"/>
              <a:ext cx="240" cy="365"/>
            </a:xfrm>
            <a:prstGeom prst="rect">
              <a:avLst/>
            </a:prstGeom>
            <a:noFill/>
            <a:ln w="9525">
              <a:noFill/>
              <a:miter lim="800000"/>
              <a:headEnd/>
              <a:tailEnd/>
            </a:ln>
            <a:effectLst/>
          </p:spPr>
          <p:txBody>
            <a:bodyPr>
              <a:spAutoFit/>
            </a:bodyPr>
            <a:lstStyle/>
            <a:p>
              <a:r>
                <a:rPr lang="en-US">
                  <a:solidFill>
                    <a:srgbClr val="FF3399"/>
                  </a:solidFill>
                </a:rPr>
                <a:t>t</a:t>
              </a:r>
            </a:p>
          </p:txBody>
        </p:sp>
        <p:sp>
          <p:nvSpPr>
            <p:cNvPr id="651274" name="Text Box 10"/>
            <p:cNvSpPr txBox="1">
              <a:spLocks noChangeArrowheads="1"/>
            </p:cNvSpPr>
            <p:nvPr/>
          </p:nvSpPr>
          <p:spPr bwMode="auto">
            <a:xfrm>
              <a:off x="336" y="1392"/>
              <a:ext cx="5088" cy="256"/>
            </a:xfrm>
            <a:prstGeom prst="rect">
              <a:avLst/>
            </a:prstGeom>
            <a:solidFill>
              <a:srgbClr val="FFFF00"/>
            </a:solidFill>
            <a:ln w="9525">
              <a:solidFill>
                <a:srgbClr val="CCCCFF"/>
              </a:solidFill>
              <a:miter lim="800000"/>
              <a:headEnd/>
              <a:tailEnd/>
            </a:ln>
            <a:effectLst/>
          </p:spPr>
          <p:txBody>
            <a:bodyPr>
              <a:spAutoFit/>
            </a:bodyPr>
            <a:lstStyle/>
            <a:p>
              <a:r>
                <a:rPr lang="en-US" sz="2000"/>
                <a:t>U1</a:t>
              </a:r>
            </a:p>
          </p:txBody>
        </p:sp>
        <p:sp>
          <p:nvSpPr>
            <p:cNvPr id="651275" name="Text Box 11"/>
            <p:cNvSpPr txBox="1">
              <a:spLocks noChangeArrowheads="1"/>
            </p:cNvSpPr>
            <p:nvPr/>
          </p:nvSpPr>
          <p:spPr bwMode="auto">
            <a:xfrm>
              <a:off x="1200" y="1680"/>
              <a:ext cx="4224" cy="256"/>
            </a:xfrm>
            <a:prstGeom prst="rect">
              <a:avLst/>
            </a:prstGeom>
            <a:solidFill>
              <a:srgbClr val="FFFF00"/>
            </a:solidFill>
            <a:ln w="9525">
              <a:solidFill>
                <a:srgbClr val="CCCCFF"/>
              </a:solidFill>
              <a:miter lim="800000"/>
              <a:headEnd/>
              <a:tailEnd/>
            </a:ln>
            <a:effectLst/>
          </p:spPr>
          <p:txBody>
            <a:bodyPr>
              <a:spAutoFit/>
            </a:bodyPr>
            <a:lstStyle/>
            <a:p>
              <a:r>
                <a:rPr lang="en-US" sz="2000"/>
                <a:t>U2</a:t>
              </a:r>
            </a:p>
          </p:txBody>
        </p:sp>
        <p:sp>
          <p:nvSpPr>
            <p:cNvPr id="651276" name="Text Box 12"/>
            <p:cNvSpPr txBox="1">
              <a:spLocks noChangeArrowheads="1"/>
            </p:cNvSpPr>
            <p:nvPr/>
          </p:nvSpPr>
          <p:spPr bwMode="auto">
            <a:xfrm>
              <a:off x="1728" y="1968"/>
              <a:ext cx="2928" cy="256"/>
            </a:xfrm>
            <a:prstGeom prst="rect">
              <a:avLst/>
            </a:prstGeom>
            <a:solidFill>
              <a:schemeClr val="accent1"/>
            </a:solidFill>
            <a:ln w="9525">
              <a:solidFill>
                <a:srgbClr val="CCCCFF"/>
              </a:solidFill>
              <a:miter lim="800000"/>
              <a:headEnd/>
              <a:tailEnd/>
            </a:ln>
            <a:effectLst/>
          </p:spPr>
          <p:txBody>
            <a:bodyPr>
              <a:spAutoFit/>
            </a:bodyPr>
            <a:lstStyle/>
            <a:p>
              <a:r>
                <a:rPr lang="en-US" sz="2000"/>
                <a:t>p3</a:t>
              </a:r>
            </a:p>
          </p:txBody>
        </p:sp>
        <p:sp>
          <p:nvSpPr>
            <p:cNvPr id="651277" name="Line 13"/>
            <p:cNvSpPr>
              <a:spLocks noChangeShapeType="1"/>
            </p:cNvSpPr>
            <p:nvPr/>
          </p:nvSpPr>
          <p:spPr bwMode="auto">
            <a:xfrm flipV="1">
              <a:off x="1728" y="1536"/>
              <a:ext cx="0" cy="576"/>
            </a:xfrm>
            <a:prstGeom prst="line">
              <a:avLst/>
            </a:prstGeom>
            <a:noFill/>
            <a:ln w="57150">
              <a:solidFill>
                <a:srgbClr val="FF0000"/>
              </a:solidFill>
              <a:round/>
              <a:headEnd/>
              <a:tailEnd type="triangle" w="med" len="med"/>
            </a:ln>
            <a:effectLst/>
          </p:spPr>
          <p:txBody>
            <a:bodyPr anchor="ctr"/>
            <a:lstStyle/>
            <a:p>
              <a:endParaRPr lang="en-US"/>
            </a:p>
          </p:txBody>
        </p:sp>
        <p:sp>
          <p:nvSpPr>
            <p:cNvPr id="651278" name="Line 14"/>
            <p:cNvSpPr>
              <a:spLocks noChangeShapeType="1"/>
            </p:cNvSpPr>
            <p:nvPr/>
          </p:nvSpPr>
          <p:spPr bwMode="auto">
            <a:xfrm flipV="1">
              <a:off x="2736" y="1776"/>
              <a:ext cx="0" cy="336"/>
            </a:xfrm>
            <a:prstGeom prst="line">
              <a:avLst/>
            </a:prstGeom>
            <a:noFill/>
            <a:ln w="57150">
              <a:solidFill>
                <a:srgbClr val="FF0000"/>
              </a:solidFill>
              <a:round/>
              <a:headEnd/>
              <a:tailEnd type="triangle" w="med" len="med"/>
            </a:ln>
            <a:effectLst/>
          </p:spPr>
          <p:txBody>
            <a:bodyPr anchor="ctr"/>
            <a:lstStyle/>
            <a:p>
              <a:endParaRPr lang="en-US"/>
            </a:p>
          </p:txBody>
        </p:sp>
        <p:sp>
          <p:nvSpPr>
            <p:cNvPr id="651279" name="Text Box 15"/>
            <p:cNvSpPr txBox="1">
              <a:spLocks noChangeArrowheads="1"/>
            </p:cNvSpPr>
            <p:nvPr/>
          </p:nvSpPr>
          <p:spPr bwMode="auto">
            <a:xfrm>
              <a:off x="0" y="1776"/>
              <a:ext cx="898" cy="365"/>
            </a:xfrm>
            <a:prstGeom prst="rect">
              <a:avLst/>
            </a:prstGeom>
            <a:noFill/>
            <a:ln w="9525">
              <a:noFill/>
              <a:miter lim="800000"/>
              <a:headEnd/>
              <a:tailEnd/>
            </a:ln>
            <a:effectLst/>
          </p:spPr>
          <p:txBody>
            <a:bodyPr wrap="none">
              <a:spAutoFit/>
            </a:bodyPr>
            <a:lstStyle/>
            <a:p>
              <a:r>
                <a:rPr lang="en-US">
                  <a:solidFill>
                    <a:srgbClr val="CCCCFF"/>
                  </a:solidFill>
                </a:rPr>
                <a:t>Reality</a:t>
              </a:r>
            </a:p>
          </p:txBody>
        </p:sp>
      </p:grpSp>
      <p:sp>
        <p:nvSpPr>
          <p:cNvPr id="651280" name="Text Box 16"/>
          <p:cNvSpPr txBox="1">
            <a:spLocks noChangeArrowheads="1"/>
          </p:cNvSpPr>
          <p:nvPr/>
        </p:nvSpPr>
        <p:spPr bwMode="auto">
          <a:xfrm>
            <a:off x="0" y="4572000"/>
            <a:ext cx="1177925" cy="579438"/>
          </a:xfrm>
          <a:prstGeom prst="rect">
            <a:avLst/>
          </a:prstGeom>
          <a:noFill/>
          <a:ln w="9525">
            <a:noFill/>
            <a:miter lim="800000"/>
            <a:headEnd/>
            <a:tailEnd/>
          </a:ln>
          <a:effectLst/>
        </p:spPr>
        <p:txBody>
          <a:bodyPr wrap="none">
            <a:spAutoFit/>
          </a:bodyPr>
          <a:lstStyle/>
          <a:p>
            <a:r>
              <a:rPr lang="en-US">
                <a:solidFill>
                  <a:srgbClr val="CCCCFF"/>
                </a:solidFill>
              </a:rPr>
              <a:t>Belief</a:t>
            </a:r>
          </a:p>
        </p:txBody>
      </p:sp>
      <p:sp>
        <p:nvSpPr>
          <p:cNvPr id="651281" name="Line 17"/>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p:spPr>
        <p:txBody>
          <a:bodyPr anchor="ctr"/>
          <a:lstStyle/>
          <a:p>
            <a:endParaRPr lang="en-US"/>
          </a:p>
        </p:txBody>
      </p:sp>
      <p:sp>
        <p:nvSpPr>
          <p:cNvPr id="651282" name="Line 18"/>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p:spPr>
        <p:txBody>
          <a:bodyPr anchor="ctr"/>
          <a:lstStyle/>
          <a:p>
            <a:endParaRPr lang="en-US"/>
          </a:p>
        </p:txBody>
      </p:sp>
      <p:sp>
        <p:nvSpPr>
          <p:cNvPr id="651283" name="Text Box 19"/>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p:spPr>
        <p:txBody>
          <a:bodyPr>
            <a:spAutoFit/>
          </a:bodyPr>
          <a:lstStyle/>
          <a:p>
            <a:r>
              <a:rPr lang="en-US" sz="2000"/>
              <a:t>O-#0</a:t>
            </a:r>
          </a:p>
        </p:txBody>
      </p:sp>
      <p:sp>
        <p:nvSpPr>
          <p:cNvPr id="651284" name="Line 20"/>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p:spPr>
        <p:txBody>
          <a:bodyPr anchor="ctr"/>
          <a:lstStyle/>
          <a:p>
            <a:endParaRPr lang="en-US"/>
          </a:p>
        </p:txBody>
      </p:sp>
      <p:cxnSp>
        <p:nvCxnSpPr>
          <p:cNvPr id="651285" name="AutoShape 21"/>
          <p:cNvCxnSpPr>
            <a:cxnSpLocks noChangeShapeType="1"/>
            <a:stCxn id="651269" idx="3"/>
            <a:endCxn id="651275" idx="3"/>
          </p:cNvCxnSpPr>
          <p:nvPr/>
        </p:nvCxnSpPr>
        <p:spPr bwMode="auto">
          <a:xfrm flipV="1">
            <a:off x="7848600" y="2870200"/>
            <a:ext cx="762000" cy="1676400"/>
          </a:xfrm>
          <a:prstGeom prst="bentConnector3">
            <a:avLst>
              <a:gd name="adj1" fmla="val 130000"/>
            </a:avLst>
          </a:prstGeom>
          <a:noFill/>
          <a:ln w="38100">
            <a:solidFill>
              <a:srgbClr val="00FF00"/>
            </a:solidFill>
            <a:miter lim="800000"/>
            <a:headEnd/>
            <a:tailEnd type="triangle" w="med" len="med"/>
          </a:ln>
          <a:effectLst/>
        </p:spPr>
      </p:cxnSp>
      <p:cxnSp>
        <p:nvCxnSpPr>
          <p:cNvPr id="651286" name="AutoShape 22"/>
          <p:cNvCxnSpPr>
            <a:cxnSpLocks noChangeShapeType="1"/>
            <a:endCxn id="651274" idx="3"/>
          </p:cNvCxnSpPr>
          <p:nvPr/>
        </p:nvCxnSpPr>
        <p:spPr bwMode="auto">
          <a:xfrm rot="16200000">
            <a:off x="6959600" y="3302000"/>
            <a:ext cx="2540000" cy="762000"/>
          </a:xfrm>
          <a:prstGeom prst="bentConnector4">
            <a:avLst>
              <a:gd name="adj1" fmla="val 185"/>
              <a:gd name="adj2" fmla="val 157287"/>
            </a:avLst>
          </a:prstGeom>
          <a:noFill/>
          <a:ln w="38100">
            <a:solidFill>
              <a:srgbClr val="00FF00"/>
            </a:solidFill>
            <a:miter lim="800000"/>
            <a:headEnd/>
            <a:tailEnd type="triangle" w="med" len="med"/>
          </a:ln>
          <a:effectLst/>
        </p:spPr>
      </p:cxnSp>
      <p:cxnSp>
        <p:nvCxnSpPr>
          <p:cNvPr id="651287" name="AutoShape 23"/>
          <p:cNvCxnSpPr>
            <a:cxnSpLocks noChangeShapeType="1"/>
            <a:stCxn id="651268" idx="3"/>
            <a:endCxn id="651276" idx="3"/>
          </p:cNvCxnSpPr>
          <p:nvPr/>
        </p:nvCxnSpPr>
        <p:spPr bwMode="auto">
          <a:xfrm flipV="1">
            <a:off x="6553200" y="3327400"/>
            <a:ext cx="838200" cy="762000"/>
          </a:xfrm>
          <a:prstGeom prst="bentConnector3">
            <a:avLst>
              <a:gd name="adj1" fmla="val 127273"/>
            </a:avLst>
          </a:prstGeom>
          <a:noFill/>
          <a:ln w="38100">
            <a:solidFill>
              <a:srgbClr val="00FF00"/>
            </a:solidFill>
            <a:miter lim="800000"/>
            <a:headEnd/>
            <a:tailEnd type="triangle" w="med" len="med"/>
          </a:ln>
          <a:effectLst/>
        </p:spPr>
      </p:cxnSp>
      <p:sp>
        <p:nvSpPr>
          <p:cNvPr id="651288" name="Line 24"/>
          <p:cNvSpPr>
            <a:spLocks noChangeShapeType="1"/>
          </p:cNvSpPr>
          <p:nvPr/>
        </p:nvSpPr>
        <p:spPr bwMode="auto">
          <a:xfrm>
            <a:off x="228600" y="6096000"/>
            <a:ext cx="762000" cy="0"/>
          </a:xfrm>
          <a:prstGeom prst="line">
            <a:avLst/>
          </a:prstGeom>
          <a:noFill/>
          <a:ln w="57150">
            <a:solidFill>
              <a:srgbClr val="00FF00"/>
            </a:solidFill>
            <a:round/>
            <a:headEnd/>
            <a:tailEnd type="triangle" w="med" len="med"/>
          </a:ln>
          <a:effectLst/>
        </p:spPr>
        <p:txBody>
          <a:bodyPr anchor="ctr"/>
          <a:lstStyle/>
          <a:p>
            <a:endParaRPr lang="en-US"/>
          </a:p>
        </p:txBody>
      </p:sp>
      <p:sp>
        <p:nvSpPr>
          <p:cNvPr id="651289" name="Text Box 25"/>
          <p:cNvSpPr txBox="1">
            <a:spLocks noChangeArrowheads="1"/>
          </p:cNvSpPr>
          <p:nvPr/>
        </p:nvSpPr>
        <p:spPr bwMode="auto">
          <a:xfrm>
            <a:off x="990600" y="5410200"/>
            <a:ext cx="8153400" cy="1200329"/>
          </a:xfrm>
          <a:prstGeom prst="rect">
            <a:avLst/>
          </a:prstGeom>
          <a:noFill/>
          <a:ln w="9525">
            <a:noFill/>
            <a:miter lim="800000"/>
            <a:headEnd/>
            <a:tailEnd/>
          </a:ln>
          <a:effectLst/>
        </p:spPr>
        <p:txBody>
          <a:bodyPr>
            <a:spAutoFit/>
          </a:bodyPr>
          <a:lstStyle/>
          <a:p>
            <a:pPr algn="l"/>
            <a:r>
              <a:rPr lang="en-US" sz="2400" dirty="0">
                <a:solidFill>
                  <a:schemeClr val="bg1"/>
                </a:solidFill>
              </a:rPr>
              <a:t>= </a:t>
            </a:r>
            <a:r>
              <a:rPr lang="en-US" sz="2400" dirty="0" smtClean="0">
                <a:solidFill>
                  <a:schemeClr val="bg1"/>
                </a:solidFill>
              </a:rPr>
              <a:t>“denotes” </a:t>
            </a:r>
            <a:endParaRPr lang="en-US" sz="2400" dirty="0">
              <a:solidFill>
                <a:schemeClr val="bg1"/>
              </a:solidFill>
            </a:endParaRPr>
          </a:p>
          <a:p>
            <a:pPr algn="l"/>
            <a:r>
              <a:rPr lang="en-US" sz="2400" dirty="0">
                <a:solidFill>
                  <a:schemeClr val="bg1"/>
                </a:solidFill>
              </a:rPr>
              <a:t>= </a:t>
            </a:r>
            <a:r>
              <a:rPr lang="en-US" sz="2000" dirty="0">
                <a:solidFill>
                  <a:schemeClr val="bg1"/>
                </a:solidFill>
              </a:rPr>
              <a:t>what constitutes the </a:t>
            </a:r>
            <a:r>
              <a:rPr lang="en-US" sz="2000" dirty="0" smtClean="0">
                <a:solidFill>
                  <a:schemeClr val="bg1"/>
                </a:solidFill>
              </a:rPr>
              <a:t>(referential) </a:t>
            </a:r>
            <a:r>
              <a:rPr lang="en-US" sz="2000" i="1" u="sng" dirty="0" smtClean="0">
                <a:solidFill>
                  <a:schemeClr val="bg1"/>
                </a:solidFill>
              </a:rPr>
              <a:t>meaning</a:t>
            </a:r>
            <a:r>
              <a:rPr lang="en-US" sz="2000" dirty="0" smtClean="0">
                <a:solidFill>
                  <a:schemeClr val="bg1"/>
                </a:solidFill>
              </a:rPr>
              <a:t> of representational </a:t>
            </a:r>
            <a:r>
              <a:rPr lang="en-US" sz="2000" dirty="0">
                <a:solidFill>
                  <a:schemeClr val="bg1"/>
                </a:solidFill>
              </a:rPr>
              <a:t>units</a:t>
            </a:r>
          </a:p>
          <a:p>
            <a:pPr algn="l"/>
            <a:r>
              <a:rPr lang="en-US" sz="2400" dirty="0">
                <a:solidFill>
                  <a:schemeClr val="bg1"/>
                </a:solidFill>
              </a:rPr>
              <a:t>                         …. Therefore: O-#0 is meaningless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AutoShape 2"/>
          <p:cNvSpPr>
            <a:spLocks noGrp="1" noChangeArrowheads="1"/>
          </p:cNvSpPr>
          <p:nvPr>
            <p:ph type="title"/>
          </p:nvPr>
        </p:nvSpPr>
        <p:spPr>
          <a:xfrm>
            <a:off x="258763" y="1317625"/>
            <a:ext cx="8626475" cy="565150"/>
          </a:xfrm>
        </p:spPr>
        <p:txBody>
          <a:bodyPr/>
          <a:lstStyle/>
          <a:p>
            <a:r>
              <a:rPr lang="en-US" sz="2800"/>
              <a:t>Milestones in scientific discovery and case assessment.</a:t>
            </a:r>
          </a:p>
        </p:txBody>
      </p:sp>
      <p:sp>
        <p:nvSpPr>
          <p:cNvPr id="653315" name="Line 3"/>
          <p:cNvSpPr>
            <a:spLocks noChangeShapeType="1"/>
          </p:cNvSpPr>
          <p:nvPr/>
        </p:nvSpPr>
        <p:spPr bwMode="auto">
          <a:xfrm>
            <a:off x="304800" y="2057400"/>
            <a:ext cx="8839200" cy="0"/>
          </a:xfrm>
          <a:prstGeom prst="line">
            <a:avLst/>
          </a:prstGeom>
          <a:noFill/>
          <a:ln w="57150">
            <a:solidFill>
              <a:srgbClr val="FF3399"/>
            </a:solidFill>
            <a:round/>
            <a:headEnd/>
            <a:tailEnd type="triangle" w="med" len="med"/>
          </a:ln>
          <a:effectLst/>
        </p:spPr>
        <p:txBody>
          <a:bodyPr anchor="ctr"/>
          <a:lstStyle/>
          <a:p>
            <a:endParaRPr lang="en-US"/>
          </a:p>
        </p:txBody>
      </p:sp>
      <p:sp>
        <p:nvSpPr>
          <p:cNvPr id="653316" name="Text Box 4"/>
          <p:cNvSpPr txBox="1">
            <a:spLocks noChangeArrowheads="1"/>
          </p:cNvSpPr>
          <p:nvPr/>
        </p:nvSpPr>
        <p:spPr bwMode="auto">
          <a:xfrm>
            <a:off x="8763000" y="2133600"/>
            <a:ext cx="381000" cy="579438"/>
          </a:xfrm>
          <a:prstGeom prst="rect">
            <a:avLst/>
          </a:prstGeom>
          <a:noFill/>
          <a:ln w="9525">
            <a:noFill/>
            <a:miter lim="800000"/>
            <a:headEnd/>
            <a:tailEnd/>
          </a:ln>
          <a:effectLst/>
        </p:spPr>
        <p:txBody>
          <a:bodyPr>
            <a:spAutoFit/>
          </a:bodyPr>
          <a:lstStyle/>
          <a:p>
            <a:r>
              <a:rPr lang="en-US">
                <a:solidFill>
                  <a:srgbClr val="FF3399"/>
                </a:solidFill>
              </a:rPr>
              <a:t>t</a:t>
            </a:r>
          </a:p>
        </p:txBody>
      </p:sp>
      <p:sp>
        <p:nvSpPr>
          <p:cNvPr id="653317" name="Text Box 5"/>
          <p:cNvSpPr txBox="1">
            <a:spLocks noChangeArrowheads="1"/>
          </p:cNvSpPr>
          <p:nvPr/>
        </p:nvSpPr>
        <p:spPr bwMode="auto">
          <a:xfrm>
            <a:off x="533400" y="2209800"/>
            <a:ext cx="8077200" cy="406400"/>
          </a:xfrm>
          <a:prstGeom prst="rect">
            <a:avLst/>
          </a:prstGeom>
          <a:solidFill>
            <a:srgbClr val="FFFF00"/>
          </a:solidFill>
          <a:ln w="9525">
            <a:solidFill>
              <a:srgbClr val="CCCCFF"/>
            </a:solidFill>
            <a:miter lim="800000"/>
            <a:headEnd/>
            <a:tailEnd/>
          </a:ln>
          <a:effectLst/>
        </p:spPr>
        <p:txBody>
          <a:bodyPr>
            <a:spAutoFit/>
          </a:bodyPr>
          <a:lstStyle/>
          <a:p>
            <a:r>
              <a:rPr lang="en-US" sz="2000"/>
              <a:t>U1</a:t>
            </a:r>
          </a:p>
        </p:txBody>
      </p:sp>
      <p:sp>
        <p:nvSpPr>
          <p:cNvPr id="653318" name="Text Box 6"/>
          <p:cNvSpPr txBox="1">
            <a:spLocks noChangeArrowheads="1"/>
          </p:cNvSpPr>
          <p:nvPr/>
        </p:nvSpPr>
        <p:spPr bwMode="auto">
          <a:xfrm>
            <a:off x="1981200" y="2667000"/>
            <a:ext cx="6629400" cy="406400"/>
          </a:xfrm>
          <a:prstGeom prst="rect">
            <a:avLst/>
          </a:prstGeom>
          <a:solidFill>
            <a:srgbClr val="FFFF00"/>
          </a:solidFill>
          <a:ln w="9525">
            <a:solidFill>
              <a:srgbClr val="CCCCFF"/>
            </a:solidFill>
            <a:miter lim="800000"/>
            <a:headEnd/>
            <a:tailEnd/>
          </a:ln>
          <a:effectLst/>
        </p:spPr>
        <p:txBody>
          <a:bodyPr>
            <a:spAutoFit/>
          </a:bodyPr>
          <a:lstStyle/>
          <a:p>
            <a:r>
              <a:rPr lang="en-US" sz="2000"/>
              <a:t>U2</a:t>
            </a:r>
          </a:p>
        </p:txBody>
      </p:sp>
      <p:sp>
        <p:nvSpPr>
          <p:cNvPr id="653319" name="Text Box 7"/>
          <p:cNvSpPr txBox="1">
            <a:spLocks noChangeArrowheads="1"/>
          </p:cNvSpPr>
          <p:nvPr/>
        </p:nvSpPr>
        <p:spPr bwMode="auto">
          <a:xfrm>
            <a:off x="2743200" y="3124200"/>
            <a:ext cx="4648200" cy="406400"/>
          </a:xfrm>
          <a:prstGeom prst="rect">
            <a:avLst/>
          </a:prstGeom>
          <a:solidFill>
            <a:schemeClr val="accent1"/>
          </a:solidFill>
          <a:ln w="9525">
            <a:solidFill>
              <a:srgbClr val="CCCCFF"/>
            </a:solidFill>
            <a:miter lim="800000"/>
            <a:headEnd/>
            <a:tailEnd/>
          </a:ln>
          <a:effectLst/>
        </p:spPr>
        <p:txBody>
          <a:bodyPr>
            <a:spAutoFit/>
          </a:bodyPr>
          <a:lstStyle/>
          <a:p>
            <a:r>
              <a:rPr lang="en-US" sz="2000"/>
              <a:t>p3</a:t>
            </a:r>
          </a:p>
        </p:txBody>
      </p:sp>
      <p:sp>
        <p:nvSpPr>
          <p:cNvPr id="653320" name="Line 8"/>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p:spPr>
        <p:txBody>
          <a:bodyPr anchor="ctr"/>
          <a:lstStyle/>
          <a:p>
            <a:endParaRPr lang="en-US"/>
          </a:p>
        </p:txBody>
      </p:sp>
      <p:sp>
        <p:nvSpPr>
          <p:cNvPr id="653321" name="Line 9"/>
          <p:cNvSpPr>
            <a:spLocks noChangeShapeType="1"/>
          </p:cNvSpPr>
          <p:nvPr/>
        </p:nvSpPr>
        <p:spPr bwMode="auto">
          <a:xfrm flipV="1">
            <a:off x="2743200" y="2438400"/>
            <a:ext cx="0" cy="914400"/>
          </a:xfrm>
          <a:prstGeom prst="line">
            <a:avLst/>
          </a:prstGeom>
          <a:noFill/>
          <a:ln w="57150">
            <a:solidFill>
              <a:srgbClr val="FF0000"/>
            </a:solidFill>
            <a:round/>
            <a:headEnd/>
            <a:tailEnd type="triangle" w="med" len="med"/>
          </a:ln>
          <a:effectLst/>
        </p:spPr>
        <p:txBody>
          <a:bodyPr anchor="ctr"/>
          <a:lstStyle/>
          <a:p>
            <a:endParaRPr lang="en-US"/>
          </a:p>
        </p:txBody>
      </p:sp>
      <p:sp>
        <p:nvSpPr>
          <p:cNvPr id="653322" name="Line 10"/>
          <p:cNvSpPr>
            <a:spLocks noChangeShapeType="1"/>
          </p:cNvSpPr>
          <p:nvPr/>
        </p:nvSpPr>
        <p:spPr bwMode="auto">
          <a:xfrm flipV="1">
            <a:off x="4343400" y="2819400"/>
            <a:ext cx="0" cy="533400"/>
          </a:xfrm>
          <a:prstGeom prst="line">
            <a:avLst/>
          </a:prstGeom>
          <a:noFill/>
          <a:ln w="57150">
            <a:solidFill>
              <a:srgbClr val="FF0000"/>
            </a:solidFill>
            <a:round/>
            <a:headEnd/>
            <a:tailEnd type="triangle" w="med" len="med"/>
          </a:ln>
          <a:effectLst/>
        </p:spPr>
        <p:txBody>
          <a:bodyPr anchor="ctr"/>
          <a:lstStyle/>
          <a:p>
            <a:endParaRPr lang="en-US"/>
          </a:p>
        </p:txBody>
      </p:sp>
      <p:sp>
        <p:nvSpPr>
          <p:cNvPr id="653323" name="Text Box 11"/>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p:spPr>
        <p:txBody>
          <a:bodyPr>
            <a:spAutoFit/>
          </a:bodyPr>
          <a:lstStyle/>
          <a:p>
            <a:r>
              <a:rPr lang="en-US" sz="2000"/>
              <a:t>IUI-#3</a:t>
            </a:r>
          </a:p>
        </p:txBody>
      </p:sp>
      <p:sp>
        <p:nvSpPr>
          <p:cNvPr id="653324" name="Text Box 12"/>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p:spPr>
        <p:txBody>
          <a:bodyPr>
            <a:spAutoFit/>
          </a:bodyPr>
          <a:lstStyle/>
          <a:p>
            <a:r>
              <a:rPr lang="en-US" sz="2000"/>
              <a:t>O-#2</a:t>
            </a:r>
          </a:p>
        </p:txBody>
      </p:sp>
      <p:sp>
        <p:nvSpPr>
          <p:cNvPr id="653325" name="Text Box 13"/>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p:spPr>
        <p:txBody>
          <a:bodyPr>
            <a:spAutoFit/>
          </a:bodyPr>
          <a:lstStyle/>
          <a:p>
            <a:r>
              <a:rPr lang="en-US" sz="2000"/>
              <a:t>O-#1</a:t>
            </a:r>
          </a:p>
        </p:txBody>
      </p:sp>
      <p:sp>
        <p:nvSpPr>
          <p:cNvPr id="653326" name="Text Box 14"/>
          <p:cNvSpPr txBox="1">
            <a:spLocks noChangeArrowheads="1"/>
          </p:cNvSpPr>
          <p:nvPr/>
        </p:nvSpPr>
        <p:spPr bwMode="auto">
          <a:xfrm>
            <a:off x="0" y="2819400"/>
            <a:ext cx="477838" cy="579438"/>
          </a:xfrm>
          <a:prstGeom prst="rect">
            <a:avLst/>
          </a:prstGeom>
          <a:noFill/>
          <a:ln w="9525">
            <a:noFill/>
            <a:miter lim="800000"/>
            <a:headEnd/>
            <a:tailEnd/>
          </a:ln>
          <a:effectLst/>
        </p:spPr>
        <p:txBody>
          <a:bodyPr wrap="none">
            <a:spAutoFit/>
          </a:bodyPr>
          <a:lstStyle/>
          <a:p>
            <a:r>
              <a:rPr lang="en-US">
                <a:solidFill>
                  <a:srgbClr val="CCCCFF"/>
                </a:solidFill>
              </a:rPr>
              <a:t>R</a:t>
            </a:r>
          </a:p>
        </p:txBody>
      </p:sp>
      <p:sp>
        <p:nvSpPr>
          <p:cNvPr id="653327" name="Text Box 15"/>
          <p:cNvSpPr txBox="1">
            <a:spLocks noChangeArrowheads="1"/>
          </p:cNvSpPr>
          <p:nvPr/>
        </p:nvSpPr>
        <p:spPr bwMode="auto">
          <a:xfrm>
            <a:off x="11113" y="4572000"/>
            <a:ext cx="455612" cy="579438"/>
          </a:xfrm>
          <a:prstGeom prst="rect">
            <a:avLst/>
          </a:prstGeom>
          <a:noFill/>
          <a:ln w="9525">
            <a:noFill/>
            <a:miter lim="800000"/>
            <a:headEnd/>
            <a:tailEnd/>
          </a:ln>
          <a:effectLst/>
        </p:spPr>
        <p:txBody>
          <a:bodyPr wrap="none">
            <a:spAutoFit/>
          </a:bodyPr>
          <a:lstStyle/>
          <a:p>
            <a:r>
              <a:rPr lang="en-US">
                <a:solidFill>
                  <a:srgbClr val="CCCCFF"/>
                </a:solidFill>
              </a:rPr>
              <a:t>B</a:t>
            </a:r>
          </a:p>
        </p:txBody>
      </p:sp>
      <p:sp>
        <p:nvSpPr>
          <p:cNvPr id="653328" name="Line 16"/>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p:spPr>
        <p:txBody>
          <a:bodyPr anchor="ctr"/>
          <a:lstStyle/>
          <a:p>
            <a:endParaRPr lang="en-US"/>
          </a:p>
        </p:txBody>
      </p:sp>
      <p:sp>
        <p:nvSpPr>
          <p:cNvPr id="653329" name="Line 17"/>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p:spPr>
        <p:txBody>
          <a:bodyPr anchor="ctr"/>
          <a:lstStyle/>
          <a:p>
            <a:endParaRPr lang="en-US"/>
          </a:p>
        </p:txBody>
      </p:sp>
      <p:sp>
        <p:nvSpPr>
          <p:cNvPr id="653330" name="Text Box 18"/>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p:spPr>
        <p:txBody>
          <a:bodyPr>
            <a:spAutoFit/>
          </a:bodyPr>
          <a:lstStyle/>
          <a:p>
            <a:r>
              <a:rPr lang="en-US" sz="2000"/>
              <a:t>O-#0</a:t>
            </a:r>
          </a:p>
        </p:txBody>
      </p:sp>
      <p:sp>
        <p:nvSpPr>
          <p:cNvPr id="653331" name="Line 19"/>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p:spPr>
        <p:txBody>
          <a:bodyPr anchor="ctr"/>
          <a:lstStyle/>
          <a:p>
            <a:endParaRPr lang="en-US"/>
          </a:p>
        </p:txBody>
      </p:sp>
      <p:sp>
        <p:nvSpPr>
          <p:cNvPr id="653332" name="Line 20"/>
          <p:cNvSpPr>
            <a:spLocks noChangeShapeType="1"/>
          </p:cNvSpPr>
          <p:nvPr/>
        </p:nvSpPr>
        <p:spPr bwMode="auto">
          <a:xfrm>
            <a:off x="304800" y="5334000"/>
            <a:ext cx="8839200" cy="0"/>
          </a:xfrm>
          <a:prstGeom prst="line">
            <a:avLst/>
          </a:prstGeom>
          <a:noFill/>
          <a:ln w="57150">
            <a:solidFill>
              <a:srgbClr val="FF3399"/>
            </a:solidFill>
            <a:round/>
            <a:headEnd/>
            <a:tailEnd type="triangle" w="med" len="med"/>
          </a:ln>
          <a:effectLst/>
        </p:spPr>
        <p:txBody>
          <a:bodyPr anchor="ctr"/>
          <a:lstStyle/>
          <a:p>
            <a:endParaRPr lang="en-US"/>
          </a:p>
        </p:txBody>
      </p:sp>
      <p:sp>
        <p:nvSpPr>
          <p:cNvPr id="653333" name="Line 21"/>
          <p:cNvSpPr>
            <a:spLocks noChangeShapeType="1"/>
          </p:cNvSpPr>
          <p:nvPr/>
        </p:nvSpPr>
        <p:spPr bwMode="auto">
          <a:xfrm>
            <a:off x="533400" y="2057400"/>
            <a:ext cx="0" cy="3276600"/>
          </a:xfrm>
          <a:prstGeom prst="line">
            <a:avLst/>
          </a:prstGeom>
          <a:noFill/>
          <a:ln w="9525">
            <a:solidFill>
              <a:srgbClr val="FF3399"/>
            </a:solidFill>
            <a:round/>
            <a:headEnd/>
            <a:tailEnd/>
          </a:ln>
          <a:effectLst/>
        </p:spPr>
        <p:txBody>
          <a:bodyPr anchor="ctr"/>
          <a:lstStyle/>
          <a:p>
            <a:endParaRPr lang="en-US"/>
          </a:p>
        </p:txBody>
      </p:sp>
      <p:sp>
        <p:nvSpPr>
          <p:cNvPr id="653334" name="Line 22"/>
          <p:cNvSpPr>
            <a:spLocks noChangeShapeType="1"/>
          </p:cNvSpPr>
          <p:nvPr/>
        </p:nvSpPr>
        <p:spPr bwMode="auto">
          <a:xfrm>
            <a:off x="1752600" y="2057400"/>
            <a:ext cx="0" cy="3276600"/>
          </a:xfrm>
          <a:prstGeom prst="line">
            <a:avLst/>
          </a:prstGeom>
          <a:noFill/>
          <a:ln w="9525">
            <a:solidFill>
              <a:srgbClr val="FF3399"/>
            </a:solidFill>
            <a:round/>
            <a:headEnd/>
            <a:tailEnd/>
          </a:ln>
          <a:effectLst/>
        </p:spPr>
        <p:txBody>
          <a:bodyPr anchor="ctr"/>
          <a:lstStyle/>
          <a:p>
            <a:endParaRPr lang="en-US"/>
          </a:p>
        </p:txBody>
      </p:sp>
      <p:sp>
        <p:nvSpPr>
          <p:cNvPr id="653335" name="Line 23"/>
          <p:cNvSpPr>
            <a:spLocks noChangeShapeType="1"/>
          </p:cNvSpPr>
          <p:nvPr/>
        </p:nvSpPr>
        <p:spPr bwMode="auto">
          <a:xfrm>
            <a:off x="1981200" y="2057400"/>
            <a:ext cx="0" cy="3276600"/>
          </a:xfrm>
          <a:prstGeom prst="line">
            <a:avLst/>
          </a:prstGeom>
          <a:noFill/>
          <a:ln w="9525">
            <a:solidFill>
              <a:srgbClr val="FF3399"/>
            </a:solidFill>
            <a:round/>
            <a:headEnd/>
            <a:tailEnd/>
          </a:ln>
          <a:effectLst/>
        </p:spPr>
        <p:txBody>
          <a:bodyPr anchor="ctr"/>
          <a:lstStyle/>
          <a:p>
            <a:endParaRPr lang="en-US"/>
          </a:p>
        </p:txBody>
      </p:sp>
      <p:sp>
        <p:nvSpPr>
          <p:cNvPr id="653336" name="Line 24"/>
          <p:cNvSpPr>
            <a:spLocks noChangeShapeType="1"/>
          </p:cNvSpPr>
          <p:nvPr/>
        </p:nvSpPr>
        <p:spPr bwMode="auto">
          <a:xfrm>
            <a:off x="2743200" y="2057400"/>
            <a:ext cx="0" cy="3276600"/>
          </a:xfrm>
          <a:prstGeom prst="line">
            <a:avLst/>
          </a:prstGeom>
          <a:noFill/>
          <a:ln w="9525">
            <a:solidFill>
              <a:srgbClr val="FF3399"/>
            </a:solidFill>
            <a:round/>
            <a:headEnd/>
            <a:tailEnd/>
          </a:ln>
          <a:effectLst/>
        </p:spPr>
        <p:txBody>
          <a:bodyPr anchor="ctr"/>
          <a:lstStyle/>
          <a:p>
            <a:endParaRPr lang="en-US"/>
          </a:p>
        </p:txBody>
      </p:sp>
      <p:sp>
        <p:nvSpPr>
          <p:cNvPr id="653337" name="Line 25"/>
          <p:cNvSpPr>
            <a:spLocks noChangeShapeType="1"/>
          </p:cNvSpPr>
          <p:nvPr/>
        </p:nvSpPr>
        <p:spPr bwMode="auto">
          <a:xfrm>
            <a:off x="3124200" y="2057400"/>
            <a:ext cx="0" cy="3276600"/>
          </a:xfrm>
          <a:prstGeom prst="line">
            <a:avLst/>
          </a:prstGeom>
          <a:noFill/>
          <a:ln w="9525">
            <a:solidFill>
              <a:srgbClr val="FF3399"/>
            </a:solidFill>
            <a:round/>
            <a:headEnd/>
            <a:tailEnd/>
          </a:ln>
          <a:effectLst/>
        </p:spPr>
        <p:txBody>
          <a:bodyPr anchor="ctr"/>
          <a:lstStyle/>
          <a:p>
            <a:endParaRPr lang="en-US"/>
          </a:p>
        </p:txBody>
      </p:sp>
      <p:sp>
        <p:nvSpPr>
          <p:cNvPr id="653338" name="Line 26"/>
          <p:cNvSpPr>
            <a:spLocks noChangeShapeType="1"/>
          </p:cNvSpPr>
          <p:nvPr/>
        </p:nvSpPr>
        <p:spPr bwMode="auto">
          <a:xfrm>
            <a:off x="3429000" y="2057400"/>
            <a:ext cx="0" cy="3276600"/>
          </a:xfrm>
          <a:prstGeom prst="line">
            <a:avLst/>
          </a:prstGeom>
          <a:noFill/>
          <a:ln w="9525">
            <a:solidFill>
              <a:srgbClr val="FF3399"/>
            </a:solidFill>
            <a:round/>
            <a:headEnd/>
            <a:tailEnd/>
          </a:ln>
          <a:effectLst/>
        </p:spPr>
        <p:txBody>
          <a:bodyPr anchor="ctr"/>
          <a:lstStyle/>
          <a:p>
            <a:endParaRPr lang="en-US"/>
          </a:p>
        </p:txBody>
      </p:sp>
      <p:sp>
        <p:nvSpPr>
          <p:cNvPr id="653339" name="Line 27"/>
          <p:cNvSpPr>
            <a:spLocks noChangeShapeType="1"/>
          </p:cNvSpPr>
          <p:nvPr/>
        </p:nvSpPr>
        <p:spPr bwMode="auto">
          <a:xfrm>
            <a:off x="3657600" y="2057400"/>
            <a:ext cx="0" cy="3276600"/>
          </a:xfrm>
          <a:prstGeom prst="line">
            <a:avLst/>
          </a:prstGeom>
          <a:noFill/>
          <a:ln w="9525">
            <a:solidFill>
              <a:srgbClr val="FF3399"/>
            </a:solidFill>
            <a:round/>
            <a:headEnd/>
            <a:tailEnd/>
          </a:ln>
          <a:effectLst/>
        </p:spPr>
        <p:txBody>
          <a:bodyPr anchor="ctr"/>
          <a:lstStyle/>
          <a:p>
            <a:endParaRPr lang="en-US"/>
          </a:p>
        </p:txBody>
      </p:sp>
      <p:sp>
        <p:nvSpPr>
          <p:cNvPr id="653340" name="Line 28"/>
          <p:cNvSpPr>
            <a:spLocks noChangeShapeType="1"/>
          </p:cNvSpPr>
          <p:nvPr/>
        </p:nvSpPr>
        <p:spPr bwMode="auto">
          <a:xfrm>
            <a:off x="3962400" y="2057400"/>
            <a:ext cx="0" cy="3276600"/>
          </a:xfrm>
          <a:prstGeom prst="line">
            <a:avLst/>
          </a:prstGeom>
          <a:noFill/>
          <a:ln w="9525">
            <a:solidFill>
              <a:srgbClr val="FF3399"/>
            </a:solidFill>
            <a:round/>
            <a:headEnd/>
            <a:tailEnd/>
          </a:ln>
          <a:effectLst/>
        </p:spPr>
        <p:txBody>
          <a:bodyPr anchor="ctr"/>
          <a:lstStyle/>
          <a:p>
            <a:endParaRPr lang="en-US"/>
          </a:p>
        </p:txBody>
      </p:sp>
      <p:sp>
        <p:nvSpPr>
          <p:cNvPr id="653341" name="Line 29"/>
          <p:cNvSpPr>
            <a:spLocks noChangeShapeType="1"/>
          </p:cNvSpPr>
          <p:nvPr/>
        </p:nvSpPr>
        <p:spPr bwMode="auto">
          <a:xfrm>
            <a:off x="4343400" y="2057400"/>
            <a:ext cx="0" cy="3276600"/>
          </a:xfrm>
          <a:prstGeom prst="line">
            <a:avLst/>
          </a:prstGeom>
          <a:noFill/>
          <a:ln w="9525">
            <a:solidFill>
              <a:srgbClr val="FF3399"/>
            </a:solidFill>
            <a:round/>
            <a:headEnd/>
            <a:tailEnd/>
          </a:ln>
          <a:effectLst/>
        </p:spPr>
        <p:txBody>
          <a:bodyPr anchor="ctr"/>
          <a:lstStyle/>
          <a:p>
            <a:endParaRPr lang="en-US"/>
          </a:p>
        </p:txBody>
      </p:sp>
      <p:sp>
        <p:nvSpPr>
          <p:cNvPr id="653342" name="Line 30"/>
          <p:cNvSpPr>
            <a:spLocks noChangeShapeType="1"/>
          </p:cNvSpPr>
          <p:nvPr/>
        </p:nvSpPr>
        <p:spPr bwMode="auto">
          <a:xfrm>
            <a:off x="4876800" y="2057400"/>
            <a:ext cx="0" cy="3276600"/>
          </a:xfrm>
          <a:prstGeom prst="line">
            <a:avLst/>
          </a:prstGeom>
          <a:noFill/>
          <a:ln w="9525">
            <a:solidFill>
              <a:srgbClr val="FF3399"/>
            </a:solidFill>
            <a:round/>
            <a:headEnd/>
            <a:tailEnd/>
          </a:ln>
          <a:effectLst/>
        </p:spPr>
        <p:txBody>
          <a:bodyPr anchor="ctr"/>
          <a:lstStyle/>
          <a:p>
            <a:endParaRPr lang="en-US"/>
          </a:p>
        </p:txBody>
      </p:sp>
      <p:sp>
        <p:nvSpPr>
          <p:cNvPr id="653343" name="Line 31"/>
          <p:cNvSpPr>
            <a:spLocks noChangeShapeType="1"/>
          </p:cNvSpPr>
          <p:nvPr/>
        </p:nvSpPr>
        <p:spPr bwMode="auto">
          <a:xfrm>
            <a:off x="5791200" y="2057400"/>
            <a:ext cx="0" cy="3276600"/>
          </a:xfrm>
          <a:prstGeom prst="line">
            <a:avLst/>
          </a:prstGeom>
          <a:noFill/>
          <a:ln w="9525">
            <a:solidFill>
              <a:srgbClr val="FF3399"/>
            </a:solidFill>
            <a:round/>
            <a:headEnd/>
            <a:tailEnd/>
          </a:ln>
          <a:effectLst/>
        </p:spPr>
        <p:txBody>
          <a:bodyPr anchor="ctr"/>
          <a:lstStyle/>
          <a:p>
            <a:endParaRPr lang="en-US"/>
          </a:p>
        </p:txBody>
      </p:sp>
      <p:sp>
        <p:nvSpPr>
          <p:cNvPr id="653344" name="Line 32"/>
          <p:cNvSpPr>
            <a:spLocks noChangeShapeType="1"/>
          </p:cNvSpPr>
          <p:nvPr/>
        </p:nvSpPr>
        <p:spPr bwMode="auto">
          <a:xfrm>
            <a:off x="6553200" y="2057400"/>
            <a:ext cx="0" cy="3276600"/>
          </a:xfrm>
          <a:prstGeom prst="line">
            <a:avLst/>
          </a:prstGeom>
          <a:noFill/>
          <a:ln w="9525">
            <a:solidFill>
              <a:srgbClr val="FF3399"/>
            </a:solidFill>
            <a:round/>
            <a:headEnd/>
            <a:tailEnd/>
          </a:ln>
          <a:effectLst/>
        </p:spPr>
        <p:txBody>
          <a:bodyPr anchor="ctr"/>
          <a:lstStyle/>
          <a:p>
            <a:endParaRPr lang="en-US"/>
          </a:p>
        </p:txBody>
      </p:sp>
      <p:sp>
        <p:nvSpPr>
          <p:cNvPr id="653345" name="Line 33"/>
          <p:cNvSpPr>
            <a:spLocks noChangeShapeType="1"/>
          </p:cNvSpPr>
          <p:nvPr/>
        </p:nvSpPr>
        <p:spPr bwMode="auto">
          <a:xfrm>
            <a:off x="7391400" y="2057400"/>
            <a:ext cx="0" cy="3276600"/>
          </a:xfrm>
          <a:prstGeom prst="line">
            <a:avLst/>
          </a:prstGeom>
          <a:noFill/>
          <a:ln w="9525">
            <a:solidFill>
              <a:srgbClr val="FF3399"/>
            </a:solidFill>
            <a:round/>
            <a:headEnd/>
            <a:tailEnd/>
          </a:ln>
          <a:effectLst/>
        </p:spPr>
        <p:txBody>
          <a:bodyPr anchor="ctr"/>
          <a:lstStyle/>
          <a:p>
            <a:endParaRPr lang="en-US"/>
          </a:p>
        </p:txBody>
      </p:sp>
      <p:sp>
        <p:nvSpPr>
          <p:cNvPr id="653346" name="Line 34"/>
          <p:cNvSpPr>
            <a:spLocks noChangeShapeType="1"/>
          </p:cNvSpPr>
          <p:nvPr/>
        </p:nvSpPr>
        <p:spPr bwMode="auto">
          <a:xfrm>
            <a:off x="8610600" y="2057400"/>
            <a:ext cx="0" cy="3276600"/>
          </a:xfrm>
          <a:prstGeom prst="line">
            <a:avLst/>
          </a:prstGeom>
          <a:noFill/>
          <a:ln w="9525">
            <a:solidFill>
              <a:srgbClr val="FF3399"/>
            </a:solidFill>
            <a:round/>
            <a:headEnd/>
            <a:tailEnd/>
          </a:ln>
          <a:effectLst/>
        </p:spPr>
        <p:txBody>
          <a:bodyPr anchor="ctr"/>
          <a:lstStyle/>
          <a:p>
            <a:endParaRPr lang="en-US"/>
          </a:p>
        </p:txBody>
      </p:sp>
      <p:sp>
        <p:nvSpPr>
          <p:cNvPr id="653347" name="Line 35"/>
          <p:cNvSpPr>
            <a:spLocks noChangeShapeType="1"/>
          </p:cNvSpPr>
          <p:nvPr/>
        </p:nvSpPr>
        <p:spPr bwMode="auto">
          <a:xfrm>
            <a:off x="8077200" y="2057400"/>
            <a:ext cx="0" cy="3276600"/>
          </a:xfrm>
          <a:prstGeom prst="line">
            <a:avLst/>
          </a:prstGeom>
          <a:noFill/>
          <a:ln w="9525">
            <a:solidFill>
              <a:srgbClr val="FF3399"/>
            </a:solidFill>
            <a:round/>
            <a:headEnd/>
            <a:tailEnd/>
          </a:ln>
          <a:effectLst/>
        </p:spPr>
        <p:txBody>
          <a:bodyPr anchor="ctr"/>
          <a:lstStyle/>
          <a:p>
            <a:endParaRPr lang="en-US"/>
          </a:p>
        </p:txBody>
      </p:sp>
      <p:sp>
        <p:nvSpPr>
          <p:cNvPr id="653351" name="Line 39"/>
          <p:cNvSpPr>
            <a:spLocks noChangeShapeType="1"/>
          </p:cNvSpPr>
          <p:nvPr/>
        </p:nvSpPr>
        <p:spPr bwMode="auto">
          <a:xfrm>
            <a:off x="7391400" y="5486400"/>
            <a:ext cx="0" cy="1143000"/>
          </a:xfrm>
          <a:prstGeom prst="line">
            <a:avLst/>
          </a:prstGeom>
          <a:noFill/>
          <a:ln w="76200">
            <a:solidFill>
              <a:srgbClr val="00FF00">
                <a:alpha val="50000"/>
              </a:srgbClr>
            </a:solidFill>
            <a:prstDash val="sysDot"/>
            <a:round/>
            <a:headEnd type="triangle" w="med" len="med"/>
            <a:tailEnd/>
          </a:ln>
          <a:effectLst/>
        </p:spPr>
        <p:txBody>
          <a:bodyPr anchor="ctr"/>
          <a:lstStyle/>
          <a:p>
            <a:endParaRPr lang="en-US"/>
          </a:p>
        </p:txBody>
      </p:sp>
      <p:sp>
        <p:nvSpPr>
          <p:cNvPr id="653354" name="Line 42"/>
          <p:cNvSpPr>
            <a:spLocks noChangeShapeType="1"/>
          </p:cNvSpPr>
          <p:nvPr/>
        </p:nvSpPr>
        <p:spPr bwMode="auto">
          <a:xfrm>
            <a:off x="1752600" y="5486400"/>
            <a:ext cx="0" cy="1143000"/>
          </a:xfrm>
          <a:prstGeom prst="line">
            <a:avLst/>
          </a:prstGeom>
          <a:noFill/>
          <a:ln w="76200">
            <a:solidFill>
              <a:srgbClr val="FF0000"/>
            </a:solidFill>
            <a:round/>
            <a:headEnd type="triangle" w="med" len="med"/>
            <a:tailEnd/>
          </a:ln>
          <a:effectLst/>
        </p:spPr>
        <p:txBody>
          <a:bodyPr anchor="ctr"/>
          <a:lstStyle/>
          <a:p>
            <a:endParaRPr lang="en-US"/>
          </a:p>
        </p:txBody>
      </p:sp>
      <p:sp>
        <p:nvSpPr>
          <p:cNvPr id="653355" name="Line 43"/>
          <p:cNvSpPr>
            <a:spLocks noChangeShapeType="1"/>
          </p:cNvSpPr>
          <p:nvPr/>
        </p:nvSpPr>
        <p:spPr bwMode="auto">
          <a:xfrm>
            <a:off x="6553200" y="5486400"/>
            <a:ext cx="0" cy="1143000"/>
          </a:xfrm>
          <a:prstGeom prst="line">
            <a:avLst/>
          </a:prstGeom>
          <a:noFill/>
          <a:ln w="76200">
            <a:solidFill>
              <a:srgbClr val="FF0000"/>
            </a:solidFill>
            <a:round/>
            <a:headEnd type="triangle" w="med" len="med"/>
            <a:tailEnd/>
          </a:ln>
          <a:effectLst/>
        </p:spPr>
        <p:txBody>
          <a:bodyPr anchor="ctr"/>
          <a:lstStyle/>
          <a:p>
            <a:endParaRPr lang="en-US"/>
          </a:p>
        </p:txBody>
      </p:sp>
      <p:sp>
        <p:nvSpPr>
          <p:cNvPr id="653356" name="Line 44"/>
          <p:cNvSpPr>
            <a:spLocks noChangeShapeType="1"/>
          </p:cNvSpPr>
          <p:nvPr/>
        </p:nvSpPr>
        <p:spPr bwMode="auto">
          <a:xfrm>
            <a:off x="8077200" y="5486400"/>
            <a:ext cx="0" cy="1143000"/>
          </a:xfrm>
          <a:prstGeom prst="line">
            <a:avLst/>
          </a:prstGeom>
          <a:noFill/>
          <a:ln w="76200">
            <a:solidFill>
              <a:srgbClr val="FF0000"/>
            </a:solidFill>
            <a:round/>
            <a:headEnd type="triangle" w="med" len="med"/>
            <a:tailEnd/>
          </a:ln>
          <a:effectLst/>
        </p:spPr>
        <p:txBody>
          <a:bodyPr anchor="ctr"/>
          <a:lstStyle/>
          <a:p>
            <a:endParaRPr lang="en-US"/>
          </a:p>
        </p:txBody>
      </p:sp>
      <p:sp>
        <p:nvSpPr>
          <p:cNvPr id="653358" name="Line 46"/>
          <p:cNvSpPr>
            <a:spLocks noChangeShapeType="1"/>
          </p:cNvSpPr>
          <p:nvPr/>
        </p:nvSpPr>
        <p:spPr bwMode="auto">
          <a:xfrm>
            <a:off x="3429000" y="6019800"/>
            <a:ext cx="0" cy="609600"/>
          </a:xfrm>
          <a:prstGeom prst="line">
            <a:avLst/>
          </a:prstGeom>
          <a:noFill/>
          <a:ln w="76200">
            <a:solidFill>
              <a:srgbClr val="FF0000"/>
            </a:solidFill>
            <a:round/>
            <a:headEnd type="triangle" w="med" len="med"/>
            <a:tailEnd/>
          </a:ln>
          <a:effectLst/>
        </p:spPr>
        <p:txBody>
          <a:bodyPr anchor="ctr"/>
          <a:lstStyle/>
          <a:p>
            <a:endParaRPr lang="en-US"/>
          </a:p>
        </p:txBody>
      </p:sp>
      <p:sp>
        <p:nvSpPr>
          <p:cNvPr id="653360" name="Line 48"/>
          <p:cNvSpPr>
            <a:spLocks noChangeShapeType="1"/>
          </p:cNvSpPr>
          <p:nvPr/>
        </p:nvSpPr>
        <p:spPr bwMode="auto">
          <a:xfrm>
            <a:off x="533400" y="5486400"/>
            <a:ext cx="0" cy="1143000"/>
          </a:xfrm>
          <a:prstGeom prst="line">
            <a:avLst/>
          </a:prstGeom>
          <a:noFill/>
          <a:ln w="76200">
            <a:solidFill>
              <a:srgbClr val="FF0000">
                <a:alpha val="50000"/>
              </a:srgbClr>
            </a:solidFill>
            <a:prstDash val="sysDot"/>
            <a:round/>
            <a:headEnd type="triangle" w="med" len="med"/>
            <a:tailEnd/>
          </a:ln>
          <a:effectLst/>
        </p:spPr>
        <p:txBody>
          <a:bodyPr anchor="ctr"/>
          <a:lstStyle/>
          <a:p>
            <a:endParaRPr lang="en-US"/>
          </a:p>
        </p:txBody>
      </p:sp>
      <p:sp>
        <p:nvSpPr>
          <p:cNvPr id="653361" name="Line 49"/>
          <p:cNvSpPr>
            <a:spLocks noChangeShapeType="1"/>
          </p:cNvSpPr>
          <p:nvPr/>
        </p:nvSpPr>
        <p:spPr bwMode="auto">
          <a:xfrm>
            <a:off x="2743200" y="5486400"/>
            <a:ext cx="0" cy="1143000"/>
          </a:xfrm>
          <a:prstGeom prst="line">
            <a:avLst/>
          </a:prstGeom>
          <a:noFill/>
          <a:ln w="76200">
            <a:solidFill>
              <a:srgbClr val="FF0000">
                <a:alpha val="50000"/>
              </a:srgbClr>
            </a:solidFill>
            <a:prstDash val="sysDot"/>
            <a:round/>
            <a:headEnd type="triangle" w="med" len="med"/>
            <a:tailEnd/>
          </a:ln>
          <a:effectLst/>
        </p:spPr>
        <p:txBody>
          <a:bodyPr anchor="ctr"/>
          <a:lstStyle/>
          <a:p>
            <a:endParaRPr lang="en-US"/>
          </a:p>
        </p:txBody>
      </p:sp>
      <p:sp>
        <p:nvSpPr>
          <p:cNvPr id="653362" name="Line 50"/>
          <p:cNvSpPr>
            <a:spLocks noChangeShapeType="1"/>
          </p:cNvSpPr>
          <p:nvPr/>
        </p:nvSpPr>
        <p:spPr bwMode="auto">
          <a:xfrm>
            <a:off x="1981200" y="5486400"/>
            <a:ext cx="0" cy="1143000"/>
          </a:xfrm>
          <a:prstGeom prst="line">
            <a:avLst/>
          </a:prstGeom>
          <a:noFill/>
          <a:ln w="76200">
            <a:solidFill>
              <a:srgbClr val="FF0000">
                <a:alpha val="50000"/>
              </a:srgbClr>
            </a:solidFill>
            <a:prstDash val="sysDot"/>
            <a:round/>
            <a:headEnd type="triangle" w="med" len="med"/>
            <a:tailEnd/>
          </a:ln>
          <a:effectLst/>
        </p:spPr>
        <p:txBody>
          <a:bodyPr anchor="ctr"/>
          <a:lstStyle/>
          <a:p>
            <a:endParaRPr lang="en-US"/>
          </a:p>
        </p:txBody>
      </p:sp>
      <p:sp>
        <p:nvSpPr>
          <p:cNvPr id="653363" name="Line 51"/>
          <p:cNvSpPr>
            <a:spLocks noChangeShapeType="1"/>
          </p:cNvSpPr>
          <p:nvPr/>
        </p:nvSpPr>
        <p:spPr bwMode="auto">
          <a:xfrm>
            <a:off x="4343400" y="5486400"/>
            <a:ext cx="0" cy="1143000"/>
          </a:xfrm>
          <a:prstGeom prst="line">
            <a:avLst/>
          </a:prstGeom>
          <a:noFill/>
          <a:ln w="76200">
            <a:solidFill>
              <a:srgbClr val="FF0000">
                <a:alpha val="50000"/>
              </a:srgbClr>
            </a:solidFill>
            <a:prstDash val="sysDot"/>
            <a:round/>
            <a:headEnd type="triangle" w="med" len="med"/>
            <a:tailEnd/>
          </a:ln>
          <a:effectLst/>
        </p:spPr>
        <p:txBody>
          <a:bodyPr anchor="ctr"/>
          <a:lstStyle/>
          <a:p>
            <a:endParaRPr lang="en-US"/>
          </a:p>
        </p:txBody>
      </p:sp>
      <p:sp>
        <p:nvSpPr>
          <p:cNvPr id="653365" name="Line 53"/>
          <p:cNvSpPr>
            <a:spLocks noChangeShapeType="1"/>
          </p:cNvSpPr>
          <p:nvPr/>
        </p:nvSpPr>
        <p:spPr bwMode="auto">
          <a:xfrm>
            <a:off x="3657600" y="6019800"/>
            <a:ext cx="0" cy="609600"/>
          </a:xfrm>
          <a:prstGeom prst="line">
            <a:avLst/>
          </a:prstGeom>
          <a:noFill/>
          <a:ln w="76200">
            <a:solidFill>
              <a:srgbClr val="FF0000">
                <a:alpha val="50000"/>
              </a:srgbClr>
            </a:solidFill>
            <a:prstDash val="sysDot"/>
            <a:round/>
            <a:headEnd type="triangle" w="med" len="med"/>
            <a:tailEnd/>
          </a:ln>
          <a:effectLst/>
        </p:spPr>
        <p:txBody>
          <a:bodyPr anchor="ctr"/>
          <a:lstStyle/>
          <a:p>
            <a:endParaRPr lang="en-US"/>
          </a:p>
        </p:txBody>
      </p:sp>
      <p:sp>
        <p:nvSpPr>
          <p:cNvPr id="653367" name="Line 55"/>
          <p:cNvSpPr>
            <a:spLocks noChangeShapeType="1"/>
          </p:cNvSpPr>
          <p:nvPr/>
        </p:nvSpPr>
        <p:spPr bwMode="auto">
          <a:xfrm>
            <a:off x="3429000" y="5486400"/>
            <a:ext cx="0" cy="533400"/>
          </a:xfrm>
          <a:prstGeom prst="line">
            <a:avLst/>
          </a:prstGeom>
          <a:noFill/>
          <a:ln w="76200">
            <a:solidFill>
              <a:srgbClr val="00FF00"/>
            </a:solidFill>
            <a:round/>
            <a:headEnd type="triangle" w="med" len="med"/>
            <a:tailEnd/>
          </a:ln>
          <a:effectLst/>
        </p:spPr>
        <p:txBody>
          <a:bodyPr anchor="ctr"/>
          <a:lstStyle/>
          <a:p>
            <a:endParaRPr lang="en-US"/>
          </a:p>
        </p:txBody>
      </p:sp>
      <p:sp>
        <p:nvSpPr>
          <p:cNvPr id="653368" name="Line 56"/>
          <p:cNvSpPr>
            <a:spLocks noChangeShapeType="1"/>
          </p:cNvSpPr>
          <p:nvPr/>
        </p:nvSpPr>
        <p:spPr bwMode="auto">
          <a:xfrm>
            <a:off x="5791200" y="5486400"/>
            <a:ext cx="0" cy="1143000"/>
          </a:xfrm>
          <a:prstGeom prst="line">
            <a:avLst/>
          </a:prstGeom>
          <a:noFill/>
          <a:ln w="76200">
            <a:solidFill>
              <a:srgbClr val="00FF00"/>
            </a:solidFill>
            <a:round/>
            <a:headEnd type="triangle" w="med" len="med"/>
            <a:tailEnd/>
          </a:ln>
          <a:effectLst/>
        </p:spPr>
        <p:txBody>
          <a:bodyPr anchor="ctr"/>
          <a:lstStyle/>
          <a:p>
            <a:endParaRPr lang="en-US"/>
          </a:p>
        </p:txBody>
      </p:sp>
      <p:sp>
        <p:nvSpPr>
          <p:cNvPr id="653370" name="Line 58"/>
          <p:cNvSpPr>
            <a:spLocks noChangeShapeType="1"/>
          </p:cNvSpPr>
          <p:nvPr/>
        </p:nvSpPr>
        <p:spPr bwMode="auto">
          <a:xfrm>
            <a:off x="4876800" y="5486400"/>
            <a:ext cx="0" cy="1143000"/>
          </a:xfrm>
          <a:prstGeom prst="line">
            <a:avLst/>
          </a:prstGeom>
          <a:noFill/>
          <a:ln w="76200">
            <a:solidFill>
              <a:srgbClr val="00FF00"/>
            </a:solidFill>
            <a:round/>
            <a:headEnd type="triangle" w="med" len="med"/>
            <a:tailEnd/>
          </a:ln>
          <a:effectLst/>
        </p:spPr>
        <p:txBody>
          <a:bodyPr anchor="ctr"/>
          <a:lstStyle/>
          <a:p>
            <a:endParaRPr lang="en-US"/>
          </a:p>
        </p:txBody>
      </p:sp>
      <p:sp>
        <p:nvSpPr>
          <p:cNvPr id="653371" name="Line 59"/>
          <p:cNvSpPr>
            <a:spLocks noChangeShapeType="1"/>
          </p:cNvSpPr>
          <p:nvPr/>
        </p:nvSpPr>
        <p:spPr bwMode="auto">
          <a:xfrm>
            <a:off x="3124200" y="5486400"/>
            <a:ext cx="0" cy="1143000"/>
          </a:xfrm>
          <a:prstGeom prst="line">
            <a:avLst/>
          </a:prstGeom>
          <a:noFill/>
          <a:ln w="76200">
            <a:solidFill>
              <a:srgbClr val="00FF00"/>
            </a:solidFill>
            <a:round/>
            <a:headEnd type="triangle" w="med" len="med"/>
            <a:tailEnd/>
          </a:ln>
          <a:effectLst/>
        </p:spPr>
        <p:txBody>
          <a:bodyPr anchor="ctr"/>
          <a:lstStyle/>
          <a:p>
            <a:endParaRPr lang="en-US"/>
          </a:p>
        </p:txBody>
      </p:sp>
      <p:sp>
        <p:nvSpPr>
          <p:cNvPr id="653372" name="Line 60"/>
          <p:cNvSpPr>
            <a:spLocks noChangeShapeType="1"/>
          </p:cNvSpPr>
          <p:nvPr/>
        </p:nvSpPr>
        <p:spPr bwMode="auto">
          <a:xfrm>
            <a:off x="3657600" y="5486400"/>
            <a:ext cx="0" cy="533400"/>
          </a:xfrm>
          <a:prstGeom prst="line">
            <a:avLst/>
          </a:prstGeom>
          <a:noFill/>
          <a:ln w="76200">
            <a:solidFill>
              <a:srgbClr val="00FF00"/>
            </a:solidFill>
            <a:round/>
            <a:headEnd type="triangle" w="med" len="med"/>
            <a:tailEnd/>
          </a:ln>
          <a:effectLst/>
        </p:spPr>
        <p:txBody>
          <a:bodyPr anchor="ctr"/>
          <a:lstStyle/>
          <a:p>
            <a:endParaRPr lang="en-US"/>
          </a:p>
        </p:txBody>
      </p:sp>
      <p:sp>
        <p:nvSpPr>
          <p:cNvPr id="653373" name="Line 61"/>
          <p:cNvSpPr>
            <a:spLocks noChangeShapeType="1"/>
          </p:cNvSpPr>
          <p:nvPr/>
        </p:nvSpPr>
        <p:spPr bwMode="auto">
          <a:xfrm>
            <a:off x="3962400" y="5486400"/>
            <a:ext cx="0" cy="1143000"/>
          </a:xfrm>
          <a:prstGeom prst="line">
            <a:avLst/>
          </a:prstGeom>
          <a:noFill/>
          <a:ln w="76200">
            <a:solidFill>
              <a:srgbClr val="00FF00"/>
            </a:solidFill>
            <a:round/>
            <a:headEnd type="triangle" w="med" len="med"/>
            <a:tailEnd/>
          </a:ln>
          <a:effectLst/>
        </p:spPr>
        <p:txBody>
          <a:bodyPr anchor="ctr"/>
          <a:lstStyle/>
          <a:p>
            <a:endParaRPr lang="en-US"/>
          </a:p>
        </p:txBody>
      </p:sp>
      <p:sp>
        <p:nvSpPr>
          <p:cNvPr id="653374" name="Line 62"/>
          <p:cNvSpPr>
            <a:spLocks noChangeShapeType="1"/>
          </p:cNvSpPr>
          <p:nvPr/>
        </p:nvSpPr>
        <p:spPr bwMode="auto">
          <a:xfrm>
            <a:off x="8610600" y="5486400"/>
            <a:ext cx="0" cy="1143000"/>
          </a:xfrm>
          <a:prstGeom prst="line">
            <a:avLst/>
          </a:prstGeom>
          <a:noFill/>
          <a:ln w="76200">
            <a:solidFill>
              <a:srgbClr val="00FF00"/>
            </a:solidFill>
            <a:round/>
            <a:headEnd type="triangle" w="med" len="med"/>
            <a:tailEnd/>
          </a:ln>
          <a:effectLst/>
        </p:spPr>
        <p:txBody>
          <a:bodyPr anchor="ct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AutoShape 2"/>
          <p:cNvSpPr>
            <a:spLocks noGrp="1" noChangeArrowheads="1"/>
          </p:cNvSpPr>
          <p:nvPr>
            <p:ph type="title"/>
          </p:nvPr>
        </p:nvSpPr>
        <p:spPr>
          <a:xfrm>
            <a:off x="255588" y="1284288"/>
            <a:ext cx="8632825" cy="631825"/>
          </a:xfrm>
        </p:spPr>
        <p:txBody>
          <a:bodyPr/>
          <a:lstStyle/>
          <a:p>
            <a:r>
              <a:rPr lang="en-US"/>
              <a:t>An “optimal” ontology (1)</a:t>
            </a:r>
          </a:p>
        </p:txBody>
      </p:sp>
      <p:sp>
        <p:nvSpPr>
          <p:cNvPr id="681987" name="Rectangle 3"/>
          <p:cNvSpPr>
            <a:spLocks noGrp="1" noChangeArrowheads="1"/>
          </p:cNvSpPr>
          <p:nvPr>
            <p:ph type="body" idx="1"/>
          </p:nvPr>
        </p:nvSpPr>
        <p:spPr/>
        <p:txBody>
          <a:bodyPr/>
          <a:lstStyle/>
          <a:p>
            <a:r>
              <a:rPr lang="nl-NL" sz="2800"/>
              <a:t>Because ontologies, as conceived on realist terms, </a:t>
            </a:r>
          </a:p>
          <a:p>
            <a:pPr lvl="1"/>
            <a:r>
              <a:rPr lang="nl-NL" sz="2400"/>
              <a:t>are artifacts created for some </a:t>
            </a:r>
            <a:r>
              <a:rPr lang="nl-NL" sz="2400" b="1" u="sng"/>
              <a:t>purpose</a:t>
            </a:r>
            <a:r>
              <a:rPr lang="nl-NL" sz="2400"/>
              <a:t> (e.g. to serve as controlled vocabulary, or to provide domain knowledge to a software application), </a:t>
            </a:r>
          </a:p>
          <a:p>
            <a:pPr lvl="1"/>
            <a:r>
              <a:rPr lang="nl-NL" sz="2400"/>
              <a:t>are at the same time intended to </a:t>
            </a:r>
            <a:r>
              <a:rPr lang="nl-NL" sz="2400" b="1" u="sng"/>
              <a:t>mirror reality,</a:t>
            </a:r>
            <a:r>
              <a:rPr lang="nl-NL" sz="2400"/>
              <a:t> </a:t>
            </a:r>
          </a:p>
          <a:p>
            <a:pPr lvl="1"/>
            <a:r>
              <a:rPr lang="nl-NL" sz="2400"/>
              <a:t>should allow </a:t>
            </a:r>
            <a:r>
              <a:rPr lang="nl-NL" sz="2400" b="1" u="sng"/>
              <a:t>reasoning which is efficient</a:t>
            </a:r>
            <a:r>
              <a:rPr lang="nl-NL" sz="2400"/>
              <a:t> from a computational point of view, </a:t>
            </a:r>
          </a:p>
          <a:p>
            <a:r>
              <a:rPr lang="nl-NL" sz="2800"/>
              <a:t>we argue that </a:t>
            </a:r>
            <a:r>
              <a:rPr lang="nl-NL" sz="2800" b="1"/>
              <a:t>an optimal ontology should constitute a representation of </a:t>
            </a:r>
            <a:r>
              <a:rPr lang="nl-NL" sz="2800" b="1" i="1"/>
              <a:t>all and only those portions of reality that are relevant for its purpose</a:t>
            </a:r>
            <a:r>
              <a:rPr lang="nl-NL" sz="2800"/>
              <a:t>. </a:t>
            </a:r>
            <a:endParaRPr lang="en-US" sz="28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AutoShape 2"/>
          <p:cNvSpPr>
            <a:spLocks noGrp="1" noChangeArrowheads="1"/>
          </p:cNvSpPr>
          <p:nvPr>
            <p:ph type="title"/>
          </p:nvPr>
        </p:nvSpPr>
        <p:spPr>
          <a:xfrm>
            <a:off x="255588" y="1284288"/>
            <a:ext cx="8632825" cy="631825"/>
          </a:xfrm>
        </p:spPr>
        <p:txBody>
          <a:bodyPr/>
          <a:lstStyle/>
          <a:p>
            <a:r>
              <a:rPr lang="en-US"/>
              <a:t>An “optimal” ontology (2)</a:t>
            </a:r>
          </a:p>
        </p:txBody>
      </p:sp>
      <p:sp>
        <p:nvSpPr>
          <p:cNvPr id="684035" name="Rectangle 3"/>
          <p:cNvSpPr>
            <a:spLocks noGrp="1" noChangeArrowheads="1"/>
          </p:cNvSpPr>
          <p:nvPr>
            <p:ph type="body" idx="1"/>
          </p:nvPr>
        </p:nvSpPr>
        <p:spPr/>
        <p:txBody>
          <a:bodyPr/>
          <a:lstStyle/>
          <a:p>
            <a:r>
              <a:rPr lang="nl-NL"/>
              <a:t>Each term in such an ontology would designate </a:t>
            </a:r>
          </a:p>
          <a:p>
            <a:pPr lvl="1"/>
            <a:r>
              <a:rPr lang="nl-NL"/>
              <a:t>(1) a single portion of reality (POR), which is </a:t>
            </a:r>
          </a:p>
          <a:p>
            <a:pPr lvl="1"/>
            <a:r>
              <a:rPr lang="nl-NL"/>
              <a:t>(2) relevant to the purposes of the ontology and such that </a:t>
            </a:r>
          </a:p>
          <a:p>
            <a:pPr lvl="1"/>
            <a:r>
              <a:rPr lang="nl-NL"/>
              <a:t>(3) the authors of the ontology intended to use this term to designate this POR, and</a:t>
            </a:r>
          </a:p>
          <a:p>
            <a:pPr lvl="1"/>
            <a:r>
              <a:rPr lang="nl-NL"/>
              <a:t>(4) there would be no PORs objectively relevant to these purposes that are not referred to in the ontology.</a:t>
            </a:r>
            <a:r>
              <a:rPr lang="en-GB"/>
              <a:t> </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AutoShape 2"/>
          <p:cNvSpPr>
            <a:spLocks noGrp="1" noChangeArrowheads="1"/>
          </p:cNvSpPr>
          <p:nvPr>
            <p:ph type="title"/>
          </p:nvPr>
        </p:nvSpPr>
        <p:spPr>
          <a:xfrm>
            <a:off x="255588" y="1284288"/>
            <a:ext cx="8632825" cy="631825"/>
          </a:xfrm>
        </p:spPr>
        <p:txBody>
          <a:bodyPr/>
          <a:lstStyle/>
          <a:p>
            <a:r>
              <a:rPr lang="en-US"/>
              <a:t>But things may go wrong …</a:t>
            </a:r>
          </a:p>
        </p:txBody>
      </p:sp>
      <p:sp>
        <p:nvSpPr>
          <p:cNvPr id="686083" name="Rectangle 3"/>
          <p:cNvSpPr>
            <a:spLocks noGrp="1" noChangeArrowheads="1"/>
          </p:cNvSpPr>
          <p:nvPr>
            <p:ph type="body" idx="1"/>
          </p:nvPr>
        </p:nvSpPr>
        <p:spPr/>
        <p:txBody>
          <a:bodyPr/>
          <a:lstStyle/>
          <a:p>
            <a:r>
              <a:rPr lang="en-US" b="1" i="1" u="sng"/>
              <a:t>assertion errors</a:t>
            </a:r>
            <a:r>
              <a:rPr lang="en-US" b="1" u="sng"/>
              <a:t>:</a:t>
            </a:r>
            <a:r>
              <a:rPr lang="en-US"/>
              <a:t> ontology developers may be in error as to what is the case in their target domain;</a:t>
            </a:r>
          </a:p>
          <a:p>
            <a:r>
              <a:rPr lang="en-US" b="1" i="1" u="sng"/>
              <a:t>relevance errors</a:t>
            </a:r>
            <a:r>
              <a:rPr lang="en-US" b="1" u="sng"/>
              <a:t>:</a:t>
            </a:r>
            <a:r>
              <a:rPr lang="en-US"/>
              <a:t> they may be in error as to what is objectively relevant to a given purpose;</a:t>
            </a:r>
          </a:p>
          <a:p>
            <a:r>
              <a:rPr lang="en-US" b="1" i="1" u="sng"/>
              <a:t>encoding errors</a:t>
            </a:r>
            <a:r>
              <a:rPr lang="en-US" b="1" u="sng"/>
              <a:t>:</a:t>
            </a:r>
            <a:r>
              <a:rPr lang="en-US"/>
              <a:t> they may not successfully encode their underlying cognitive representations, so that particular representational units fail to point to the intended PORs.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00400" y="152400"/>
            <a:ext cx="5791200" cy="646986"/>
          </a:xfrm>
        </p:spPr>
        <p:txBody>
          <a:bodyPr/>
          <a:lstStyle/>
          <a:p>
            <a:r>
              <a:rPr lang="en-US" dirty="0" smtClean="0"/>
              <a:t>Changes in SNOMED CT</a:t>
            </a:r>
            <a:endParaRPr lang="en-US" dirty="0"/>
          </a:p>
        </p:txBody>
      </p:sp>
      <p:sp>
        <p:nvSpPr>
          <p:cNvPr id="5" name="Content Placeholder 4"/>
          <p:cNvSpPr>
            <a:spLocks noGrp="1"/>
          </p:cNvSpPr>
          <p:nvPr>
            <p:ph idx="1"/>
          </p:nvPr>
        </p:nvSpPr>
        <p:spPr/>
        <p:txBody>
          <a:bodyPr/>
          <a:lstStyle/>
          <a:p>
            <a:endParaRPr lang="en-US"/>
          </a:p>
        </p:txBody>
      </p:sp>
      <p:pic>
        <p:nvPicPr>
          <p:cNvPr id="23555" name="Picture 3"/>
          <p:cNvPicPr>
            <a:picLocks noChangeAspect="1" noChangeArrowheads="1"/>
          </p:cNvPicPr>
          <p:nvPr/>
        </p:nvPicPr>
        <p:blipFill>
          <a:blip r:embed="rId2" cstate="print"/>
          <a:srcRect/>
          <a:stretch>
            <a:fillRect/>
          </a:stretch>
        </p:blipFill>
        <p:spPr bwMode="auto">
          <a:xfrm>
            <a:off x="0" y="1143000"/>
            <a:ext cx="9144000" cy="57150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AutoShape 2"/>
          <p:cNvSpPr>
            <a:spLocks noGrp="1" noChangeArrowheads="1"/>
          </p:cNvSpPr>
          <p:nvPr>
            <p:ph type="title"/>
          </p:nvPr>
        </p:nvSpPr>
        <p:spPr>
          <a:xfrm>
            <a:off x="255588" y="1282700"/>
            <a:ext cx="8632825" cy="633413"/>
          </a:xfrm>
        </p:spPr>
        <p:txBody>
          <a:bodyPr/>
          <a:lstStyle/>
          <a:p>
            <a:r>
              <a:rPr lang="nl-BE"/>
              <a:t>Key requirement for versioning</a:t>
            </a:r>
            <a:endParaRPr lang="en-US"/>
          </a:p>
        </p:txBody>
      </p:sp>
      <p:sp>
        <p:nvSpPr>
          <p:cNvPr id="688131" name="Rectangle 3"/>
          <p:cNvSpPr>
            <a:spLocks noGrp="1" noChangeArrowheads="1"/>
          </p:cNvSpPr>
          <p:nvPr>
            <p:ph type="body" idx="1"/>
          </p:nvPr>
        </p:nvSpPr>
        <p:spPr/>
        <p:txBody>
          <a:bodyPr/>
          <a:lstStyle/>
          <a:p>
            <a:pPr algn="ctr">
              <a:lnSpc>
                <a:spcPct val="90000"/>
              </a:lnSpc>
              <a:buFontTx/>
              <a:buNone/>
            </a:pPr>
            <a:r>
              <a:rPr lang="nl-BE" sz="5400"/>
              <a:t>Any change in an ontology or data repository should be associated with the reason for that change to be able to assess later what kind of mistake has been made !</a:t>
            </a:r>
            <a:endParaRPr lang="en-US" sz="54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AutoShape 2"/>
          <p:cNvSpPr>
            <a:spLocks noGrp="1" noChangeArrowheads="1"/>
          </p:cNvSpPr>
          <p:nvPr>
            <p:ph type="title"/>
          </p:nvPr>
        </p:nvSpPr>
        <p:spPr>
          <a:xfrm>
            <a:off x="255588" y="1282700"/>
            <a:ext cx="8632825" cy="633413"/>
          </a:xfrm>
        </p:spPr>
        <p:txBody>
          <a:bodyPr/>
          <a:lstStyle/>
          <a:p>
            <a:r>
              <a:rPr lang="nl-BE"/>
              <a:t>Example: a person </a:t>
            </a:r>
            <a:r>
              <a:rPr lang="nl-BE" sz="1400"/>
              <a:t>(in this room)</a:t>
            </a:r>
            <a:r>
              <a:rPr lang="nl-BE"/>
              <a:t> ’s gender in the EHR</a:t>
            </a:r>
            <a:endParaRPr lang="en-US"/>
          </a:p>
        </p:txBody>
      </p:sp>
      <p:sp>
        <p:nvSpPr>
          <p:cNvPr id="690179" name="Rectangle 3"/>
          <p:cNvSpPr>
            <a:spLocks noGrp="1" noChangeArrowheads="1"/>
          </p:cNvSpPr>
          <p:nvPr>
            <p:ph type="body" idx="1"/>
          </p:nvPr>
        </p:nvSpPr>
        <p:spPr>
          <a:xfrm>
            <a:off x="152400" y="1981200"/>
            <a:ext cx="8839200" cy="1905000"/>
          </a:xfrm>
        </p:spPr>
        <p:txBody>
          <a:bodyPr/>
          <a:lstStyle/>
          <a:p>
            <a:r>
              <a:rPr lang="nl-BE"/>
              <a:t>In John Smith’s EHR:</a:t>
            </a:r>
          </a:p>
          <a:p>
            <a:pPr lvl="1"/>
            <a:r>
              <a:rPr lang="nl-BE"/>
              <a:t>At t</a:t>
            </a:r>
            <a:r>
              <a:rPr lang="nl-BE" baseline="-25000"/>
              <a:t>1</a:t>
            </a:r>
            <a:r>
              <a:rPr lang="nl-BE"/>
              <a:t>: “male”			at t</a:t>
            </a:r>
            <a:r>
              <a:rPr lang="nl-BE" baseline="-25000"/>
              <a:t>2</a:t>
            </a:r>
            <a:r>
              <a:rPr lang="nl-BE"/>
              <a:t>: “female”</a:t>
            </a:r>
          </a:p>
          <a:p>
            <a:r>
              <a:rPr lang="nl-BE"/>
              <a:t>What are the possibilities ?</a:t>
            </a:r>
            <a:endParaRPr lang="en-US"/>
          </a:p>
        </p:txBody>
      </p:sp>
      <p:sp>
        <p:nvSpPr>
          <p:cNvPr id="690180" name="Rectangle 4"/>
          <p:cNvSpPr>
            <a:spLocks noChangeArrowheads="1"/>
          </p:cNvSpPr>
          <p:nvPr/>
        </p:nvSpPr>
        <p:spPr bwMode="auto">
          <a:xfrm>
            <a:off x="533400" y="3657600"/>
            <a:ext cx="8839200" cy="1905000"/>
          </a:xfrm>
          <a:prstGeom prst="rect">
            <a:avLst/>
          </a:prstGeom>
          <a:noFill/>
          <a:ln w="9525">
            <a:noFill/>
            <a:miter lim="800000"/>
            <a:headEnd/>
            <a:tailEnd/>
          </a:ln>
          <a:effectLst/>
        </p:spPr>
        <p:txBody>
          <a:bodyPr/>
          <a:lstStyle/>
          <a:p>
            <a:pPr marL="342900" indent="-342900" algn="l">
              <a:lnSpc>
                <a:spcPct val="90000"/>
              </a:lnSpc>
              <a:spcBef>
                <a:spcPct val="20000"/>
              </a:spcBef>
              <a:buFontTx/>
              <a:buChar char="•"/>
            </a:pPr>
            <a:r>
              <a:rPr lang="nl-BE" sz="2800" b="0">
                <a:solidFill>
                  <a:srgbClr val="EBE6FC"/>
                </a:solidFill>
              </a:rPr>
              <a:t>Change in reality: </a:t>
            </a:r>
          </a:p>
          <a:p>
            <a:pPr marL="742950" lvl="1" indent="-285750" algn="l">
              <a:lnSpc>
                <a:spcPct val="90000"/>
              </a:lnSpc>
              <a:spcBef>
                <a:spcPct val="20000"/>
              </a:spcBef>
              <a:buFontTx/>
              <a:buChar char="•"/>
            </a:pPr>
            <a:r>
              <a:rPr lang="nl-BE" sz="2800" b="0">
                <a:solidFill>
                  <a:srgbClr val="EBE6FC"/>
                </a:solidFill>
              </a:rPr>
              <a:t>transgender surgery</a:t>
            </a:r>
          </a:p>
          <a:p>
            <a:pPr marL="742950" lvl="1" indent="-285750" algn="l">
              <a:lnSpc>
                <a:spcPct val="90000"/>
              </a:lnSpc>
              <a:spcBef>
                <a:spcPct val="20000"/>
              </a:spcBef>
              <a:buFontTx/>
              <a:buChar char="•"/>
            </a:pPr>
            <a:r>
              <a:rPr lang="nl-BE" sz="2800" b="0">
                <a:solidFill>
                  <a:srgbClr val="EBE6FC"/>
                </a:solidFill>
              </a:rPr>
              <a:t>change in legal self-identification</a:t>
            </a:r>
          </a:p>
          <a:p>
            <a:pPr marL="342900" indent="-342900" algn="l">
              <a:lnSpc>
                <a:spcPct val="90000"/>
              </a:lnSpc>
              <a:spcBef>
                <a:spcPct val="20000"/>
              </a:spcBef>
              <a:buFontTx/>
              <a:buChar char="•"/>
            </a:pPr>
            <a:r>
              <a:rPr lang="nl-BE" sz="2800" b="0">
                <a:solidFill>
                  <a:srgbClr val="EBE6FC"/>
                </a:solidFill>
              </a:rPr>
              <a:t>Change in understanding: it was female from the very beginning but interpreted wrongly</a:t>
            </a:r>
          </a:p>
          <a:p>
            <a:pPr marL="342900" indent="-342900" algn="l">
              <a:lnSpc>
                <a:spcPct val="90000"/>
              </a:lnSpc>
              <a:spcBef>
                <a:spcPct val="20000"/>
              </a:spcBef>
              <a:buFontTx/>
              <a:buChar char="•"/>
            </a:pPr>
            <a:r>
              <a:rPr lang="nl-BE" sz="2800" b="0">
                <a:solidFill>
                  <a:srgbClr val="EBE6FC"/>
                </a:solidFill>
              </a:rPr>
              <a:t>Correction of data entry mistake</a:t>
            </a:r>
          </a:p>
          <a:p>
            <a:pPr marL="742950" lvl="1" indent="-285750" algn="l">
              <a:lnSpc>
                <a:spcPct val="90000"/>
              </a:lnSpc>
              <a:spcBef>
                <a:spcPct val="20000"/>
              </a:spcBef>
            </a:pPr>
            <a:r>
              <a:rPr lang="nl-BE" sz="2000" b="0">
                <a:solidFill>
                  <a:srgbClr val="EBE6FC"/>
                </a:solidFill>
              </a:rPr>
              <a:t>(was understood as male, but wrongly transcribed)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018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9018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9018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69018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690180">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69018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0180" grpId="0" uiExpand="1"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2229" name="Picture 5"/>
          <p:cNvPicPr>
            <a:picLocks noChangeAspect="1" noChangeArrowheads="1"/>
          </p:cNvPicPr>
          <p:nvPr/>
        </p:nvPicPr>
        <p:blipFill>
          <a:blip r:embed="rId3" cstate="print"/>
          <a:srcRect/>
          <a:stretch>
            <a:fillRect/>
          </a:stretch>
        </p:blipFill>
        <p:spPr bwMode="auto">
          <a:xfrm>
            <a:off x="0" y="1143000"/>
            <a:ext cx="9144000" cy="5693965"/>
          </a:xfrm>
          <a:prstGeom prst="rect">
            <a:avLst/>
          </a:prstGeom>
          <a:noFill/>
          <a:ln w="9525" cap="flat" cmpd="sng">
            <a:noFill/>
            <a:prstDash val="solid"/>
            <a:miter lim="800000"/>
            <a:headEnd/>
            <a:tailEnd/>
          </a:ln>
        </p:spPr>
      </p:pic>
      <p:sp>
        <p:nvSpPr>
          <p:cNvPr id="692226" name="AutoShape 2"/>
          <p:cNvSpPr>
            <a:spLocks noGrp="1" noChangeArrowheads="1"/>
          </p:cNvSpPr>
          <p:nvPr>
            <p:ph type="title"/>
          </p:nvPr>
        </p:nvSpPr>
        <p:spPr>
          <a:xfrm>
            <a:off x="228600" y="450414"/>
            <a:ext cx="8632825" cy="646986"/>
          </a:xfrm>
        </p:spPr>
        <p:txBody>
          <a:bodyPr/>
          <a:lstStyle/>
          <a:p>
            <a:r>
              <a:rPr lang="en-US" dirty="0" smtClean="0"/>
              <a:t>Relations between levels of reality</a:t>
            </a:r>
            <a:endParaRPr lang="en-US" dirty="0"/>
          </a:p>
        </p:txBody>
      </p:sp>
      <p:sp>
        <p:nvSpPr>
          <p:cNvPr id="7" name="Rectangle 6"/>
          <p:cNvSpPr/>
          <p:nvPr/>
        </p:nvSpPr>
        <p:spPr bwMode="auto">
          <a:xfrm>
            <a:off x="0" y="2590800"/>
            <a:ext cx="9144000" cy="762000"/>
          </a:xfrm>
          <a:prstGeom prst="rect">
            <a:avLst/>
          </a:prstGeom>
          <a:solidFill>
            <a:schemeClr val="accent1">
              <a:lumMod val="75000"/>
              <a:alpha val="50196"/>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Times New Roman" pitchFamily="18" charset="0"/>
            </a:endParaRPr>
          </a:p>
        </p:txBody>
      </p:sp>
      <p:sp>
        <p:nvSpPr>
          <p:cNvPr id="8" name="Rectangle 7"/>
          <p:cNvSpPr/>
          <p:nvPr/>
        </p:nvSpPr>
        <p:spPr bwMode="auto">
          <a:xfrm>
            <a:off x="0" y="3352800"/>
            <a:ext cx="9144000" cy="24384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Times New Roman" pitchFamily="18" charset="0"/>
            </a:endParaRPr>
          </a:p>
        </p:txBody>
      </p:sp>
      <p:sp>
        <p:nvSpPr>
          <p:cNvPr id="9" name="Rectangle 8"/>
          <p:cNvSpPr/>
          <p:nvPr/>
        </p:nvSpPr>
        <p:spPr bwMode="auto">
          <a:xfrm>
            <a:off x="0" y="5791200"/>
            <a:ext cx="9144000" cy="1066800"/>
          </a:xfrm>
          <a:prstGeom prst="rect">
            <a:avLst/>
          </a:prstGeom>
          <a:solidFill>
            <a:srgbClr val="FFC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AutoShape 2"/>
          <p:cNvSpPr>
            <a:spLocks noGrp="1" noChangeArrowheads="1"/>
          </p:cNvSpPr>
          <p:nvPr>
            <p:ph type="title"/>
          </p:nvPr>
        </p:nvSpPr>
        <p:spPr>
          <a:xfrm>
            <a:off x="255588" y="1276708"/>
            <a:ext cx="8632825" cy="646986"/>
          </a:xfrm>
        </p:spPr>
        <p:txBody>
          <a:bodyPr/>
          <a:lstStyle/>
          <a:p>
            <a:r>
              <a:rPr lang="nl-BE" dirty="0" smtClean="0"/>
              <a:t>A </a:t>
            </a:r>
            <a:r>
              <a:rPr lang="nl-BE" u="sng" dirty="0" smtClean="0"/>
              <a:t>realist</a:t>
            </a:r>
            <a:r>
              <a:rPr lang="nl-BE" dirty="0" smtClean="0"/>
              <a:t> </a:t>
            </a:r>
            <a:r>
              <a:rPr lang="nl-BE" dirty="0"/>
              <a:t>view of the world</a:t>
            </a:r>
            <a:endParaRPr lang="en-GB" dirty="0"/>
          </a:p>
        </p:txBody>
      </p:sp>
      <p:sp>
        <p:nvSpPr>
          <p:cNvPr id="503811" name="Rectangle 3"/>
          <p:cNvSpPr>
            <a:spLocks noGrp="1" noChangeArrowheads="1"/>
          </p:cNvSpPr>
          <p:nvPr>
            <p:ph type="body" idx="1"/>
          </p:nvPr>
        </p:nvSpPr>
        <p:spPr>
          <a:xfrm>
            <a:off x="152400" y="1981200"/>
            <a:ext cx="8839200" cy="4191000"/>
          </a:xfrm>
        </p:spPr>
        <p:txBody>
          <a:bodyPr/>
          <a:lstStyle/>
          <a:p>
            <a:pPr marL="609600" indent="-609600">
              <a:buFontTx/>
              <a:buAutoNum type="arabicPeriod"/>
            </a:pPr>
            <a:r>
              <a:rPr lang="nl-BE"/>
              <a:t>The world exists ‘as it is’ prior to a cognitive agent’s perception thereof;</a:t>
            </a:r>
          </a:p>
          <a:p>
            <a:pPr marL="609600" indent="-609600">
              <a:buFontTx/>
              <a:buAutoNum type="arabicPeriod"/>
            </a:pPr>
            <a:r>
              <a:rPr lang="nl-BE"/>
              <a:t>Cognitive agents build up ‘in their minds’ </a:t>
            </a:r>
            <a:r>
              <a:rPr lang="nl-BE" b="1" i="1"/>
              <a:t>cognitive representations</a:t>
            </a:r>
            <a:r>
              <a:rPr lang="nl-BE"/>
              <a:t> of the world;</a:t>
            </a:r>
            <a:endParaRPr lang="en-GB"/>
          </a:p>
          <a:p>
            <a:pPr marL="609600" indent="-609600">
              <a:buFontTx/>
              <a:buAutoNum type="arabicPeriod"/>
            </a:pPr>
            <a:r>
              <a:rPr lang="en-GB"/>
              <a:t>To make these representations publicly accessible in some enduring fashion, these agents create </a:t>
            </a:r>
            <a:r>
              <a:rPr lang="en-GB" b="1" i="1"/>
              <a:t>representational artifacts</a:t>
            </a:r>
            <a:r>
              <a:rPr lang="en-GB"/>
              <a:t> that are fixed in some medium.</a:t>
            </a:r>
          </a:p>
        </p:txBody>
      </p:sp>
      <p:sp>
        <p:nvSpPr>
          <p:cNvPr id="503812" name="Rectangle 4"/>
          <p:cNvSpPr>
            <a:spLocks noChangeArrowheads="1"/>
          </p:cNvSpPr>
          <p:nvPr/>
        </p:nvSpPr>
        <p:spPr bwMode="auto">
          <a:xfrm>
            <a:off x="0" y="6340475"/>
            <a:ext cx="9144000" cy="517525"/>
          </a:xfrm>
          <a:prstGeom prst="rect">
            <a:avLst/>
          </a:prstGeom>
          <a:noFill/>
          <a:ln w="9525">
            <a:noFill/>
            <a:miter lim="800000"/>
            <a:headEnd/>
            <a:tailEnd/>
          </a:ln>
          <a:effectLst/>
        </p:spPr>
        <p:txBody>
          <a:bodyPr>
            <a:spAutoFit/>
          </a:bodyPr>
          <a:lstStyle/>
          <a:p>
            <a:pPr algn="r"/>
            <a:r>
              <a:rPr lang="en-GB" sz="1400">
                <a:solidFill>
                  <a:schemeClr val="bg1"/>
                </a:solidFill>
              </a:rPr>
              <a:t>Smith B, Kusnierczyk W, Schober D, Ceusters W. Towards a Reference Terminology for Ontology Research and Development in the Biomedical Domain. Proceedings of KR-MED 2006,  November 8, 2006, Baltimore MD, USA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3" cstate="print"/>
          <a:srcRect/>
          <a:stretch>
            <a:fillRect/>
          </a:stretch>
        </p:blipFill>
        <p:spPr bwMode="auto">
          <a:xfrm>
            <a:off x="0" y="1143000"/>
            <a:ext cx="9144000" cy="5693965"/>
          </a:xfrm>
          <a:prstGeom prst="rect">
            <a:avLst/>
          </a:prstGeom>
          <a:noFill/>
          <a:ln w="9525" cap="flat" cmpd="sng">
            <a:noFill/>
            <a:prstDash val="solid"/>
            <a:miter lim="800000"/>
            <a:headEnd/>
            <a:tailEnd/>
          </a:ln>
        </p:spPr>
      </p:pic>
      <p:sp>
        <p:nvSpPr>
          <p:cNvPr id="694274" name="AutoShape 2"/>
          <p:cNvSpPr>
            <a:spLocks noGrp="1" noChangeArrowheads="1"/>
          </p:cNvSpPr>
          <p:nvPr>
            <p:ph type="title"/>
          </p:nvPr>
        </p:nvSpPr>
        <p:spPr>
          <a:xfrm>
            <a:off x="228600" y="457200"/>
            <a:ext cx="8632825" cy="631825"/>
          </a:xfrm>
        </p:spPr>
        <p:txBody>
          <a:bodyPr/>
          <a:lstStyle/>
          <a:p>
            <a:r>
              <a:rPr lang="nl-BE"/>
              <a:t>Ways representational units do or do not refer</a:t>
            </a:r>
            <a:endParaRPr lang="en-US"/>
          </a:p>
        </p:txBody>
      </p:sp>
      <p:sp>
        <p:nvSpPr>
          <p:cNvPr id="694275" name="Rectangle 3"/>
          <p:cNvSpPr>
            <a:spLocks noGrp="1" noChangeArrowheads="1"/>
          </p:cNvSpPr>
          <p:nvPr>
            <p:ph type="body" idx="1"/>
          </p:nvPr>
        </p:nvSpPr>
        <p:spPr/>
        <p:txBody>
          <a:bodyPr/>
          <a:lstStyle/>
          <a:p>
            <a:endParaRPr lang="en-US" dirty="0"/>
          </a:p>
        </p:txBody>
      </p:sp>
      <p:sp>
        <p:nvSpPr>
          <p:cNvPr id="694277" name="Text Box 5"/>
          <p:cNvSpPr txBox="1">
            <a:spLocks noChangeArrowheads="1"/>
          </p:cNvSpPr>
          <p:nvPr/>
        </p:nvSpPr>
        <p:spPr bwMode="auto">
          <a:xfrm>
            <a:off x="5105400" y="1219200"/>
            <a:ext cx="4038600" cy="5738813"/>
          </a:xfrm>
          <a:prstGeom prst="rect">
            <a:avLst/>
          </a:prstGeom>
          <a:solidFill>
            <a:srgbClr val="FF0000"/>
          </a:solidFill>
          <a:ln w="9525">
            <a:noFill/>
            <a:miter lim="800000"/>
            <a:headEnd/>
            <a:tailEnd/>
          </a:ln>
          <a:effectLst/>
        </p:spPr>
        <p:txBody>
          <a:bodyPr>
            <a:spAutoFit/>
          </a:bodyPr>
          <a:lstStyle/>
          <a:p>
            <a:pPr algn="l"/>
            <a:r>
              <a:rPr lang="en-US">
                <a:solidFill>
                  <a:schemeClr val="bg1"/>
                </a:solidFill>
              </a:rPr>
              <a:t> OE/BE value pairs</a:t>
            </a:r>
          </a:p>
          <a:p>
            <a:pPr algn="l"/>
            <a:r>
              <a:rPr lang="en-US" sz="2600">
                <a:solidFill>
                  <a:schemeClr val="bg1"/>
                </a:solidFill>
              </a:rPr>
              <a:t>Y/Y: correct assertion of 	the existence of a 	POR; </a:t>
            </a:r>
          </a:p>
          <a:p>
            <a:pPr algn="l"/>
            <a:r>
              <a:rPr lang="en-US" sz="2600">
                <a:solidFill>
                  <a:schemeClr val="bg1"/>
                </a:solidFill>
              </a:rPr>
              <a:t>Y/N: lack of awareness of a 	POR, reflecting an 	assertion error; </a:t>
            </a:r>
          </a:p>
          <a:p>
            <a:pPr algn="l"/>
            <a:r>
              <a:rPr lang="en-US" sz="2600">
                <a:solidFill>
                  <a:schemeClr val="bg1"/>
                </a:solidFill>
              </a:rPr>
              <a:t>N/N: correct assertion that 	some putative POR 	does not exist ;</a:t>
            </a:r>
          </a:p>
          <a:p>
            <a:pPr algn="l"/>
            <a:r>
              <a:rPr lang="en-US" sz="2600">
                <a:solidFill>
                  <a:schemeClr val="bg1"/>
                </a:solidFill>
              </a:rPr>
              <a:t>N/Y: the false belief that 		some putative POR 	exists.</a:t>
            </a:r>
          </a:p>
          <a:p>
            <a:pPr algn="l"/>
            <a:endParaRPr lang="en-US" sz="2600">
              <a:solidFill>
                <a:schemeClr val="bg1"/>
              </a:solidFill>
            </a:endParaRPr>
          </a:p>
        </p:txBody>
      </p:sp>
      <p:sp>
        <p:nvSpPr>
          <p:cNvPr id="694278" name="Rectangle 6"/>
          <p:cNvSpPr>
            <a:spLocks noChangeArrowheads="1"/>
          </p:cNvSpPr>
          <p:nvPr/>
        </p:nvSpPr>
        <p:spPr bwMode="auto">
          <a:xfrm>
            <a:off x="1676400" y="2590800"/>
            <a:ext cx="457200" cy="4267200"/>
          </a:xfrm>
          <a:prstGeom prst="rect">
            <a:avLst/>
          </a:prstGeom>
          <a:solidFill>
            <a:srgbClr val="FF0000">
              <a:alpha val="50000"/>
            </a:srgbClr>
          </a:solidFill>
          <a:ln w="9525">
            <a:noFill/>
            <a:miter lim="800000"/>
            <a:headEnd/>
            <a:tailEnd/>
          </a:ln>
          <a:effectLst/>
        </p:spPr>
        <p:txBody>
          <a:bodyPr wrap="none" anchor="ctr"/>
          <a:lstStyle/>
          <a:p>
            <a:endParaRPr lang="en-US"/>
          </a:p>
        </p:txBody>
      </p:sp>
      <p:sp>
        <p:nvSpPr>
          <p:cNvPr id="694279" name="Rectangle 7"/>
          <p:cNvSpPr>
            <a:spLocks noChangeArrowheads="1"/>
          </p:cNvSpPr>
          <p:nvPr/>
        </p:nvSpPr>
        <p:spPr bwMode="auto">
          <a:xfrm>
            <a:off x="2819400" y="2590800"/>
            <a:ext cx="457200" cy="4267200"/>
          </a:xfrm>
          <a:prstGeom prst="rect">
            <a:avLst/>
          </a:prstGeom>
          <a:solidFill>
            <a:srgbClr val="FF0000">
              <a:alpha val="50000"/>
            </a:srgbClr>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srcRect/>
          <a:stretch>
            <a:fillRect/>
          </a:stretch>
        </p:blipFill>
        <p:spPr bwMode="auto">
          <a:xfrm>
            <a:off x="0" y="1143000"/>
            <a:ext cx="9144000" cy="5693965"/>
          </a:xfrm>
          <a:prstGeom prst="rect">
            <a:avLst/>
          </a:prstGeom>
          <a:noFill/>
          <a:ln w="9525" cap="flat" cmpd="sng">
            <a:noFill/>
            <a:prstDash val="solid"/>
            <a:miter lim="800000"/>
            <a:headEnd/>
            <a:tailEnd/>
          </a:ln>
        </p:spPr>
      </p:pic>
      <p:sp>
        <p:nvSpPr>
          <p:cNvPr id="696322" name="AutoShape 2"/>
          <p:cNvSpPr>
            <a:spLocks noGrp="1" noChangeArrowheads="1"/>
          </p:cNvSpPr>
          <p:nvPr>
            <p:ph type="title"/>
          </p:nvPr>
        </p:nvSpPr>
        <p:spPr>
          <a:xfrm>
            <a:off x="228600" y="457200"/>
            <a:ext cx="8632825" cy="633413"/>
          </a:xfrm>
        </p:spPr>
        <p:txBody>
          <a:bodyPr/>
          <a:lstStyle/>
          <a:p>
            <a:r>
              <a:rPr lang="nl-BE"/>
              <a:t>Ways representational units do or do not refer</a:t>
            </a:r>
            <a:endParaRPr lang="en-US"/>
          </a:p>
        </p:txBody>
      </p:sp>
      <p:sp>
        <p:nvSpPr>
          <p:cNvPr id="696324" name="Text Box 4"/>
          <p:cNvSpPr txBox="1">
            <a:spLocks noChangeArrowheads="1"/>
          </p:cNvSpPr>
          <p:nvPr/>
        </p:nvSpPr>
        <p:spPr bwMode="auto">
          <a:xfrm>
            <a:off x="0" y="1143000"/>
            <a:ext cx="4038600" cy="5632311"/>
          </a:xfrm>
          <a:prstGeom prst="rect">
            <a:avLst/>
          </a:prstGeom>
          <a:solidFill>
            <a:srgbClr val="FF0000"/>
          </a:solidFill>
          <a:ln w="9525">
            <a:noFill/>
            <a:miter lim="800000"/>
            <a:headEnd/>
            <a:tailEnd/>
          </a:ln>
          <a:effectLst/>
        </p:spPr>
        <p:txBody>
          <a:bodyPr>
            <a:spAutoFit/>
          </a:bodyPr>
          <a:lstStyle/>
          <a:p>
            <a:r>
              <a:rPr lang="en-US" sz="2400" dirty="0" smtClean="0">
                <a:solidFill>
                  <a:schemeClr val="bg1"/>
                </a:solidFill>
              </a:rPr>
              <a:t>Manners </a:t>
            </a:r>
            <a:r>
              <a:rPr lang="en-US" sz="2400" dirty="0">
                <a:solidFill>
                  <a:schemeClr val="bg1"/>
                </a:solidFill>
              </a:rPr>
              <a:t>in which </a:t>
            </a:r>
            <a:r>
              <a:rPr lang="en-US" sz="2400" dirty="0" smtClean="0">
                <a:solidFill>
                  <a:schemeClr val="bg1"/>
                </a:solidFill>
              </a:rPr>
              <a:t>a RU </a:t>
            </a:r>
            <a:r>
              <a:rPr lang="en-US" sz="2400" dirty="0">
                <a:solidFill>
                  <a:schemeClr val="bg1"/>
                </a:solidFill>
              </a:rPr>
              <a:t>refers</a:t>
            </a:r>
          </a:p>
          <a:p>
            <a:endParaRPr lang="en-US" sz="2400" dirty="0">
              <a:solidFill>
                <a:schemeClr val="bg1"/>
              </a:solidFill>
            </a:endParaRPr>
          </a:p>
          <a:p>
            <a:pPr algn="l"/>
            <a:r>
              <a:rPr lang="nl-NL" sz="2400" dirty="0">
                <a:solidFill>
                  <a:schemeClr val="bg1"/>
                </a:solidFill>
              </a:rPr>
              <a:t>R+: </a:t>
            </a:r>
            <a:r>
              <a:rPr lang="nl-NL" sz="2400" dirty="0" smtClean="0">
                <a:solidFill>
                  <a:schemeClr val="bg1"/>
                </a:solidFill>
              </a:rPr>
              <a:t>	the </a:t>
            </a:r>
            <a:r>
              <a:rPr lang="nl-NL" sz="2400" dirty="0">
                <a:solidFill>
                  <a:schemeClr val="bg1"/>
                </a:solidFill>
              </a:rPr>
              <a:t>encoding of the 	belief is correct</a:t>
            </a:r>
          </a:p>
          <a:p>
            <a:pPr algn="l"/>
            <a:r>
              <a:rPr lang="nl-NL" sz="2400" dirty="0">
                <a:solidFill>
                  <a:schemeClr val="bg1"/>
                </a:solidFill>
                <a:sym typeface="Symbol" pitchFamily="18" charset="2"/>
              </a:rPr>
              <a:t></a:t>
            </a:r>
            <a:r>
              <a:rPr lang="nl-NL" sz="2400" dirty="0">
                <a:solidFill>
                  <a:schemeClr val="bg1"/>
                </a:solidFill>
              </a:rPr>
              <a:t>R: </a:t>
            </a:r>
            <a:r>
              <a:rPr lang="nl-NL" sz="2400" dirty="0" smtClean="0">
                <a:solidFill>
                  <a:schemeClr val="bg1"/>
                </a:solidFill>
              </a:rPr>
              <a:t>	the </a:t>
            </a:r>
            <a:r>
              <a:rPr lang="nl-NL" sz="2400" dirty="0">
                <a:solidFill>
                  <a:schemeClr val="bg1"/>
                </a:solidFill>
              </a:rPr>
              <a:t>encoding is 	incorrect because </a:t>
            </a:r>
            <a:endParaRPr lang="nl-NL" sz="2400" dirty="0" smtClean="0">
              <a:solidFill>
                <a:schemeClr val="bg1"/>
              </a:solidFill>
            </a:endParaRPr>
          </a:p>
          <a:p>
            <a:pPr algn="l"/>
            <a:r>
              <a:rPr lang="nl-NL" sz="2400" dirty="0">
                <a:solidFill>
                  <a:schemeClr val="bg1"/>
                </a:solidFill>
              </a:rPr>
              <a:t>	</a:t>
            </a:r>
            <a:r>
              <a:rPr lang="nl-NL" sz="2400" dirty="0" smtClean="0">
                <a:solidFill>
                  <a:schemeClr val="bg1"/>
                </a:solidFill>
              </a:rPr>
              <a:t>it </a:t>
            </a:r>
            <a:r>
              <a:rPr lang="nl-NL" sz="2400" dirty="0">
                <a:solidFill>
                  <a:schemeClr val="bg1"/>
                </a:solidFill>
              </a:rPr>
              <a:t>does not refer </a:t>
            </a:r>
          </a:p>
          <a:p>
            <a:pPr algn="l"/>
            <a:r>
              <a:rPr lang="nl-NL" sz="2400" dirty="0">
                <a:solidFill>
                  <a:schemeClr val="bg1"/>
                </a:solidFill>
              </a:rPr>
              <a:t>R-: </a:t>
            </a:r>
            <a:r>
              <a:rPr lang="nl-NL" sz="2400" dirty="0" smtClean="0">
                <a:solidFill>
                  <a:schemeClr val="bg1"/>
                </a:solidFill>
              </a:rPr>
              <a:t>	it </a:t>
            </a:r>
            <a:r>
              <a:rPr lang="nl-NL" sz="2400" dirty="0">
                <a:solidFill>
                  <a:schemeClr val="bg1"/>
                </a:solidFill>
              </a:rPr>
              <a:t>does refer, but to a 	POR other than 	the one which was 	</a:t>
            </a:r>
            <a:r>
              <a:rPr lang="nl-NL" sz="2400" dirty="0" smtClean="0">
                <a:solidFill>
                  <a:schemeClr val="bg1"/>
                </a:solidFill>
              </a:rPr>
              <a:t>intended</a:t>
            </a:r>
            <a:r>
              <a:rPr lang="en-GB" sz="2400" dirty="0" smtClean="0">
                <a:solidFill>
                  <a:schemeClr val="bg1"/>
                </a:solidFill>
              </a:rPr>
              <a:t> </a:t>
            </a:r>
          </a:p>
          <a:p>
            <a:pPr algn="l"/>
            <a:r>
              <a:rPr lang="en-GB" sz="2400" dirty="0" smtClean="0">
                <a:solidFill>
                  <a:schemeClr val="bg1"/>
                </a:solidFill>
              </a:rPr>
              <a:t>R</a:t>
            </a:r>
            <a:r>
              <a:rPr lang="en-GB" sz="1600" dirty="0" smtClean="0">
                <a:solidFill>
                  <a:schemeClr val="bg1"/>
                </a:solidFill>
              </a:rPr>
              <a:t>++</a:t>
            </a:r>
            <a:r>
              <a:rPr lang="en-GB" sz="2400" dirty="0" smtClean="0">
                <a:solidFill>
                  <a:schemeClr val="bg1"/>
                </a:solidFill>
              </a:rPr>
              <a:t>: 	a POR is denoted by</a:t>
            </a:r>
          </a:p>
          <a:p>
            <a:pPr algn="l"/>
            <a:r>
              <a:rPr lang="en-GB" sz="2400" dirty="0">
                <a:solidFill>
                  <a:schemeClr val="bg1"/>
                </a:solidFill>
              </a:rPr>
              <a:t>	</a:t>
            </a:r>
            <a:r>
              <a:rPr lang="en-GB" sz="2400" dirty="0" smtClean="0">
                <a:solidFill>
                  <a:schemeClr val="bg1"/>
                </a:solidFill>
              </a:rPr>
              <a:t>two distinct RUs</a:t>
            </a:r>
            <a:endParaRPr lang="en-GB" sz="2400" dirty="0">
              <a:solidFill>
                <a:schemeClr val="bg1"/>
              </a:solidFill>
            </a:endParaRPr>
          </a:p>
          <a:p>
            <a:pPr algn="l"/>
            <a:endParaRPr lang="en-US" sz="2400" dirty="0">
              <a:solidFill>
                <a:schemeClr val="bg1"/>
              </a:solidFill>
            </a:endParaRPr>
          </a:p>
        </p:txBody>
      </p:sp>
      <p:sp>
        <p:nvSpPr>
          <p:cNvPr id="696325" name="Rectangle 5"/>
          <p:cNvSpPr>
            <a:spLocks noChangeArrowheads="1"/>
          </p:cNvSpPr>
          <p:nvPr/>
        </p:nvSpPr>
        <p:spPr bwMode="auto">
          <a:xfrm>
            <a:off x="7010400" y="2590800"/>
            <a:ext cx="533400" cy="4191000"/>
          </a:xfrm>
          <a:prstGeom prst="rect">
            <a:avLst/>
          </a:prstGeom>
          <a:solidFill>
            <a:srgbClr val="FF0000">
              <a:alpha val="50000"/>
            </a:srgbClr>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AutoShape 2"/>
          <p:cNvSpPr>
            <a:spLocks noGrp="1" noChangeArrowheads="1"/>
          </p:cNvSpPr>
          <p:nvPr>
            <p:ph type="title"/>
          </p:nvPr>
        </p:nvSpPr>
        <p:spPr>
          <a:xfrm>
            <a:off x="255588" y="1284288"/>
            <a:ext cx="8632825" cy="631825"/>
          </a:xfrm>
        </p:spPr>
        <p:txBody>
          <a:bodyPr/>
          <a:lstStyle/>
          <a:p>
            <a:r>
              <a:rPr lang="en-US"/>
              <a:t>Updating is an </a:t>
            </a:r>
            <a:r>
              <a:rPr lang="en-US" i="1" u="sng"/>
              <a:t>active</a:t>
            </a:r>
            <a:r>
              <a:rPr lang="en-US"/>
              <a:t> process</a:t>
            </a:r>
          </a:p>
        </p:txBody>
      </p:sp>
      <p:sp>
        <p:nvSpPr>
          <p:cNvPr id="702467" name="Rectangle 3"/>
          <p:cNvSpPr>
            <a:spLocks noGrp="1" noChangeArrowheads="1"/>
          </p:cNvSpPr>
          <p:nvPr>
            <p:ph type="body" idx="1"/>
          </p:nvPr>
        </p:nvSpPr>
        <p:spPr>
          <a:xfrm>
            <a:off x="152400" y="1981200"/>
            <a:ext cx="8839200" cy="5105400"/>
          </a:xfrm>
        </p:spPr>
        <p:txBody>
          <a:bodyPr/>
          <a:lstStyle/>
          <a:p>
            <a:r>
              <a:rPr lang="en-GB" sz="2800"/>
              <a:t>authors assume in good faith that </a:t>
            </a:r>
          </a:p>
          <a:p>
            <a:pPr lvl="1"/>
            <a:r>
              <a:rPr lang="en-GB" sz="2400"/>
              <a:t>all included representational units are of the P+1 type, and </a:t>
            </a:r>
          </a:p>
          <a:p>
            <a:pPr lvl="1"/>
            <a:r>
              <a:rPr lang="en-GB" sz="2400"/>
              <a:t>all they are aware of, but not included, of A+1 or A+2.</a:t>
            </a:r>
          </a:p>
          <a:p>
            <a:r>
              <a:rPr lang="en-GB" sz="2800"/>
              <a:t>If they become aware of a mistake, they make a change under the assumption that their changes are also towards the P+1, A+1, or A+2 cases.</a:t>
            </a:r>
          </a:p>
          <a:p>
            <a:r>
              <a:rPr lang="en-US" sz="2800"/>
              <a:t>Thus at that time, they know of what type the previous entry must of have been under the belief what the current one is, and the reason for the change.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024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24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24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24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24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2467"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AutoShape 2"/>
          <p:cNvSpPr>
            <a:spLocks noGrp="1" noChangeArrowheads="1"/>
          </p:cNvSpPr>
          <p:nvPr>
            <p:ph type="title"/>
          </p:nvPr>
        </p:nvSpPr>
        <p:spPr>
          <a:xfrm>
            <a:off x="228600" y="1276350"/>
            <a:ext cx="8686800" cy="647700"/>
          </a:xfrm>
        </p:spPr>
        <p:txBody>
          <a:bodyPr/>
          <a:lstStyle/>
          <a:p>
            <a:pPr eaLnBrk="1" hangingPunct="1"/>
            <a:r>
              <a:rPr lang="nl-BE" smtClean="0"/>
              <a:t>Effects of various sorts of changes</a:t>
            </a:r>
            <a:endParaRPr lang="en-US" smtClean="0"/>
          </a:p>
        </p:txBody>
      </p:sp>
      <p:sp>
        <p:nvSpPr>
          <p:cNvPr id="3076" name="Rectangle 3"/>
          <p:cNvSpPr>
            <a:spLocks noChangeArrowheads="1"/>
          </p:cNvSpPr>
          <p:nvPr/>
        </p:nvSpPr>
        <p:spPr bwMode="auto">
          <a:xfrm>
            <a:off x="582613" y="5621338"/>
            <a:ext cx="7937" cy="9525"/>
          </a:xfrm>
          <a:prstGeom prst="rect">
            <a:avLst/>
          </a:prstGeom>
          <a:solidFill>
            <a:srgbClr val="000000"/>
          </a:solidFill>
          <a:ln w="9525">
            <a:noFill/>
            <a:miter lim="800000"/>
            <a:headEnd/>
            <a:tailEnd/>
          </a:ln>
        </p:spPr>
        <p:txBody>
          <a:bodyPr/>
          <a:lstStyle/>
          <a:p>
            <a:endParaRPr lang="en-US"/>
          </a:p>
        </p:txBody>
      </p:sp>
      <p:sp>
        <p:nvSpPr>
          <p:cNvPr id="3077" name="Rectangle 4"/>
          <p:cNvSpPr>
            <a:spLocks noChangeArrowheads="1"/>
          </p:cNvSpPr>
          <p:nvPr/>
        </p:nvSpPr>
        <p:spPr bwMode="auto">
          <a:xfrm>
            <a:off x="2754313" y="5621338"/>
            <a:ext cx="9525" cy="9525"/>
          </a:xfrm>
          <a:prstGeom prst="rect">
            <a:avLst/>
          </a:prstGeom>
          <a:solidFill>
            <a:srgbClr val="000000"/>
          </a:solidFill>
          <a:ln w="9525">
            <a:noFill/>
            <a:miter lim="800000"/>
            <a:headEnd/>
            <a:tailEnd/>
          </a:ln>
        </p:spPr>
        <p:txBody>
          <a:bodyPr/>
          <a:lstStyle/>
          <a:p>
            <a:endParaRPr lang="en-US"/>
          </a:p>
        </p:txBody>
      </p:sp>
      <p:sp>
        <p:nvSpPr>
          <p:cNvPr id="3078" name="Rectangle 5"/>
          <p:cNvSpPr>
            <a:spLocks noChangeArrowheads="1"/>
          </p:cNvSpPr>
          <p:nvPr/>
        </p:nvSpPr>
        <p:spPr bwMode="auto">
          <a:xfrm>
            <a:off x="3481388" y="5621338"/>
            <a:ext cx="9525" cy="9525"/>
          </a:xfrm>
          <a:prstGeom prst="rect">
            <a:avLst/>
          </a:prstGeom>
          <a:solidFill>
            <a:srgbClr val="000000"/>
          </a:solidFill>
          <a:ln w="9525">
            <a:noFill/>
            <a:miter lim="800000"/>
            <a:headEnd/>
            <a:tailEnd/>
          </a:ln>
        </p:spPr>
        <p:txBody>
          <a:bodyPr/>
          <a:lstStyle/>
          <a:p>
            <a:endParaRPr lang="en-US"/>
          </a:p>
        </p:txBody>
      </p:sp>
      <p:sp>
        <p:nvSpPr>
          <p:cNvPr id="3079" name="Rectangle 6"/>
          <p:cNvSpPr>
            <a:spLocks noChangeArrowheads="1"/>
          </p:cNvSpPr>
          <p:nvPr/>
        </p:nvSpPr>
        <p:spPr bwMode="auto">
          <a:xfrm>
            <a:off x="582613" y="5630863"/>
            <a:ext cx="7937" cy="225425"/>
          </a:xfrm>
          <a:prstGeom prst="rect">
            <a:avLst/>
          </a:prstGeom>
          <a:solidFill>
            <a:srgbClr val="000000"/>
          </a:solidFill>
          <a:ln w="9525">
            <a:noFill/>
            <a:miter lim="800000"/>
            <a:headEnd/>
            <a:tailEnd/>
          </a:ln>
        </p:spPr>
        <p:txBody>
          <a:bodyPr/>
          <a:lstStyle/>
          <a:p>
            <a:endParaRPr lang="en-US"/>
          </a:p>
        </p:txBody>
      </p:sp>
      <p:sp>
        <p:nvSpPr>
          <p:cNvPr id="3080" name="Rectangle 7"/>
          <p:cNvSpPr>
            <a:spLocks noChangeArrowheads="1"/>
          </p:cNvSpPr>
          <p:nvPr/>
        </p:nvSpPr>
        <p:spPr bwMode="auto">
          <a:xfrm>
            <a:off x="582613" y="5856288"/>
            <a:ext cx="7937" cy="9525"/>
          </a:xfrm>
          <a:prstGeom prst="rect">
            <a:avLst/>
          </a:prstGeom>
          <a:solidFill>
            <a:srgbClr val="000000"/>
          </a:solidFill>
          <a:ln w="9525">
            <a:noFill/>
            <a:miter lim="800000"/>
            <a:headEnd/>
            <a:tailEnd/>
          </a:ln>
        </p:spPr>
        <p:txBody>
          <a:bodyPr/>
          <a:lstStyle/>
          <a:p>
            <a:endParaRPr lang="en-US"/>
          </a:p>
        </p:txBody>
      </p:sp>
      <p:sp>
        <p:nvSpPr>
          <p:cNvPr id="3081" name="Rectangle 8"/>
          <p:cNvSpPr>
            <a:spLocks noChangeArrowheads="1"/>
          </p:cNvSpPr>
          <p:nvPr/>
        </p:nvSpPr>
        <p:spPr bwMode="auto">
          <a:xfrm>
            <a:off x="939800" y="5856288"/>
            <a:ext cx="7938" cy="9525"/>
          </a:xfrm>
          <a:prstGeom prst="rect">
            <a:avLst/>
          </a:prstGeom>
          <a:solidFill>
            <a:srgbClr val="000000"/>
          </a:solidFill>
          <a:ln w="9525">
            <a:noFill/>
            <a:miter lim="800000"/>
            <a:headEnd/>
            <a:tailEnd/>
          </a:ln>
        </p:spPr>
        <p:txBody>
          <a:bodyPr/>
          <a:lstStyle/>
          <a:p>
            <a:endParaRPr lang="en-US"/>
          </a:p>
        </p:txBody>
      </p:sp>
      <p:sp>
        <p:nvSpPr>
          <p:cNvPr id="3082" name="Rectangle 9"/>
          <p:cNvSpPr>
            <a:spLocks noChangeArrowheads="1"/>
          </p:cNvSpPr>
          <p:nvPr/>
        </p:nvSpPr>
        <p:spPr bwMode="auto">
          <a:xfrm>
            <a:off x="2754313" y="5630863"/>
            <a:ext cx="9525" cy="225425"/>
          </a:xfrm>
          <a:prstGeom prst="rect">
            <a:avLst/>
          </a:prstGeom>
          <a:solidFill>
            <a:srgbClr val="000000"/>
          </a:solidFill>
          <a:ln w="9525">
            <a:noFill/>
            <a:miter lim="800000"/>
            <a:headEnd/>
            <a:tailEnd/>
          </a:ln>
        </p:spPr>
        <p:txBody>
          <a:bodyPr/>
          <a:lstStyle/>
          <a:p>
            <a:endParaRPr lang="en-US"/>
          </a:p>
        </p:txBody>
      </p:sp>
      <p:sp>
        <p:nvSpPr>
          <p:cNvPr id="3083" name="Rectangle 10"/>
          <p:cNvSpPr>
            <a:spLocks noChangeArrowheads="1"/>
          </p:cNvSpPr>
          <p:nvPr/>
        </p:nvSpPr>
        <p:spPr bwMode="auto">
          <a:xfrm>
            <a:off x="2754313" y="5856288"/>
            <a:ext cx="9525" cy="9525"/>
          </a:xfrm>
          <a:prstGeom prst="rect">
            <a:avLst/>
          </a:prstGeom>
          <a:solidFill>
            <a:srgbClr val="000000"/>
          </a:solidFill>
          <a:ln w="9525">
            <a:noFill/>
            <a:miter lim="800000"/>
            <a:headEnd/>
            <a:tailEnd/>
          </a:ln>
        </p:spPr>
        <p:txBody>
          <a:bodyPr/>
          <a:lstStyle/>
          <a:p>
            <a:endParaRPr lang="en-US"/>
          </a:p>
        </p:txBody>
      </p:sp>
      <p:sp>
        <p:nvSpPr>
          <p:cNvPr id="3084" name="Rectangle 11"/>
          <p:cNvSpPr>
            <a:spLocks noChangeArrowheads="1"/>
          </p:cNvSpPr>
          <p:nvPr/>
        </p:nvSpPr>
        <p:spPr bwMode="auto">
          <a:xfrm>
            <a:off x="3111500" y="5856288"/>
            <a:ext cx="9525" cy="9525"/>
          </a:xfrm>
          <a:prstGeom prst="rect">
            <a:avLst/>
          </a:prstGeom>
          <a:solidFill>
            <a:srgbClr val="000000"/>
          </a:solidFill>
          <a:ln w="9525">
            <a:noFill/>
            <a:miter lim="800000"/>
            <a:headEnd/>
            <a:tailEnd/>
          </a:ln>
        </p:spPr>
        <p:txBody>
          <a:bodyPr/>
          <a:lstStyle/>
          <a:p>
            <a:endParaRPr lang="en-US"/>
          </a:p>
        </p:txBody>
      </p:sp>
      <p:sp>
        <p:nvSpPr>
          <p:cNvPr id="3085" name="Rectangle 12"/>
          <p:cNvSpPr>
            <a:spLocks noChangeArrowheads="1"/>
          </p:cNvSpPr>
          <p:nvPr/>
        </p:nvSpPr>
        <p:spPr bwMode="auto">
          <a:xfrm>
            <a:off x="3481388" y="5630863"/>
            <a:ext cx="9525" cy="225425"/>
          </a:xfrm>
          <a:prstGeom prst="rect">
            <a:avLst/>
          </a:prstGeom>
          <a:solidFill>
            <a:srgbClr val="000000"/>
          </a:solidFill>
          <a:ln w="9525">
            <a:noFill/>
            <a:miter lim="800000"/>
            <a:headEnd/>
            <a:tailEnd/>
          </a:ln>
        </p:spPr>
        <p:txBody>
          <a:bodyPr/>
          <a:lstStyle/>
          <a:p>
            <a:endParaRPr lang="en-US"/>
          </a:p>
        </p:txBody>
      </p:sp>
      <p:sp>
        <p:nvSpPr>
          <p:cNvPr id="3086" name="Rectangle 13"/>
          <p:cNvSpPr>
            <a:spLocks noChangeArrowheads="1"/>
          </p:cNvSpPr>
          <p:nvPr/>
        </p:nvSpPr>
        <p:spPr bwMode="auto">
          <a:xfrm>
            <a:off x="3481388" y="5856288"/>
            <a:ext cx="9525" cy="9525"/>
          </a:xfrm>
          <a:prstGeom prst="rect">
            <a:avLst/>
          </a:prstGeom>
          <a:solidFill>
            <a:srgbClr val="000000"/>
          </a:solidFill>
          <a:ln w="9525">
            <a:noFill/>
            <a:miter lim="800000"/>
            <a:headEnd/>
            <a:tailEnd/>
          </a:ln>
        </p:spPr>
        <p:txBody>
          <a:bodyPr/>
          <a:lstStyle/>
          <a:p>
            <a:endParaRPr lang="en-US"/>
          </a:p>
        </p:txBody>
      </p:sp>
      <p:sp>
        <p:nvSpPr>
          <p:cNvPr id="3087" name="Rectangle 14"/>
          <p:cNvSpPr>
            <a:spLocks noChangeArrowheads="1"/>
          </p:cNvSpPr>
          <p:nvPr/>
        </p:nvSpPr>
        <p:spPr bwMode="auto">
          <a:xfrm>
            <a:off x="3795713" y="5856288"/>
            <a:ext cx="7937" cy="9525"/>
          </a:xfrm>
          <a:prstGeom prst="rect">
            <a:avLst/>
          </a:prstGeom>
          <a:solidFill>
            <a:srgbClr val="000000"/>
          </a:solidFill>
          <a:ln w="9525">
            <a:noFill/>
            <a:miter lim="800000"/>
            <a:headEnd/>
            <a:tailEnd/>
          </a:ln>
        </p:spPr>
        <p:txBody>
          <a:bodyPr/>
          <a:lstStyle/>
          <a:p>
            <a:endParaRPr lang="en-US"/>
          </a:p>
        </p:txBody>
      </p:sp>
      <p:sp>
        <p:nvSpPr>
          <p:cNvPr id="3088" name="Rectangle 15"/>
          <p:cNvSpPr>
            <a:spLocks noChangeArrowheads="1"/>
          </p:cNvSpPr>
          <p:nvPr/>
        </p:nvSpPr>
        <p:spPr bwMode="auto">
          <a:xfrm>
            <a:off x="-1990725" y="5865813"/>
            <a:ext cx="146050" cy="355600"/>
          </a:xfrm>
          <a:prstGeom prst="rect">
            <a:avLst/>
          </a:prstGeom>
          <a:noFill/>
          <a:ln w="9525">
            <a:noFill/>
            <a:miter lim="800000"/>
            <a:headEnd/>
            <a:tailEnd/>
          </a:ln>
        </p:spPr>
        <p:txBody>
          <a:bodyPr wrap="none" lIns="0" tIns="0" rIns="0" bIns="0">
            <a:spAutoFit/>
          </a:bodyPr>
          <a:lstStyle/>
          <a:p>
            <a:r>
              <a:rPr lang="en-US" sz="2100">
                <a:solidFill>
                  <a:srgbClr val="000000"/>
                </a:solidFill>
              </a:rPr>
              <a:t> </a:t>
            </a:r>
            <a:endParaRPr lang="en-US"/>
          </a:p>
        </p:txBody>
      </p:sp>
      <p:sp>
        <p:nvSpPr>
          <p:cNvPr id="3089" name="Rectangle 16"/>
          <p:cNvSpPr>
            <a:spLocks noChangeArrowheads="1"/>
          </p:cNvSpPr>
          <p:nvPr/>
        </p:nvSpPr>
        <p:spPr bwMode="auto">
          <a:xfrm>
            <a:off x="4549775" y="5337175"/>
            <a:ext cx="7938" cy="9525"/>
          </a:xfrm>
          <a:prstGeom prst="rect">
            <a:avLst/>
          </a:prstGeom>
          <a:solidFill>
            <a:srgbClr val="000000"/>
          </a:solidFill>
          <a:ln w="9525">
            <a:noFill/>
            <a:miter lim="800000"/>
            <a:headEnd/>
            <a:tailEnd/>
          </a:ln>
        </p:spPr>
        <p:txBody>
          <a:bodyPr/>
          <a:lstStyle/>
          <a:p>
            <a:endParaRPr lang="en-US"/>
          </a:p>
        </p:txBody>
      </p:sp>
      <p:sp>
        <p:nvSpPr>
          <p:cNvPr id="3090" name="Rectangle 35"/>
          <p:cNvSpPr>
            <a:spLocks noChangeArrowheads="1"/>
          </p:cNvSpPr>
          <p:nvPr/>
        </p:nvSpPr>
        <p:spPr bwMode="auto">
          <a:xfrm>
            <a:off x="4549775" y="5754688"/>
            <a:ext cx="7938" cy="9525"/>
          </a:xfrm>
          <a:prstGeom prst="rect">
            <a:avLst/>
          </a:prstGeom>
          <a:solidFill>
            <a:srgbClr val="000000"/>
          </a:solidFill>
          <a:ln w="9525">
            <a:noFill/>
            <a:miter lim="800000"/>
            <a:headEnd/>
            <a:tailEnd/>
          </a:ln>
        </p:spPr>
        <p:txBody>
          <a:bodyPr/>
          <a:lstStyle/>
          <a:p>
            <a:endParaRPr lang="en-US"/>
          </a:p>
        </p:txBody>
      </p:sp>
      <p:graphicFrame>
        <p:nvGraphicFramePr>
          <p:cNvPr id="3074" name="Object 3"/>
          <p:cNvGraphicFramePr>
            <a:graphicFrameLocks noChangeAspect="1"/>
          </p:cNvGraphicFramePr>
          <p:nvPr/>
        </p:nvGraphicFramePr>
        <p:xfrm>
          <a:off x="152400" y="1981200"/>
          <a:ext cx="4419600" cy="4572000"/>
        </p:xfrm>
        <a:graphic>
          <a:graphicData uri="http://schemas.openxmlformats.org/presentationml/2006/ole">
            <p:oleObj spid="_x0000_s746498" name="Photo Editor-foto" r:id="rId4" imgW="4277322" imgH="3847619" progId="MSPhotoEd.3">
              <p:embed/>
            </p:oleObj>
          </a:graphicData>
        </a:graphic>
      </p:graphicFrame>
      <p:sp>
        <p:nvSpPr>
          <p:cNvPr id="3091" name="TextBox 53"/>
          <p:cNvSpPr txBox="1">
            <a:spLocks noChangeArrowheads="1"/>
          </p:cNvSpPr>
          <p:nvPr/>
        </p:nvSpPr>
        <p:spPr bwMode="auto">
          <a:xfrm>
            <a:off x="228600" y="6400800"/>
            <a:ext cx="441325" cy="400050"/>
          </a:xfrm>
          <a:prstGeom prst="rect">
            <a:avLst/>
          </a:prstGeom>
          <a:noFill/>
          <a:ln w="9525">
            <a:noFill/>
            <a:miter lim="800000"/>
            <a:headEnd/>
            <a:tailEnd/>
          </a:ln>
        </p:spPr>
        <p:txBody>
          <a:bodyPr wrap="none">
            <a:spAutoFit/>
          </a:bodyPr>
          <a:lstStyle/>
          <a:p>
            <a:r>
              <a:rPr lang="en-US" sz="2000">
                <a:solidFill>
                  <a:schemeClr val="bg1"/>
                </a:solidFill>
              </a:rPr>
              <a:t>…</a:t>
            </a:r>
          </a:p>
        </p:txBody>
      </p:sp>
      <p:grpSp>
        <p:nvGrpSpPr>
          <p:cNvPr id="2" name="Group 59"/>
          <p:cNvGrpSpPr>
            <a:grpSpLocks/>
          </p:cNvGrpSpPr>
          <p:nvPr/>
        </p:nvGrpSpPr>
        <p:grpSpPr bwMode="auto">
          <a:xfrm>
            <a:off x="685800" y="2057400"/>
            <a:ext cx="8229600" cy="1828800"/>
            <a:chOff x="685800" y="2057400"/>
            <a:chExt cx="8229600" cy="1828799"/>
          </a:xfrm>
        </p:grpSpPr>
        <p:sp>
          <p:nvSpPr>
            <p:cNvPr id="3097" name="Rectangle 56"/>
            <p:cNvSpPr>
              <a:spLocks noChangeArrowheads="1"/>
            </p:cNvSpPr>
            <p:nvPr/>
          </p:nvSpPr>
          <p:spPr bwMode="auto">
            <a:xfrm>
              <a:off x="5029200" y="2057400"/>
              <a:ext cx="3886200" cy="1828799"/>
            </a:xfrm>
            <a:prstGeom prst="rect">
              <a:avLst/>
            </a:prstGeom>
            <a:solidFill>
              <a:srgbClr val="FFFF00">
                <a:alpha val="50195"/>
              </a:srgbClr>
            </a:solidFill>
            <a:ln w="9525" algn="ctr">
              <a:noFill/>
              <a:round/>
              <a:headEnd/>
              <a:tailEnd/>
            </a:ln>
          </p:spPr>
          <p:txBody>
            <a:bodyPr lIns="0" tIns="0" rIns="0" bIns="0" anchor="ctr"/>
            <a:lstStyle/>
            <a:p>
              <a:endParaRPr lang="en-US"/>
            </a:p>
          </p:txBody>
        </p:sp>
        <p:sp>
          <p:nvSpPr>
            <p:cNvPr id="3098" name="Rectangle 55"/>
            <p:cNvSpPr>
              <a:spLocks noChangeArrowheads="1"/>
            </p:cNvSpPr>
            <p:nvPr/>
          </p:nvSpPr>
          <p:spPr bwMode="auto">
            <a:xfrm>
              <a:off x="685800" y="2362201"/>
              <a:ext cx="762000" cy="685800"/>
            </a:xfrm>
            <a:prstGeom prst="rect">
              <a:avLst/>
            </a:prstGeom>
            <a:solidFill>
              <a:srgbClr val="FFFF00">
                <a:alpha val="50195"/>
              </a:srgbClr>
            </a:solidFill>
            <a:ln w="9525" algn="ctr">
              <a:noFill/>
              <a:round/>
              <a:headEnd/>
              <a:tailEnd/>
            </a:ln>
          </p:spPr>
          <p:txBody>
            <a:bodyPr lIns="0" tIns="0" rIns="0" bIns="0" anchor="ctr"/>
            <a:lstStyle/>
            <a:p>
              <a:endParaRPr lang="en-US"/>
            </a:p>
          </p:txBody>
        </p:sp>
      </p:grpSp>
      <p:grpSp>
        <p:nvGrpSpPr>
          <p:cNvPr id="3" name="Group 60"/>
          <p:cNvGrpSpPr>
            <a:grpSpLocks/>
          </p:cNvGrpSpPr>
          <p:nvPr/>
        </p:nvGrpSpPr>
        <p:grpSpPr bwMode="auto">
          <a:xfrm>
            <a:off x="2209800" y="2362200"/>
            <a:ext cx="6705600" cy="4191000"/>
            <a:chOff x="2209800" y="2362201"/>
            <a:chExt cx="6705600" cy="4190999"/>
          </a:xfrm>
        </p:grpSpPr>
        <p:sp>
          <p:nvSpPr>
            <p:cNvPr id="3095" name="Rectangle 58"/>
            <p:cNvSpPr>
              <a:spLocks noChangeArrowheads="1"/>
            </p:cNvSpPr>
            <p:nvPr/>
          </p:nvSpPr>
          <p:spPr bwMode="auto">
            <a:xfrm>
              <a:off x="5029200" y="3962400"/>
              <a:ext cx="3886200" cy="2590800"/>
            </a:xfrm>
            <a:prstGeom prst="rect">
              <a:avLst/>
            </a:prstGeom>
            <a:solidFill>
              <a:srgbClr val="FF0000">
                <a:alpha val="50195"/>
              </a:srgbClr>
            </a:solidFill>
            <a:ln w="9525" algn="ctr">
              <a:noFill/>
              <a:round/>
              <a:headEnd/>
              <a:tailEnd/>
            </a:ln>
          </p:spPr>
          <p:txBody>
            <a:bodyPr lIns="0" tIns="0" rIns="0" bIns="0" anchor="ctr"/>
            <a:lstStyle/>
            <a:p>
              <a:endParaRPr lang="en-US"/>
            </a:p>
          </p:txBody>
        </p:sp>
        <p:sp>
          <p:nvSpPr>
            <p:cNvPr id="3096" name="Rectangle 57"/>
            <p:cNvSpPr>
              <a:spLocks noChangeArrowheads="1"/>
            </p:cNvSpPr>
            <p:nvPr/>
          </p:nvSpPr>
          <p:spPr bwMode="auto">
            <a:xfrm>
              <a:off x="2209800" y="2362201"/>
              <a:ext cx="762000" cy="685800"/>
            </a:xfrm>
            <a:prstGeom prst="rect">
              <a:avLst/>
            </a:prstGeom>
            <a:solidFill>
              <a:srgbClr val="FF0000">
                <a:alpha val="50195"/>
              </a:srgbClr>
            </a:solidFill>
            <a:ln w="9525" algn="ctr">
              <a:noFill/>
              <a:round/>
              <a:headEnd/>
              <a:tailEnd/>
            </a:ln>
          </p:spPr>
          <p:txBody>
            <a:bodyPr lIns="0" tIns="0" rIns="0" bIns="0" anchor="ctr"/>
            <a:lstStyle/>
            <a:p>
              <a:endParaRPr lang="en-US"/>
            </a:p>
          </p:txBody>
        </p:sp>
      </p:grpSp>
      <p:sp>
        <p:nvSpPr>
          <p:cNvPr id="55" name="Content Placeholder 54"/>
          <p:cNvSpPr>
            <a:spLocks noGrp="1"/>
          </p:cNvSpPr>
          <p:nvPr>
            <p:ph idx="1"/>
          </p:nvPr>
        </p:nvSpPr>
        <p:spPr>
          <a:xfrm>
            <a:off x="4648200" y="1981200"/>
            <a:ext cx="4343400" cy="4724400"/>
          </a:xfrm>
        </p:spPr>
        <p:txBody>
          <a:bodyPr/>
          <a:lstStyle/>
          <a:p>
            <a:pPr eaLnBrk="1" hangingPunct="1"/>
            <a:r>
              <a:rPr lang="en-US" sz="2400" smtClean="0"/>
              <a:t>When something faithfully represented at t ceases to be faithful at t+1, leaving the ontology unchanged causes a P+1 to become a P-1.</a:t>
            </a:r>
          </a:p>
          <a:p>
            <a:pPr eaLnBrk="1" hangingPunct="1"/>
            <a:r>
              <a:rPr lang="en-US" sz="2400" smtClean="0"/>
              <a:t>When something faithfully represented at t is not believed to be faithful anymore at t+1 while in fact it still is, removing the representational element causes a P+1 to become a A-2.</a:t>
            </a:r>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AutoShape 2"/>
          <p:cNvSpPr>
            <a:spLocks noGrp="1" noChangeArrowheads="1"/>
          </p:cNvSpPr>
          <p:nvPr>
            <p:ph type="title"/>
          </p:nvPr>
        </p:nvSpPr>
        <p:spPr>
          <a:xfrm>
            <a:off x="255588" y="1284288"/>
            <a:ext cx="8632825" cy="631825"/>
          </a:xfrm>
        </p:spPr>
        <p:txBody>
          <a:bodyPr/>
          <a:lstStyle/>
          <a:p>
            <a:r>
              <a:rPr lang="en-US"/>
              <a:t>This leads to a calculus …</a:t>
            </a:r>
          </a:p>
        </p:txBody>
      </p:sp>
      <p:sp>
        <p:nvSpPr>
          <p:cNvPr id="704515" name="Rectangle 3"/>
          <p:cNvSpPr>
            <a:spLocks noGrp="1" noChangeArrowheads="1"/>
          </p:cNvSpPr>
          <p:nvPr>
            <p:ph type="body" idx="1"/>
          </p:nvPr>
        </p:nvSpPr>
        <p:spPr/>
        <p:txBody>
          <a:bodyPr/>
          <a:lstStyle/>
          <a:p>
            <a:r>
              <a:rPr lang="en-US" b="1"/>
              <a:t>NOT:</a:t>
            </a:r>
          </a:p>
          <a:p>
            <a:pPr lvl="1"/>
            <a:r>
              <a:rPr lang="en-GB" sz="3200"/>
              <a:t>to demonstrate how good an individual version of an ontology is, </a:t>
            </a:r>
          </a:p>
          <a:p>
            <a:r>
              <a:rPr lang="en-GB" b="1"/>
              <a:t>But rather</a:t>
            </a:r>
          </a:p>
          <a:p>
            <a:pPr lvl="1"/>
            <a:r>
              <a:rPr lang="en-GB" sz="3200"/>
              <a:t>to measure how much it improved (hopefully) as compared to its predecessors</a:t>
            </a:r>
            <a:r>
              <a:rPr lang="en-GB"/>
              <a:t>.</a:t>
            </a:r>
          </a:p>
          <a:p>
            <a:r>
              <a:rPr lang="en-US" b="1"/>
              <a:t>Principle</a:t>
            </a:r>
            <a:r>
              <a:rPr lang="en-US"/>
              <a:t>: recursive belief revision</a:t>
            </a:r>
          </a:p>
        </p:txBody>
      </p:sp>
      <p:sp>
        <p:nvSpPr>
          <p:cNvPr id="4" name="Rectangle 3"/>
          <p:cNvSpPr/>
          <p:nvPr/>
        </p:nvSpPr>
        <p:spPr>
          <a:xfrm>
            <a:off x="3124200" y="6119336"/>
            <a:ext cx="6019800" cy="738664"/>
          </a:xfrm>
          <a:prstGeom prst="rect">
            <a:avLst/>
          </a:prstGeom>
        </p:spPr>
        <p:txBody>
          <a:bodyPr wrap="square">
            <a:spAutoFit/>
          </a:bodyPr>
          <a:lstStyle/>
          <a:p>
            <a:pPr algn="r"/>
            <a:r>
              <a:rPr lang="en-US" sz="1400" dirty="0" err="1" smtClean="0">
                <a:solidFill>
                  <a:schemeClr val="bg1"/>
                </a:solidFill>
              </a:rPr>
              <a:t>Ceusters</a:t>
            </a:r>
            <a:r>
              <a:rPr lang="en-US" sz="1400" dirty="0" smtClean="0">
                <a:solidFill>
                  <a:schemeClr val="bg1"/>
                </a:solidFill>
              </a:rPr>
              <a:t> W. Applying Evolutionary Terminology Auditing to SNOMED CT. In American Medical Informatics Association 2010 Annual Symposium (AMIA 2010) Proceedings, Washington DC, November 13-17, 2010:96-100.</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228600" y="1276350"/>
            <a:ext cx="8686800" cy="647700"/>
          </a:xfrm>
        </p:spPr>
        <p:txBody>
          <a:bodyPr/>
          <a:lstStyle/>
          <a:p>
            <a:pPr eaLnBrk="1" hangingPunct="1"/>
            <a:r>
              <a:rPr lang="en-US" smtClean="0"/>
              <a:t>Quality of a representation w.r.t. reality</a:t>
            </a:r>
          </a:p>
        </p:txBody>
      </p:sp>
      <p:sp>
        <p:nvSpPr>
          <p:cNvPr id="4100" name="Content Placeholder 8"/>
          <p:cNvSpPr>
            <a:spLocks noGrp="1"/>
          </p:cNvSpPr>
          <p:nvPr>
            <p:ph idx="1"/>
          </p:nvPr>
        </p:nvSpPr>
        <p:spPr>
          <a:xfrm>
            <a:off x="3657600" y="2057400"/>
            <a:ext cx="5334000" cy="4419600"/>
          </a:xfrm>
        </p:spPr>
        <p:txBody>
          <a:bodyPr/>
          <a:lstStyle/>
          <a:p>
            <a:pPr eaLnBrk="1" hangingPunct="1">
              <a:tabLst>
                <a:tab pos="914400" algn="l"/>
              </a:tabLst>
            </a:pPr>
            <a:r>
              <a:rPr lang="en-US" b="1" i="1" smtClean="0"/>
              <a:t>n</a:t>
            </a:r>
            <a:r>
              <a:rPr lang="en-US" smtClean="0"/>
              <a:t>: 	number of 	representational elements 	in the ontology</a:t>
            </a:r>
          </a:p>
          <a:p>
            <a:pPr eaLnBrk="1" hangingPunct="1">
              <a:tabLst>
                <a:tab pos="914400" algn="l"/>
              </a:tabLst>
            </a:pPr>
            <a:r>
              <a:rPr lang="en-US" b="1" i="1" smtClean="0"/>
              <a:t>m</a:t>
            </a:r>
            <a:r>
              <a:rPr lang="en-US" smtClean="0"/>
              <a:t>: 	number of unjustified 	absences</a:t>
            </a:r>
          </a:p>
          <a:p>
            <a:pPr eaLnBrk="1" hangingPunct="1">
              <a:tabLst>
                <a:tab pos="914400" algn="l"/>
              </a:tabLst>
            </a:pPr>
            <a:r>
              <a:rPr lang="en-US" b="1" i="1" smtClean="0"/>
              <a:t>e</a:t>
            </a:r>
            <a:r>
              <a:rPr lang="en-US" b="1" i="1" baseline="-25000" smtClean="0"/>
              <a:t>i</a:t>
            </a:r>
            <a:r>
              <a:rPr lang="en-US" smtClean="0"/>
              <a:t>: 	magnitude of the error, if 	any, for the </a:t>
            </a:r>
            <a:r>
              <a:rPr lang="en-US" b="1" i="1" smtClean="0"/>
              <a:t>i</a:t>
            </a:r>
            <a:r>
              <a:rPr lang="en-US" sz="1000" b="1" i="1" smtClean="0"/>
              <a:t> </a:t>
            </a:r>
            <a:r>
              <a:rPr lang="en-US" baseline="30000" smtClean="0"/>
              <a:t>th</a:t>
            </a:r>
            <a:r>
              <a:rPr lang="en-US" smtClean="0"/>
              <a:t> 	representational element</a:t>
            </a:r>
          </a:p>
        </p:txBody>
      </p:sp>
      <p:sp>
        <p:nvSpPr>
          <p:cNvPr id="4101" name="Rectangle 2"/>
          <p:cNvSpPr>
            <a:spLocks noChangeArrowheads="1"/>
          </p:cNvSpPr>
          <p:nvPr/>
        </p:nvSpPr>
        <p:spPr bwMode="auto">
          <a:xfrm>
            <a:off x="0" y="0"/>
            <a:ext cx="9144000" cy="0"/>
          </a:xfrm>
          <a:prstGeom prst="rect">
            <a:avLst/>
          </a:prstGeom>
          <a:noFill/>
          <a:ln w="9525" algn="ctr">
            <a:noFill/>
            <a:miter lim="800000"/>
            <a:headEnd/>
            <a:tailEnd/>
          </a:ln>
        </p:spPr>
        <p:txBody>
          <a:bodyPr wrap="none" lIns="0" tIns="0" rIns="0" bIns="0" anchor="ctr">
            <a:spAutoFit/>
          </a:bodyPr>
          <a:lstStyle/>
          <a:p>
            <a:endParaRPr lang="en-US"/>
          </a:p>
        </p:txBody>
      </p:sp>
      <p:grpSp>
        <p:nvGrpSpPr>
          <p:cNvPr id="2" name="Group 7"/>
          <p:cNvGrpSpPr>
            <a:grpSpLocks/>
          </p:cNvGrpSpPr>
          <p:nvPr/>
        </p:nvGrpSpPr>
        <p:grpSpPr bwMode="auto">
          <a:xfrm>
            <a:off x="228600" y="2286000"/>
            <a:ext cx="3200400" cy="2895600"/>
            <a:chOff x="228600" y="2971800"/>
            <a:chExt cx="3200400" cy="2895600"/>
          </a:xfrm>
        </p:grpSpPr>
        <p:sp>
          <p:nvSpPr>
            <p:cNvPr id="4103" name="Rectangle 6"/>
            <p:cNvSpPr>
              <a:spLocks noChangeArrowheads="1"/>
            </p:cNvSpPr>
            <p:nvPr/>
          </p:nvSpPr>
          <p:spPr bwMode="auto">
            <a:xfrm>
              <a:off x="228600" y="2971800"/>
              <a:ext cx="3200400" cy="2895600"/>
            </a:xfrm>
            <a:prstGeom prst="rect">
              <a:avLst/>
            </a:prstGeom>
            <a:solidFill>
              <a:schemeClr val="bg1"/>
            </a:solidFill>
            <a:ln w="9525" algn="ctr">
              <a:noFill/>
              <a:round/>
              <a:headEnd/>
              <a:tailEnd/>
            </a:ln>
          </p:spPr>
          <p:txBody>
            <a:bodyPr wrap="none" lIns="0" tIns="0" rIns="0" bIns="0" anchor="ctr">
              <a:spAutoFit/>
            </a:bodyPr>
            <a:lstStyle/>
            <a:p>
              <a:endParaRPr lang="en-US"/>
            </a:p>
          </p:txBody>
        </p:sp>
        <p:graphicFrame>
          <p:nvGraphicFramePr>
            <p:cNvPr id="4098" name="Object 1"/>
            <p:cNvGraphicFramePr>
              <a:graphicFrameLocks noChangeAspect="1"/>
            </p:cNvGraphicFramePr>
            <p:nvPr/>
          </p:nvGraphicFramePr>
          <p:xfrm>
            <a:off x="381000" y="3048000"/>
            <a:ext cx="2833688" cy="2667000"/>
          </p:xfrm>
          <a:graphic>
            <a:graphicData uri="http://schemas.openxmlformats.org/presentationml/2006/ole">
              <p:oleObj spid="_x0000_s747522" name="Equation" r:id="rId3" imgW="647640" imgH="609480" progId="Equation.3">
                <p:embed/>
              </p:oleObj>
            </a:graphicData>
          </a:graphic>
        </p:graphicFrame>
      </p:grpSp>
      <p:sp>
        <p:nvSpPr>
          <p:cNvPr id="8" name="Rectangle 7"/>
          <p:cNvSpPr/>
          <p:nvPr/>
        </p:nvSpPr>
        <p:spPr>
          <a:xfrm>
            <a:off x="2133600" y="6334780"/>
            <a:ext cx="7010400" cy="523220"/>
          </a:xfrm>
          <a:prstGeom prst="rect">
            <a:avLst/>
          </a:prstGeom>
        </p:spPr>
        <p:txBody>
          <a:bodyPr wrap="square">
            <a:spAutoFit/>
          </a:bodyPr>
          <a:lstStyle/>
          <a:p>
            <a:pPr algn="r"/>
            <a:r>
              <a:rPr lang="en-US" sz="1400" dirty="0" err="1" smtClean="0">
                <a:solidFill>
                  <a:schemeClr val="bg1"/>
                </a:solidFill>
              </a:rPr>
              <a:t>Ceusters</a:t>
            </a:r>
            <a:r>
              <a:rPr lang="en-US" sz="1400" dirty="0" smtClean="0">
                <a:solidFill>
                  <a:schemeClr val="bg1"/>
                </a:solidFill>
              </a:rPr>
              <a:t> W.  Applying Evolutionary Terminology Auditing to the Gene Ontology. </a:t>
            </a:r>
          </a:p>
          <a:p>
            <a:pPr algn="r"/>
            <a:r>
              <a:rPr lang="en-US" sz="1400" dirty="0" smtClean="0">
                <a:solidFill>
                  <a:schemeClr val="bg1"/>
                </a:solidFill>
              </a:rPr>
              <a:t>Journal of Biomedical Informatics 2009;42:518–529.</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228600" y="1276350"/>
            <a:ext cx="8686800" cy="647700"/>
          </a:xfrm>
        </p:spPr>
        <p:txBody>
          <a:bodyPr/>
          <a:lstStyle/>
          <a:p>
            <a:pPr eaLnBrk="1" hangingPunct="1"/>
            <a:r>
              <a:rPr lang="en-US" smtClean="0"/>
              <a:t>Comparing representational artifacts</a:t>
            </a:r>
          </a:p>
        </p:txBody>
      </p:sp>
      <p:graphicFrame>
        <p:nvGraphicFramePr>
          <p:cNvPr id="4" name="Table 3"/>
          <p:cNvGraphicFramePr>
            <a:graphicFrameLocks noGrp="1"/>
          </p:cNvGraphicFramePr>
          <p:nvPr/>
        </p:nvGraphicFramePr>
        <p:xfrm>
          <a:off x="152400" y="1995488"/>
          <a:ext cx="8844024" cy="4690398"/>
        </p:xfrm>
        <a:graphic>
          <a:graphicData uri="http://schemas.openxmlformats.org/drawingml/2006/table">
            <a:tbl>
              <a:tblPr/>
              <a:tblGrid>
                <a:gridCol w="2133599"/>
                <a:gridCol w="1447800"/>
                <a:gridCol w="990600"/>
                <a:gridCol w="609600"/>
                <a:gridCol w="1066800"/>
                <a:gridCol w="762000"/>
                <a:gridCol w="914400"/>
                <a:gridCol w="919225"/>
              </a:tblGrid>
              <a:tr h="201049">
                <a:tc>
                  <a:txBody>
                    <a:bodyPr/>
                    <a:lstStyle/>
                    <a:p>
                      <a:pPr marL="0" marR="0" algn="ctr">
                        <a:lnSpc>
                          <a:spcPct val="100000"/>
                        </a:lnSpc>
                        <a:spcBef>
                          <a:spcPts val="0"/>
                        </a:spcBef>
                        <a:spcAft>
                          <a:spcPts val="0"/>
                        </a:spcAft>
                      </a:pP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Reality</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Terminology 1</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Terminology 2</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Terminology 3</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hMerge="1">
                  <a:txBody>
                    <a:bodyPr/>
                    <a:lstStyle/>
                    <a:p>
                      <a:endParaRPr lang="en-US"/>
                    </a:p>
                  </a:txBody>
                  <a:tcPr/>
                </a:tc>
              </a:tr>
              <a:tr h="306540">
                <a:tc>
                  <a:txBody>
                    <a:bodyPr/>
                    <a:lstStyle/>
                    <a:p>
                      <a:pPr marL="0" marR="0" algn="ctr">
                        <a:lnSpc>
                          <a:spcPct val="100000"/>
                        </a:lnSpc>
                        <a:spcBef>
                          <a:spcPts val="0"/>
                        </a:spcBef>
                        <a:spcAft>
                          <a:spcPts val="0"/>
                        </a:spcAft>
                      </a:pPr>
                      <a:r>
                        <a:rPr lang="en-GB" sz="1600" b="1" dirty="0" smtClean="0">
                          <a:solidFill>
                            <a:schemeClr val="bg1"/>
                          </a:solidFill>
                          <a:latin typeface="Times New Roman"/>
                          <a:ea typeface="Times New Roman"/>
                        </a:rPr>
                        <a:t>RU</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b="1" dirty="0" err="1">
                          <a:solidFill>
                            <a:schemeClr val="bg1"/>
                          </a:solidFill>
                          <a:latin typeface="Times New Roman"/>
                          <a:ea typeface="Times New Roman"/>
                        </a:rPr>
                        <a:t>Config</a:t>
                      </a:r>
                      <a:r>
                        <a:rPr lang="en-GB" sz="1600" b="1" dirty="0" smtClean="0">
                          <a:solidFill>
                            <a:schemeClr val="bg1"/>
                          </a:solidFill>
                          <a:latin typeface="Times New Roman"/>
                          <a:ea typeface="Times New Roman"/>
                        </a:rPr>
                        <a:t>.</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b="1" dirty="0" err="1">
                          <a:solidFill>
                            <a:schemeClr val="bg1"/>
                          </a:solidFill>
                          <a:latin typeface="Times New Roman"/>
                          <a:ea typeface="Times New Roman"/>
                        </a:rPr>
                        <a:t>Config</a:t>
                      </a:r>
                      <a:r>
                        <a:rPr lang="en-GB" sz="1600" b="1" dirty="0" smtClean="0">
                          <a:solidFill>
                            <a:schemeClr val="bg1"/>
                          </a:solidFill>
                          <a:latin typeface="Times New Roman"/>
                          <a:ea typeface="Times New Roman"/>
                        </a:rPr>
                        <a:t>.</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b="1" dirty="0" smtClean="0">
                          <a:solidFill>
                            <a:schemeClr val="bg1"/>
                          </a:solidFill>
                          <a:latin typeface="Times New Roman"/>
                          <a:ea typeface="Times New Roman"/>
                        </a:rPr>
                        <a:t>Error</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b="1" dirty="0" err="1">
                          <a:solidFill>
                            <a:schemeClr val="bg1"/>
                          </a:solidFill>
                          <a:latin typeface="Times New Roman"/>
                          <a:ea typeface="Times New Roman"/>
                        </a:rPr>
                        <a:t>Config</a:t>
                      </a:r>
                      <a:r>
                        <a:rPr lang="en-GB" sz="1600" b="1" dirty="0" smtClean="0">
                          <a:solidFill>
                            <a:schemeClr val="bg1"/>
                          </a:solidFill>
                          <a:latin typeface="Times New Roman"/>
                          <a:ea typeface="Times New Roman"/>
                        </a:rPr>
                        <a:t>.</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b="1" dirty="0" smtClean="0">
                          <a:solidFill>
                            <a:schemeClr val="bg1"/>
                          </a:solidFill>
                          <a:latin typeface="Times New Roman"/>
                          <a:ea typeface="Times New Roman"/>
                        </a:rPr>
                        <a:t>Error</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b="1" dirty="0" err="1">
                          <a:solidFill>
                            <a:schemeClr val="bg1"/>
                          </a:solidFill>
                          <a:latin typeface="Times New Roman"/>
                          <a:ea typeface="Times New Roman"/>
                        </a:rPr>
                        <a:t>Config</a:t>
                      </a:r>
                      <a:r>
                        <a:rPr lang="en-GB" sz="1600" b="1" dirty="0" smtClean="0">
                          <a:solidFill>
                            <a:schemeClr val="bg1"/>
                          </a:solidFill>
                          <a:latin typeface="Times New Roman"/>
                          <a:ea typeface="Times New Roman"/>
                        </a:rPr>
                        <a:t>.</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b="1" dirty="0" smtClean="0">
                          <a:solidFill>
                            <a:schemeClr val="bg1"/>
                          </a:solidFill>
                          <a:latin typeface="Times New Roman"/>
                          <a:ea typeface="Times New Roman"/>
                        </a:rPr>
                        <a:t>Error</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r>
              <a:tr h="20104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animal</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r>
              <a:tr h="20104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fish</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r>
              <a:tr h="20104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whale</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r>
              <a:tr h="20104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mammal</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r>
              <a:tr h="372313">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fish are animals</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r>
              <a:tr h="55846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mammals are animals</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r>
              <a:tr h="372313">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whales are fish</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3</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A+1</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r>
              <a:tr h="55846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whales are animals</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r>
              <a:tr h="55846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whales are mammals</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A-2</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A-2</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r>
              <a:tr h="744625">
                <a:tc>
                  <a:txBody>
                    <a:bodyPr/>
                    <a:lstStyle/>
                    <a:p>
                      <a:pPr marL="0" marR="0" algn="l">
                        <a:lnSpc>
                          <a:spcPct val="100000"/>
                        </a:lnSpc>
                        <a:spcBef>
                          <a:spcPts val="0"/>
                        </a:spcBef>
                        <a:spcAft>
                          <a:spcPts val="0"/>
                        </a:spcAft>
                      </a:pPr>
                      <a:r>
                        <a:rPr lang="en-GB" sz="1600" b="1" dirty="0" smtClean="0">
                          <a:solidFill>
                            <a:schemeClr val="bg1"/>
                          </a:solidFill>
                          <a:latin typeface="Times New Roman"/>
                          <a:ea typeface="Times New Roman"/>
                        </a:rPr>
                        <a:t>     SCORE</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8*5/</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((8*5)+(0*4))</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 1.00</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((7*5)+(1*2))/</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((8*5)+(1*4))</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=0.84</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7*5/</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((7*5)+(1*4))</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=0.90</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8*5/</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((8*5)+(0*4))</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=1.00</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hMerge="1">
                  <a:txBody>
                    <a:bodyPr/>
                    <a:lstStyle/>
                    <a:p>
                      <a:endParaRPr lang="en-US"/>
                    </a:p>
                  </a:txBody>
                  <a:tcPr/>
                </a:tc>
              </a:tr>
            </a:tbl>
          </a:graphicData>
        </a:graphic>
      </p:graphicFrame>
      <p:grpSp>
        <p:nvGrpSpPr>
          <p:cNvPr id="2" name="Group 4"/>
          <p:cNvGrpSpPr>
            <a:grpSpLocks/>
          </p:cNvGrpSpPr>
          <p:nvPr/>
        </p:nvGrpSpPr>
        <p:grpSpPr bwMode="auto">
          <a:xfrm>
            <a:off x="1347788" y="5967413"/>
            <a:ext cx="914400" cy="685800"/>
            <a:chOff x="228600" y="2971800"/>
            <a:chExt cx="3200400" cy="2895600"/>
          </a:xfrm>
        </p:grpSpPr>
        <p:sp>
          <p:nvSpPr>
            <p:cNvPr id="5241" name="Rectangle 5"/>
            <p:cNvSpPr>
              <a:spLocks noChangeArrowheads="1"/>
            </p:cNvSpPr>
            <p:nvPr/>
          </p:nvSpPr>
          <p:spPr bwMode="auto">
            <a:xfrm>
              <a:off x="228600" y="2971800"/>
              <a:ext cx="3200400" cy="2895600"/>
            </a:xfrm>
            <a:prstGeom prst="rect">
              <a:avLst/>
            </a:prstGeom>
            <a:solidFill>
              <a:schemeClr val="bg1"/>
            </a:solidFill>
            <a:ln w="9525" algn="ctr">
              <a:noFill/>
              <a:round/>
              <a:headEnd/>
              <a:tailEnd/>
            </a:ln>
          </p:spPr>
          <p:txBody>
            <a:bodyPr wrap="none" lIns="0" tIns="0" rIns="0" bIns="0" anchor="ctr">
              <a:spAutoFit/>
            </a:bodyPr>
            <a:lstStyle/>
            <a:p>
              <a:endParaRPr lang="en-US"/>
            </a:p>
          </p:txBody>
        </p:sp>
        <p:graphicFrame>
          <p:nvGraphicFramePr>
            <p:cNvPr id="5122" name="Object 1"/>
            <p:cNvGraphicFramePr>
              <a:graphicFrameLocks noChangeAspect="1"/>
            </p:cNvGraphicFramePr>
            <p:nvPr/>
          </p:nvGraphicFramePr>
          <p:xfrm>
            <a:off x="381000" y="3048000"/>
            <a:ext cx="2833688" cy="2667000"/>
          </p:xfrm>
          <a:graphic>
            <a:graphicData uri="http://schemas.openxmlformats.org/presentationml/2006/ole">
              <p:oleObj spid="_x0000_s748546" name="Equation" r:id="rId3" imgW="647640" imgH="609480" progId="Equation.3">
                <p:embed/>
              </p:oleObj>
            </a:graphicData>
          </a:graphic>
        </p:graphicFrame>
      </p:grpSp>
      <p:sp>
        <p:nvSpPr>
          <p:cNvPr id="7" name="Rectangle 6"/>
          <p:cNvSpPr>
            <a:spLocks noChangeArrowheads="1"/>
          </p:cNvSpPr>
          <p:nvPr/>
        </p:nvSpPr>
        <p:spPr bwMode="auto">
          <a:xfrm>
            <a:off x="3733800" y="1981200"/>
            <a:ext cx="1676400" cy="4724400"/>
          </a:xfrm>
          <a:prstGeom prst="rect">
            <a:avLst/>
          </a:prstGeom>
          <a:solidFill>
            <a:schemeClr val="tx1"/>
          </a:solidFill>
          <a:ln w="9525" algn="ctr">
            <a:noFill/>
            <a:round/>
            <a:headEnd/>
            <a:tailEnd/>
          </a:ln>
        </p:spPr>
        <p:txBody>
          <a:bodyPr wrap="none" lIns="0" tIns="0" rIns="0" bIns="0" anchor="ctr"/>
          <a:lstStyle/>
          <a:p>
            <a:endParaRPr lang="en-US"/>
          </a:p>
        </p:txBody>
      </p:sp>
      <p:sp>
        <p:nvSpPr>
          <p:cNvPr id="9" name="Rectangle 8"/>
          <p:cNvSpPr>
            <a:spLocks noChangeArrowheads="1"/>
          </p:cNvSpPr>
          <p:nvPr/>
        </p:nvSpPr>
        <p:spPr bwMode="auto">
          <a:xfrm>
            <a:off x="5410200" y="1981200"/>
            <a:ext cx="1752600" cy="4724400"/>
          </a:xfrm>
          <a:prstGeom prst="rect">
            <a:avLst/>
          </a:prstGeom>
          <a:solidFill>
            <a:schemeClr val="tx1"/>
          </a:solidFill>
          <a:ln w="9525" algn="ctr">
            <a:noFill/>
            <a:round/>
            <a:headEnd/>
            <a:tailEnd/>
          </a:ln>
        </p:spPr>
        <p:txBody>
          <a:bodyPr wrap="none" lIns="0" tIns="0" rIns="0" bIns="0" anchor="ctr"/>
          <a:lstStyle/>
          <a:p>
            <a:endParaRPr lang="en-US"/>
          </a:p>
        </p:txBody>
      </p:sp>
      <p:sp>
        <p:nvSpPr>
          <p:cNvPr id="10" name="Rectangle 9"/>
          <p:cNvSpPr>
            <a:spLocks noChangeArrowheads="1"/>
          </p:cNvSpPr>
          <p:nvPr/>
        </p:nvSpPr>
        <p:spPr bwMode="auto">
          <a:xfrm>
            <a:off x="7162800" y="1981200"/>
            <a:ext cx="1981200" cy="4724400"/>
          </a:xfrm>
          <a:prstGeom prst="rect">
            <a:avLst/>
          </a:prstGeom>
          <a:solidFill>
            <a:schemeClr val="tx1"/>
          </a:solidFill>
          <a:ln w="9525" algn="ctr">
            <a:noFill/>
            <a:round/>
            <a:headEnd/>
            <a:tailEnd/>
          </a:ln>
        </p:spPr>
        <p:txBody>
          <a:bodyPr wrap="none" lIns="0" tIns="0" rIns="0" bIns="0"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28600" y="1276350"/>
            <a:ext cx="8686800" cy="647700"/>
          </a:xfrm>
        </p:spPr>
        <p:txBody>
          <a:bodyPr/>
          <a:lstStyle/>
          <a:p>
            <a:pPr eaLnBrk="1" hangingPunct="1"/>
            <a:r>
              <a:rPr lang="en-US" smtClean="0"/>
              <a:t>Comparing consecutive versions</a:t>
            </a:r>
          </a:p>
        </p:txBody>
      </p:sp>
      <p:graphicFrame>
        <p:nvGraphicFramePr>
          <p:cNvPr id="4" name="Table 3"/>
          <p:cNvGraphicFramePr>
            <a:graphicFrameLocks noGrp="1"/>
          </p:cNvGraphicFramePr>
          <p:nvPr/>
        </p:nvGraphicFramePr>
        <p:xfrm>
          <a:off x="228600" y="2041525"/>
          <a:ext cx="8686795" cy="4600565"/>
        </p:xfrm>
        <a:graphic>
          <a:graphicData uri="http://schemas.openxmlformats.org/drawingml/2006/table">
            <a:tbl>
              <a:tblPr/>
              <a:tblGrid>
                <a:gridCol w="3048000"/>
                <a:gridCol w="457200"/>
                <a:gridCol w="381000"/>
                <a:gridCol w="533400"/>
                <a:gridCol w="457200"/>
                <a:gridCol w="533400"/>
                <a:gridCol w="457200"/>
                <a:gridCol w="533400"/>
                <a:gridCol w="457200"/>
                <a:gridCol w="609600"/>
                <a:gridCol w="304800"/>
                <a:gridCol w="533400"/>
                <a:gridCol w="380995"/>
              </a:tblGrid>
              <a:tr h="212402">
                <a:tc rowSpan="3">
                  <a:txBody>
                    <a:bodyPr/>
                    <a:lstStyle/>
                    <a:p>
                      <a:pPr marL="0" marR="0" algn="ctr">
                        <a:lnSpc>
                          <a:spcPct val="100000"/>
                        </a:lnSpc>
                        <a:spcBef>
                          <a:spcPts val="0"/>
                        </a:spcBef>
                        <a:spcAft>
                          <a:spcPts val="0"/>
                        </a:spcAft>
                      </a:pP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Time t1</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4">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Time t2</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Time t3</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2402">
                <a:tc vMerge="1">
                  <a:txBody>
                    <a:bodyPr/>
                    <a:lstStyle/>
                    <a:p>
                      <a:pPr marL="0" marR="0" algn="ctr">
                        <a:lnSpc>
                          <a:spcPct val="100000"/>
                        </a:lnSpc>
                        <a:spcBef>
                          <a:spcPts val="0"/>
                        </a:spcBef>
                        <a:spcAft>
                          <a:spcPts val="0"/>
                        </a:spcAft>
                      </a:pP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T1</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T1</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T2</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T1</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T2</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T3</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r>
              <a:tr h="424805">
                <a:tc vMerge="1">
                  <a:txBody>
                    <a:bodyPr/>
                    <a:lstStyle/>
                    <a:p>
                      <a:pPr marL="0" marR="0" algn="ctr">
                        <a:lnSpc>
                          <a:spcPct val="100000"/>
                        </a:lnSpc>
                        <a:spcBef>
                          <a:spcPts val="0"/>
                        </a:spcBef>
                        <a:spcAft>
                          <a:spcPts val="0"/>
                        </a:spcAft>
                      </a:pP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231367">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animal</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212402">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fish</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231367">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whale</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231367">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mammal</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462734">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fish are animals</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578418">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mammals are animals</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462734">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whales are fish</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3</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3</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578418">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whales are animals</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386576">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whales are mammals</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A-2</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A-2</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231367">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SCORE</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1.00</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0.93</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1.00</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0.84</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0.90</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1.00</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28600" y="1276350"/>
            <a:ext cx="8686800" cy="647700"/>
          </a:xfrm>
        </p:spPr>
        <p:txBody>
          <a:bodyPr/>
          <a:lstStyle/>
          <a:p>
            <a:pPr eaLnBrk="1" hangingPunct="1"/>
            <a:r>
              <a:rPr lang="en-US" smtClean="0"/>
              <a:t>Detail of calculations</a:t>
            </a:r>
          </a:p>
        </p:txBody>
      </p:sp>
      <p:graphicFrame>
        <p:nvGraphicFramePr>
          <p:cNvPr id="5" name="Table 4"/>
          <p:cNvGraphicFramePr>
            <a:graphicFrameLocks noGrp="1"/>
          </p:cNvGraphicFramePr>
          <p:nvPr/>
        </p:nvGraphicFramePr>
        <p:xfrm>
          <a:off x="152400" y="2286000"/>
          <a:ext cx="8839199" cy="4053840"/>
        </p:xfrm>
        <a:graphic>
          <a:graphicData uri="http://schemas.openxmlformats.org/drawingml/2006/table">
            <a:tbl>
              <a:tblPr/>
              <a:tblGrid>
                <a:gridCol w="1886985"/>
                <a:gridCol w="1672281"/>
                <a:gridCol w="3742724"/>
                <a:gridCol w="1537209"/>
              </a:tblGrid>
              <a:tr h="762000">
                <a:tc>
                  <a:txBody>
                    <a:bodyPr/>
                    <a:lstStyle/>
                    <a:p>
                      <a:pPr marL="0" marR="0" algn="ctr">
                        <a:lnSpc>
                          <a:spcPct val="100000"/>
                        </a:lnSpc>
                        <a:spcBef>
                          <a:spcPts val="0"/>
                        </a:spcBef>
                        <a:spcAft>
                          <a:spcPts val="0"/>
                        </a:spcAft>
                      </a:pPr>
                      <a:r>
                        <a:rPr lang="en-GB" sz="2400" b="1" dirty="0">
                          <a:solidFill>
                            <a:schemeClr val="bg1"/>
                          </a:solidFill>
                          <a:latin typeface="Times New Roman"/>
                          <a:ea typeface="Times New Roman"/>
                        </a:rPr>
                        <a:t>Terminology</a:t>
                      </a:r>
                      <a:endParaRPr lang="en-US" sz="2400" dirty="0">
                        <a:solidFill>
                          <a:schemeClr val="bg1"/>
                        </a:solidFill>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2400" b="1">
                          <a:solidFill>
                            <a:schemeClr val="bg1"/>
                          </a:solidFill>
                          <a:latin typeface="Times New Roman"/>
                          <a:ea typeface="Times New Roman"/>
                        </a:rPr>
                        <a:t>Time of assessment</a:t>
                      </a:r>
                      <a:endParaRPr lang="en-US" sz="2400">
                        <a:solidFill>
                          <a:schemeClr val="bg1"/>
                        </a:solidFill>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2400" b="1">
                          <a:solidFill>
                            <a:schemeClr val="bg1"/>
                          </a:solidFill>
                          <a:latin typeface="Times New Roman"/>
                          <a:ea typeface="Times New Roman"/>
                        </a:rPr>
                        <a:t>Formula for quality score</a:t>
                      </a:r>
                      <a:endParaRPr lang="en-US" sz="2400">
                        <a:solidFill>
                          <a:schemeClr val="bg1"/>
                        </a:solidFill>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2400" b="1">
                          <a:solidFill>
                            <a:schemeClr val="bg1"/>
                          </a:solidFill>
                          <a:latin typeface="Times New Roman"/>
                          <a:ea typeface="Times New Roman"/>
                        </a:rPr>
                        <a:t>Quality Score</a:t>
                      </a:r>
                      <a:endParaRPr lang="en-US" sz="2400">
                        <a:solidFill>
                          <a:schemeClr val="bg1"/>
                        </a:solidFill>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08000">
                <a:tc>
                  <a:txBody>
                    <a:bodyPr/>
                    <a:lstStyle/>
                    <a:p>
                      <a:pPr marL="0" marR="0" algn="ctr">
                        <a:lnSpc>
                          <a:spcPct val="150000"/>
                        </a:lnSpc>
                        <a:spcBef>
                          <a:spcPts val="0"/>
                        </a:spcBef>
                        <a:spcAft>
                          <a:spcPts val="0"/>
                        </a:spcAft>
                      </a:pPr>
                      <a:endParaRPr lang="en-GB" sz="2400" dirty="0">
                        <a:solidFill>
                          <a:schemeClr val="bg1"/>
                        </a:solidFill>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2400">
                          <a:solidFill>
                            <a:schemeClr val="bg1"/>
                          </a:solidFill>
                          <a:latin typeface="Times New Roman"/>
                          <a:ea typeface="Times New Roman"/>
                        </a:rPr>
                        <a:t>t1</a:t>
                      </a:r>
                      <a:endParaRPr lang="en-US" sz="2400">
                        <a:solidFill>
                          <a:schemeClr val="bg1"/>
                        </a:solidFill>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l">
                        <a:lnSpc>
                          <a:spcPct val="150000"/>
                        </a:lnSpc>
                        <a:spcBef>
                          <a:spcPts val="0"/>
                        </a:spcBef>
                        <a:spcAft>
                          <a:spcPts val="0"/>
                        </a:spcAft>
                      </a:pPr>
                      <a:r>
                        <a:rPr lang="en-GB" sz="2400">
                          <a:solidFill>
                            <a:schemeClr val="bg1"/>
                          </a:solidFill>
                          <a:latin typeface="Times New Roman"/>
                          <a:ea typeface="Times New Roman"/>
                        </a:rPr>
                        <a:t>(8*5)/(8*5)</a:t>
                      </a:r>
                      <a:endParaRPr lang="en-US" sz="2400">
                        <a:solidFill>
                          <a:schemeClr val="bg1"/>
                        </a:solidFill>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2400">
                          <a:solidFill>
                            <a:schemeClr val="bg1"/>
                          </a:solidFill>
                          <a:latin typeface="Times New Roman"/>
                          <a:ea typeface="Times New Roman"/>
                        </a:rPr>
                        <a:t>1.00</a:t>
                      </a:r>
                      <a:endParaRPr lang="en-US" sz="2400">
                        <a:solidFill>
                          <a:schemeClr val="bg1"/>
                        </a:solidFill>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08000">
                <a:tc>
                  <a:txBody>
                    <a:bodyPr/>
                    <a:lstStyle/>
                    <a:p>
                      <a:pPr marL="0" marR="0" algn="ctr">
                        <a:lnSpc>
                          <a:spcPct val="150000"/>
                        </a:lnSpc>
                        <a:spcBef>
                          <a:spcPts val="0"/>
                        </a:spcBef>
                        <a:spcAft>
                          <a:spcPts val="0"/>
                        </a:spcAft>
                      </a:pPr>
                      <a:r>
                        <a:rPr lang="en-GB" sz="2400" dirty="0">
                          <a:solidFill>
                            <a:schemeClr val="bg1"/>
                          </a:solidFill>
                          <a:latin typeface="Times New Roman"/>
                          <a:ea typeface="Times New Roman"/>
                        </a:rPr>
                        <a:t>T1</a:t>
                      </a:r>
                      <a:endParaRPr lang="en-US" sz="2400" dirty="0">
                        <a:solidFill>
                          <a:schemeClr val="bg1"/>
                        </a:solidFill>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2400" dirty="0">
                          <a:solidFill>
                            <a:schemeClr val="bg1"/>
                          </a:solidFill>
                          <a:latin typeface="Times New Roman"/>
                          <a:ea typeface="Times New Roman"/>
                        </a:rPr>
                        <a:t>t2</a:t>
                      </a:r>
                      <a:endParaRPr lang="en-US" sz="2400" dirty="0">
                        <a:solidFill>
                          <a:schemeClr val="bg1"/>
                        </a:solidFill>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l">
                        <a:lnSpc>
                          <a:spcPct val="150000"/>
                        </a:lnSpc>
                        <a:spcBef>
                          <a:spcPts val="0"/>
                        </a:spcBef>
                        <a:spcAft>
                          <a:spcPts val="0"/>
                        </a:spcAft>
                      </a:pPr>
                      <a:r>
                        <a:rPr lang="en-GB" sz="2400">
                          <a:solidFill>
                            <a:schemeClr val="bg1"/>
                          </a:solidFill>
                          <a:latin typeface="Times New Roman"/>
                          <a:ea typeface="Times New Roman"/>
                        </a:rPr>
                        <a:t>((7*5)+(1*2))/(8*5)</a:t>
                      </a:r>
                      <a:endParaRPr lang="en-US" sz="2400">
                        <a:solidFill>
                          <a:schemeClr val="bg1"/>
                        </a:solidFill>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2400">
                          <a:solidFill>
                            <a:schemeClr val="bg1"/>
                          </a:solidFill>
                          <a:latin typeface="Times New Roman"/>
                          <a:ea typeface="Times New Roman"/>
                        </a:rPr>
                        <a:t>0.93</a:t>
                      </a:r>
                      <a:endParaRPr lang="en-US" sz="2400">
                        <a:solidFill>
                          <a:schemeClr val="bg1"/>
                        </a:solidFill>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08000">
                <a:tc>
                  <a:txBody>
                    <a:bodyPr/>
                    <a:lstStyle/>
                    <a:p>
                      <a:pPr marL="0" marR="0" algn="ctr">
                        <a:lnSpc>
                          <a:spcPct val="150000"/>
                        </a:lnSpc>
                        <a:spcBef>
                          <a:spcPts val="0"/>
                        </a:spcBef>
                        <a:spcAft>
                          <a:spcPts val="0"/>
                        </a:spcAft>
                      </a:pPr>
                      <a:endParaRPr lang="en-GB" sz="2400">
                        <a:solidFill>
                          <a:schemeClr val="bg1"/>
                        </a:solidFill>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2400" dirty="0">
                          <a:solidFill>
                            <a:schemeClr val="bg1"/>
                          </a:solidFill>
                          <a:latin typeface="Times New Roman"/>
                          <a:ea typeface="Times New Roman"/>
                        </a:rPr>
                        <a:t>t3</a:t>
                      </a:r>
                      <a:endParaRPr lang="en-US" sz="2400" dirty="0">
                        <a:solidFill>
                          <a:schemeClr val="bg1"/>
                        </a:solidFill>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l">
                        <a:lnSpc>
                          <a:spcPct val="150000"/>
                        </a:lnSpc>
                        <a:spcBef>
                          <a:spcPts val="0"/>
                        </a:spcBef>
                        <a:spcAft>
                          <a:spcPts val="0"/>
                        </a:spcAft>
                      </a:pPr>
                      <a:r>
                        <a:rPr lang="en-GB" sz="2400" dirty="0">
                          <a:solidFill>
                            <a:schemeClr val="bg1"/>
                          </a:solidFill>
                          <a:latin typeface="Times New Roman"/>
                          <a:ea typeface="Times New Roman"/>
                        </a:rPr>
                        <a:t>((7*5)+(1*2))/((8*5)+(1*4))</a:t>
                      </a:r>
                      <a:endParaRPr lang="en-US" sz="2400" dirty="0">
                        <a:solidFill>
                          <a:schemeClr val="bg1"/>
                        </a:solidFill>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2400">
                          <a:solidFill>
                            <a:schemeClr val="bg1"/>
                          </a:solidFill>
                          <a:latin typeface="Times New Roman"/>
                          <a:ea typeface="Times New Roman"/>
                        </a:rPr>
                        <a:t>0.84</a:t>
                      </a:r>
                      <a:endParaRPr lang="en-US" sz="2400">
                        <a:solidFill>
                          <a:schemeClr val="bg1"/>
                        </a:solidFill>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08000">
                <a:tc>
                  <a:txBody>
                    <a:bodyPr/>
                    <a:lstStyle/>
                    <a:p>
                      <a:pPr marL="0" marR="0" algn="ctr">
                        <a:lnSpc>
                          <a:spcPct val="150000"/>
                        </a:lnSpc>
                        <a:spcBef>
                          <a:spcPts val="0"/>
                        </a:spcBef>
                        <a:spcAft>
                          <a:spcPts val="0"/>
                        </a:spcAft>
                      </a:pPr>
                      <a:r>
                        <a:rPr lang="en-GB" sz="2400">
                          <a:solidFill>
                            <a:schemeClr val="bg1"/>
                          </a:solidFill>
                          <a:latin typeface="Times New Roman"/>
                          <a:ea typeface="Times New Roman"/>
                        </a:rPr>
                        <a:t>T2</a:t>
                      </a:r>
                      <a:endParaRPr lang="en-US" sz="2400">
                        <a:solidFill>
                          <a:schemeClr val="bg1"/>
                        </a:solidFill>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2400">
                          <a:solidFill>
                            <a:schemeClr val="bg1"/>
                          </a:solidFill>
                          <a:latin typeface="Times New Roman"/>
                          <a:ea typeface="Times New Roman"/>
                        </a:rPr>
                        <a:t>t2</a:t>
                      </a:r>
                      <a:endParaRPr lang="en-US" sz="2400">
                        <a:solidFill>
                          <a:schemeClr val="bg1"/>
                        </a:solidFill>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l">
                        <a:lnSpc>
                          <a:spcPct val="150000"/>
                        </a:lnSpc>
                        <a:spcBef>
                          <a:spcPts val="0"/>
                        </a:spcBef>
                        <a:spcAft>
                          <a:spcPts val="0"/>
                        </a:spcAft>
                      </a:pPr>
                      <a:r>
                        <a:rPr lang="en-GB" sz="2400" dirty="0">
                          <a:solidFill>
                            <a:schemeClr val="bg1"/>
                          </a:solidFill>
                          <a:latin typeface="Times New Roman"/>
                          <a:ea typeface="Times New Roman"/>
                        </a:rPr>
                        <a:t>(7*5)/(7*5)</a:t>
                      </a:r>
                      <a:endParaRPr lang="en-US" sz="2400" dirty="0">
                        <a:solidFill>
                          <a:schemeClr val="bg1"/>
                        </a:solidFill>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2400">
                          <a:solidFill>
                            <a:schemeClr val="bg1"/>
                          </a:solidFill>
                          <a:latin typeface="Times New Roman"/>
                          <a:ea typeface="Times New Roman"/>
                        </a:rPr>
                        <a:t>1.00</a:t>
                      </a:r>
                      <a:endParaRPr lang="en-US" sz="2400">
                        <a:solidFill>
                          <a:schemeClr val="bg1"/>
                        </a:solidFill>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08000">
                <a:tc>
                  <a:txBody>
                    <a:bodyPr/>
                    <a:lstStyle/>
                    <a:p>
                      <a:pPr marL="0" marR="0" algn="ctr">
                        <a:lnSpc>
                          <a:spcPct val="150000"/>
                        </a:lnSpc>
                        <a:spcBef>
                          <a:spcPts val="0"/>
                        </a:spcBef>
                        <a:spcAft>
                          <a:spcPts val="0"/>
                        </a:spcAft>
                      </a:pPr>
                      <a:endParaRPr lang="en-GB" sz="2400">
                        <a:solidFill>
                          <a:schemeClr val="bg1"/>
                        </a:solidFill>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2400">
                          <a:solidFill>
                            <a:schemeClr val="bg1"/>
                          </a:solidFill>
                          <a:latin typeface="Times New Roman"/>
                          <a:ea typeface="Times New Roman"/>
                        </a:rPr>
                        <a:t>t3</a:t>
                      </a:r>
                      <a:endParaRPr lang="en-US" sz="2400">
                        <a:solidFill>
                          <a:schemeClr val="bg1"/>
                        </a:solidFill>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l">
                        <a:lnSpc>
                          <a:spcPct val="150000"/>
                        </a:lnSpc>
                        <a:spcBef>
                          <a:spcPts val="0"/>
                        </a:spcBef>
                        <a:spcAft>
                          <a:spcPts val="0"/>
                        </a:spcAft>
                      </a:pPr>
                      <a:r>
                        <a:rPr lang="en-GB" sz="2400" dirty="0">
                          <a:solidFill>
                            <a:schemeClr val="bg1"/>
                          </a:solidFill>
                          <a:latin typeface="Times New Roman"/>
                          <a:ea typeface="Times New Roman"/>
                        </a:rPr>
                        <a:t>(7*5)/((7*5)+(1*4))</a:t>
                      </a:r>
                      <a:endParaRPr lang="en-US" sz="2400" dirty="0">
                        <a:solidFill>
                          <a:schemeClr val="bg1"/>
                        </a:solidFill>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2400" dirty="0">
                          <a:solidFill>
                            <a:schemeClr val="bg1"/>
                          </a:solidFill>
                          <a:latin typeface="Times New Roman"/>
                          <a:ea typeface="Times New Roman"/>
                        </a:rPr>
                        <a:t>0.90</a:t>
                      </a:r>
                      <a:endParaRPr lang="en-US" sz="2400" dirty="0">
                        <a:solidFill>
                          <a:schemeClr val="bg1"/>
                        </a:solidFill>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08000">
                <a:tc>
                  <a:txBody>
                    <a:bodyPr/>
                    <a:lstStyle/>
                    <a:p>
                      <a:pPr marL="0" marR="0" algn="ctr">
                        <a:lnSpc>
                          <a:spcPct val="150000"/>
                        </a:lnSpc>
                        <a:spcBef>
                          <a:spcPts val="0"/>
                        </a:spcBef>
                        <a:spcAft>
                          <a:spcPts val="0"/>
                        </a:spcAft>
                      </a:pPr>
                      <a:r>
                        <a:rPr lang="en-GB" sz="2400">
                          <a:solidFill>
                            <a:schemeClr val="bg1"/>
                          </a:solidFill>
                          <a:latin typeface="Times New Roman"/>
                          <a:ea typeface="Times New Roman"/>
                        </a:rPr>
                        <a:t>T3</a:t>
                      </a:r>
                      <a:endParaRPr lang="en-US" sz="2400">
                        <a:solidFill>
                          <a:schemeClr val="bg1"/>
                        </a:solidFill>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2400">
                          <a:solidFill>
                            <a:schemeClr val="bg1"/>
                          </a:solidFill>
                          <a:latin typeface="Times New Roman"/>
                          <a:ea typeface="Times New Roman"/>
                        </a:rPr>
                        <a:t>t3</a:t>
                      </a:r>
                      <a:endParaRPr lang="en-US" sz="2400">
                        <a:solidFill>
                          <a:schemeClr val="bg1"/>
                        </a:solidFill>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l">
                        <a:lnSpc>
                          <a:spcPct val="150000"/>
                        </a:lnSpc>
                        <a:spcBef>
                          <a:spcPts val="0"/>
                        </a:spcBef>
                        <a:spcAft>
                          <a:spcPts val="0"/>
                        </a:spcAft>
                      </a:pPr>
                      <a:r>
                        <a:rPr lang="en-GB" sz="2400" dirty="0">
                          <a:solidFill>
                            <a:schemeClr val="bg1"/>
                          </a:solidFill>
                          <a:latin typeface="Times New Roman"/>
                          <a:ea typeface="Times New Roman"/>
                        </a:rPr>
                        <a:t>(8*5)/((8*5)+(0*4))</a:t>
                      </a:r>
                      <a:endParaRPr lang="en-US" sz="2400" dirty="0">
                        <a:solidFill>
                          <a:schemeClr val="bg1"/>
                        </a:solidFill>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GB" sz="2400" dirty="0">
                          <a:solidFill>
                            <a:schemeClr val="bg1"/>
                          </a:solidFill>
                          <a:latin typeface="Times New Roman"/>
                          <a:ea typeface="Times New Roman"/>
                        </a:rPr>
                        <a:t>1.00</a:t>
                      </a:r>
                      <a:endParaRPr lang="en-US" sz="2400" dirty="0">
                        <a:solidFill>
                          <a:schemeClr val="bg1"/>
                        </a:solidFill>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a:xfrm>
            <a:off x="255588" y="1310760"/>
            <a:ext cx="8632825" cy="578882"/>
          </a:xfrm>
        </p:spPr>
        <p:txBody>
          <a:bodyPr/>
          <a:lstStyle/>
          <a:p>
            <a:pPr eaLnBrk="1" hangingPunct="1"/>
            <a:r>
              <a:rPr lang="en-US" sz="2800" dirty="0" smtClean="0"/>
              <a:t>Example: SNOMED </a:t>
            </a:r>
            <a:r>
              <a:rPr lang="en-US" sz="2800" dirty="0" smtClean="0"/>
              <a:t>CT’s updating principles (2)</a:t>
            </a:r>
          </a:p>
        </p:txBody>
      </p:sp>
      <p:sp>
        <p:nvSpPr>
          <p:cNvPr id="773123" name="Rectangle 3"/>
          <p:cNvSpPr>
            <a:spLocks noGrp="1" noChangeArrowheads="1"/>
          </p:cNvSpPr>
          <p:nvPr>
            <p:ph type="body" idx="1"/>
          </p:nvPr>
        </p:nvSpPr>
        <p:spPr>
          <a:xfrm>
            <a:off x="152400" y="1981200"/>
            <a:ext cx="8839200" cy="4876800"/>
          </a:xfrm>
        </p:spPr>
        <p:txBody>
          <a:bodyPr/>
          <a:lstStyle/>
          <a:p>
            <a:pPr eaLnBrk="1" hangingPunct="1"/>
            <a:r>
              <a:rPr lang="en-GB" sz="2800" smtClean="0"/>
              <a:t>If the Concept’s meaning changes, the Concept is made inactive. One or more new Concepts are usually added to better represent the meaning of the old Concept.</a:t>
            </a:r>
          </a:p>
          <a:p>
            <a:pPr eaLnBrk="1" hangingPunct="1"/>
            <a:r>
              <a:rPr lang="en-GB" sz="2800" smtClean="0"/>
              <a:t>Concepts may become inactive but are never deleted. </a:t>
            </a:r>
          </a:p>
          <a:p>
            <a:pPr eaLnBrk="1" hangingPunct="1"/>
            <a:r>
              <a:rPr lang="en-GB" sz="2800" smtClean="0"/>
              <a:t>Concept identifiers are persistent over time and are never reused.</a:t>
            </a:r>
          </a:p>
          <a:p>
            <a:pPr eaLnBrk="1" hangingPunct="1"/>
            <a:r>
              <a:rPr lang="en-GB" sz="2800" smtClean="0"/>
              <a:t>The link between a Description and a Concept is persistent. If a Description is no longer pertinent for a Concept, the Description is inactivated. </a:t>
            </a:r>
          </a:p>
        </p:txBody>
      </p:sp>
      <p:sp>
        <p:nvSpPr>
          <p:cNvPr id="19460" name="Rectangle 4"/>
          <p:cNvSpPr>
            <a:spLocks noChangeArrowheads="1"/>
          </p:cNvSpPr>
          <p:nvPr/>
        </p:nvSpPr>
        <p:spPr bwMode="auto">
          <a:xfrm>
            <a:off x="1600200" y="6553200"/>
            <a:ext cx="7543800" cy="304800"/>
          </a:xfrm>
          <a:prstGeom prst="rect">
            <a:avLst/>
          </a:prstGeom>
          <a:noFill/>
          <a:ln w="9525">
            <a:noFill/>
            <a:miter lim="800000"/>
            <a:headEnd/>
            <a:tailEnd/>
          </a:ln>
        </p:spPr>
        <p:txBody>
          <a:bodyPr>
            <a:spAutoFit/>
          </a:bodyPr>
          <a:lstStyle/>
          <a:p>
            <a:pPr algn="r"/>
            <a:r>
              <a:rPr lang="en-US" sz="1400" b="1">
                <a:solidFill>
                  <a:schemeClr val="bg1"/>
                </a:solidFill>
              </a:rPr>
              <a:t>SNOMED CT® Technical Reference Guide – January 2007 Release, p43.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73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3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3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31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312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3.bp.blogspot.com/_2cxvSmlPoaM/Ss-JdUAcxwI/AAAAAAAADM4/fOmasxsNiCg/s800/rembrandt.jpg"/>
          <p:cNvPicPr>
            <a:picLocks noChangeAspect="1" noChangeArrowheads="1"/>
          </p:cNvPicPr>
          <p:nvPr/>
        </p:nvPicPr>
        <p:blipFill>
          <a:blip r:embed="rId3" cstate="print"/>
          <a:srcRect/>
          <a:stretch>
            <a:fillRect/>
          </a:stretch>
        </p:blipFill>
        <p:spPr bwMode="auto">
          <a:xfrm>
            <a:off x="0" y="1143000"/>
            <a:ext cx="9144000" cy="5715000"/>
          </a:xfrm>
          <a:prstGeom prst="rect">
            <a:avLst/>
          </a:prstGeom>
          <a:noFill/>
          <a:ln w="9525">
            <a:noFill/>
            <a:miter lim="800000"/>
            <a:headEnd/>
            <a:tailEnd/>
          </a:ln>
        </p:spPr>
      </p:pic>
      <p:grpSp>
        <p:nvGrpSpPr>
          <p:cNvPr id="2" name="Group 13"/>
          <p:cNvGrpSpPr>
            <a:grpSpLocks/>
          </p:cNvGrpSpPr>
          <p:nvPr/>
        </p:nvGrpSpPr>
        <p:grpSpPr bwMode="auto">
          <a:xfrm>
            <a:off x="0" y="1981200"/>
            <a:ext cx="9144000" cy="4694238"/>
            <a:chOff x="0" y="1981200"/>
            <a:chExt cx="9144000" cy="4694237"/>
          </a:xfrm>
        </p:grpSpPr>
        <p:sp>
          <p:nvSpPr>
            <p:cNvPr id="15368" name="Text Box 4"/>
            <p:cNvSpPr txBox="1">
              <a:spLocks noChangeArrowheads="1"/>
            </p:cNvSpPr>
            <p:nvPr/>
          </p:nvSpPr>
          <p:spPr bwMode="auto">
            <a:xfrm>
              <a:off x="152400" y="1981200"/>
              <a:ext cx="3005137" cy="584200"/>
            </a:xfrm>
            <a:prstGeom prst="rect">
              <a:avLst/>
            </a:prstGeom>
            <a:noFill/>
            <a:ln w="9525">
              <a:noFill/>
              <a:miter lim="800000"/>
              <a:headEnd/>
              <a:tailEnd/>
            </a:ln>
          </p:spPr>
          <p:txBody>
            <a:bodyPr wrap="none">
              <a:spAutoFit/>
            </a:bodyPr>
            <a:lstStyle/>
            <a:p>
              <a:r>
                <a:rPr lang="en-US">
                  <a:solidFill>
                    <a:schemeClr val="accent1"/>
                  </a:solidFill>
                </a:rPr>
                <a:t>Representations</a:t>
              </a:r>
            </a:p>
          </p:txBody>
        </p:sp>
        <p:grpSp>
          <p:nvGrpSpPr>
            <p:cNvPr id="3" name="Group 12"/>
            <p:cNvGrpSpPr>
              <a:grpSpLocks/>
            </p:cNvGrpSpPr>
            <p:nvPr/>
          </p:nvGrpSpPr>
          <p:grpSpPr bwMode="auto">
            <a:xfrm>
              <a:off x="0" y="4572000"/>
              <a:ext cx="9144000" cy="2103437"/>
              <a:chOff x="0" y="4572000"/>
              <a:chExt cx="9144000" cy="2103437"/>
            </a:xfrm>
          </p:grpSpPr>
          <p:sp>
            <p:nvSpPr>
              <p:cNvPr id="15370" name="Line 8"/>
              <p:cNvSpPr>
                <a:spLocks noChangeShapeType="1"/>
              </p:cNvSpPr>
              <p:nvPr/>
            </p:nvSpPr>
            <p:spPr bwMode="auto">
              <a:xfrm>
                <a:off x="0" y="4572000"/>
                <a:ext cx="9144000" cy="0"/>
              </a:xfrm>
              <a:prstGeom prst="line">
                <a:avLst/>
              </a:prstGeom>
              <a:noFill/>
              <a:ln w="28575">
                <a:solidFill>
                  <a:schemeClr val="bg1"/>
                </a:solidFill>
                <a:prstDash val="dash"/>
                <a:round/>
                <a:headEnd/>
                <a:tailEnd/>
              </a:ln>
            </p:spPr>
            <p:txBody>
              <a:bodyPr anchor="ctr"/>
              <a:lstStyle/>
              <a:p>
                <a:endParaRPr lang="en-US"/>
              </a:p>
            </p:txBody>
          </p:sp>
          <p:sp>
            <p:nvSpPr>
              <p:cNvPr id="15371" name="Text Box 5"/>
              <p:cNvSpPr txBox="1">
                <a:spLocks noChangeArrowheads="1"/>
              </p:cNvSpPr>
              <p:nvPr/>
            </p:nvSpPr>
            <p:spPr bwMode="auto">
              <a:xfrm>
                <a:off x="228600" y="6096000"/>
                <a:ext cx="3548063" cy="579437"/>
              </a:xfrm>
              <a:prstGeom prst="rect">
                <a:avLst/>
              </a:prstGeom>
              <a:noFill/>
              <a:ln w="9525">
                <a:noFill/>
                <a:miter lim="800000"/>
                <a:headEnd/>
                <a:tailEnd/>
              </a:ln>
            </p:spPr>
            <p:txBody>
              <a:bodyPr wrap="none">
                <a:spAutoFit/>
              </a:bodyPr>
              <a:lstStyle/>
              <a:p>
                <a:r>
                  <a:rPr lang="en-US">
                    <a:solidFill>
                      <a:schemeClr val="accent1"/>
                    </a:solidFill>
                  </a:rPr>
                  <a:t>First Order Reality</a:t>
                </a:r>
              </a:p>
            </p:txBody>
          </p:sp>
          <p:sp>
            <p:nvSpPr>
              <p:cNvPr id="15372" name="Text Box 14"/>
              <p:cNvSpPr txBox="1">
                <a:spLocks noChangeArrowheads="1"/>
              </p:cNvSpPr>
              <p:nvPr/>
            </p:nvSpPr>
            <p:spPr bwMode="auto">
              <a:xfrm>
                <a:off x="6172200" y="4724400"/>
                <a:ext cx="2743200" cy="830997"/>
              </a:xfrm>
              <a:prstGeom prst="rect">
                <a:avLst/>
              </a:prstGeom>
              <a:noFill/>
              <a:ln w="9525">
                <a:noFill/>
                <a:miter lim="800000"/>
                <a:headEnd/>
                <a:tailEnd/>
              </a:ln>
            </p:spPr>
            <p:txBody>
              <a:bodyPr>
                <a:spAutoFit/>
              </a:bodyPr>
              <a:lstStyle/>
              <a:p>
                <a:r>
                  <a:rPr lang="en-US" sz="2400">
                    <a:solidFill>
                      <a:srgbClr val="FFC000"/>
                    </a:solidFill>
                  </a:rPr>
                  <a:t>L1</a:t>
                </a:r>
                <a:r>
                  <a:rPr lang="en-US" sz="2400">
                    <a:solidFill>
                      <a:schemeClr val="bg1"/>
                    </a:solidFill>
                  </a:rPr>
                  <a:t>: entities with objective existence</a:t>
                </a:r>
                <a:endParaRPr lang="en-US" sz="2400" i="1">
                  <a:solidFill>
                    <a:schemeClr val="bg1"/>
                  </a:solidFill>
                </a:endParaRPr>
              </a:p>
            </p:txBody>
          </p:sp>
        </p:grpSp>
      </p:grpSp>
      <p:grpSp>
        <p:nvGrpSpPr>
          <p:cNvPr id="4" name="Group 14"/>
          <p:cNvGrpSpPr>
            <a:grpSpLocks/>
          </p:cNvGrpSpPr>
          <p:nvPr/>
        </p:nvGrpSpPr>
        <p:grpSpPr bwMode="auto">
          <a:xfrm>
            <a:off x="6172200" y="1981200"/>
            <a:ext cx="2819400" cy="2430463"/>
            <a:chOff x="6172200" y="1981200"/>
            <a:chExt cx="2819400" cy="2431197"/>
          </a:xfrm>
        </p:grpSpPr>
        <p:sp>
          <p:nvSpPr>
            <p:cNvPr id="15366" name="Text Box 17"/>
            <p:cNvSpPr txBox="1">
              <a:spLocks noChangeArrowheads="1"/>
            </p:cNvSpPr>
            <p:nvPr/>
          </p:nvSpPr>
          <p:spPr bwMode="auto">
            <a:xfrm>
              <a:off x="6172200" y="3581400"/>
              <a:ext cx="2603500" cy="830997"/>
            </a:xfrm>
            <a:prstGeom prst="rect">
              <a:avLst/>
            </a:prstGeom>
            <a:noFill/>
            <a:ln w="9525">
              <a:noFill/>
              <a:miter lim="800000"/>
              <a:headEnd/>
              <a:tailEnd/>
            </a:ln>
          </p:spPr>
          <p:txBody>
            <a:bodyPr>
              <a:spAutoFit/>
            </a:bodyPr>
            <a:lstStyle/>
            <a:p>
              <a:r>
                <a:rPr lang="en-US" sz="2400">
                  <a:solidFill>
                    <a:srgbClr val="FFC000"/>
                  </a:solidFill>
                </a:rPr>
                <a:t>L2</a:t>
              </a:r>
              <a:r>
                <a:rPr lang="en-US" sz="2400">
                  <a:solidFill>
                    <a:schemeClr val="bg1"/>
                  </a:solidFill>
                </a:rPr>
                <a:t>: clinicians’ beliefs </a:t>
              </a:r>
              <a:r>
                <a:rPr lang="en-US" sz="2400" i="1">
                  <a:solidFill>
                    <a:schemeClr val="bg1"/>
                  </a:solidFill>
                </a:rPr>
                <a:t>about</a:t>
              </a:r>
              <a:r>
                <a:rPr lang="en-US" sz="2400">
                  <a:solidFill>
                    <a:schemeClr val="bg1"/>
                  </a:solidFill>
                </a:rPr>
                <a:t> (1) </a:t>
              </a:r>
            </a:p>
          </p:txBody>
        </p:sp>
        <p:sp>
          <p:nvSpPr>
            <p:cNvPr id="15367" name="Text Box 23"/>
            <p:cNvSpPr txBox="1">
              <a:spLocks noChangeArrowheads="1"/>
            </p:cNvSpPr>
            <p:nvPr/>
          </p:nvSpPr>
          <p:spPr bwMode="auto">
            <a:xfrm>
              <a:off x="6172200" y="1981200"/>
              <a:ext cx="2819400" cy="1200329"/>
            </a:xfrm>
            <a:prstGeom prst="rect">
              <a:avLst/>
            </a:prstGeom>
            <a:noFill/>
            <a:ln w="9525">
              <a:noFill/>
              <a:miter lim="800000"/>
              <a:headEnd/>
              <a:tailEnd/>
            </a:ln>
          </p:spPr>
          <p:txBody>
            <a:bodyPr>
              <a:spAutoFit/>
            </a:bodyPr>
            <a:lstStyle/>
            <a:p>
              <a:r>
                <a:rPr lang="en-US" sz="2400">
                  <a:solidFill>
                    <a:srgbClr val="FFC000"/>
                  </a:solidFill>
                </a:rPr>
                <a:t>L3</a:t>
              </a:r>
              <a:r>
                <a:rPr lang="en-US" sz="2400">
                  <a:solidFill>
                    <a:schemeClr val="bg1"/>
                  </a:solidFill>
                </a:rPr>
                <a:t>: linguistic representations </a:t>
              </a:r>
              <a:r>
                <a:rPr lang="en-US" sz="2400" i="1">
                  <a:solidFill>
                    <a:schemeClr val="bg1"/>
                  </a:solidFill>
                </a:rPr>
                <a:t>about</a:t>
              </a:r>
              <a:r>
                <a:rPr lang="en-US" sz="2400">
                  <a:solidFill>
                    <a:schemeClr val="bg1"/>
                  </a:solidFill>
                </a:rPr>
                <a:t> (1), (2) or (3) </a:t>
              </a:r>
            </a:p>
          </p:txBody>
        </p:sp>
      </p:grpSp>
      <p:sp>
        <p:nvSpPr>
          <p:cNvPr id="15365" name="Title 28"/>
          <p:cNvSpPr>
            <a:spLocks noGrp="1"/>
          </p:cNvSpPr>
          <p:nvPr>
            <p:ph type="title"/>
          </p:nvPr>
        </p:nvSpPr>
        <p:spPr>
          <a:xfrm>
            <a:off x="228600" y="1276350"/>
            <a:ext cx="8686800" cy="647700"/>
          </a:xfrm>
        </p:spPr>
        <p:txBody>
          <a:bodyPr/>
          <a:lstStyle/>
          <a:p>
            <a:pPr eaLnBrk="1" hangingPunct="1"/>
            <a:r>
              <a:rPr lang="en-US" smtClean="0"/>
              <a:t>Three levels of reality in Ontological Realism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a:xfrm>
            <a:off x="255588" y="1284288"/>
            <a:ext cx="8632825" cy="631825"/>
          </a:xfrm>
        </p:spPr>
        <p:txBody>
          <a:bodyPr/>
          <a:lstStyle/>
          <a:p>
            <a:pPr eaLnBrk="1" hangingPunct="1"/>
            <a:r>
              <a:rPr lang="en-GB" smtClean="0"/>
              <a:t>SNOMED CT concept status values</a:t>
            </a:r>
            <a:endParaRPr lang="en-US" smtClean="0"/>
          </a:p>
        </p:txBody>
      </p:sp>
      <p:sp>
        <p:nvSpPr>
          <p:cNvPr id="777272" name="Rectangle 56"/>
          <p:cNvSpPr>
            <a:spLocks noGrp="1" noChangeArrowheads="1"/>
          </p:cNvSpPr>
          <p:nvPr>
            <p:ph type="body" idx="1"/>
          </p:nvPr>
        </p:nvSpPr>
        <p:spPr>
          <a:xfrm>
            <a:off x="6172200" y="2133600"/>
            <a:ext cx="2971800" cy="4724400"/>
          </a:xfrm>
        </p:spPr>
        <p:txBody>
          <a:bodyPr/>
          <a:lstStyle/>
          <a:p>
            <a:pPr marL="0" indent="0" algn="ctr" eaLnBrk="1" hangingPunct="1">
              <a:buFontTx/>
              <a:buNone/>
            </a:pPr>
            <a:r>
              <a:rPr lang="en-GB" sz="2400" smtClean="0"/>
              <a:t>‘</a:t>
            </a:r>
            <a:r>
              <a:rPr lang="en-GB" sz="2000" b="1" smtClean="0"/>
              <a:t>Historical relationships</a:t>
            </a:r>
            <a:r>
              <a:rPr lang="en-GB" sz="2000" smtClean="0"/>
              <a:t>’</a:t>
            </a:r>
          </a:p>
          <a:p>
            <a:pPr marL="0" indent="0" eaLnBrk="1" hangingPunct="1"/>
            <a:r>
              <a:rPr lang="en-GB" sz="2400" smtClean="0"/>
              <a:t>"SAME AS", </a:t>
            </a:r>
          </a:p>
          <a:p>
            <a:pPr marL="0" indent="0" eaLnBrk="1" hangingPunct="1"/>
            <a:r>
              <a:rPr lang="en-GB" sz="2400" smtClean="0"/>
              <a:t>"REPLACED BY", </a:t>
            </a:r>
          </a:p>
          <a:p>
            <a:pPr marL="0" indent="0" eaLnBrk="1" hangingPunct="1"/>
            <a:r>
              <a:rPr lang="en-GB" sz="2400" smtClean="0"/>
              <a:t>"WAS A", </a:t>
            </a:r>
          </a:p>
          <a:p>
            <a:pPr marL="0" indent="0" eaLnBrk="1" hangingPunct="1"/>
            <a:r>
              <a:rPr lang="en-GB" sz="2400" smtClean="0"/>
              <a:t>"MAYBE A", </a:t>
            </a:r>
          </a:p>
          <a:p>
            <a:pPr marL="0" indent="0" eaLnBrk="1" hangingPunct="1"/>
            <a:r>
              <a:rPr lang="en-GB" sz="2400" smtClean="0"/>
              <a:t>"MOVED TO", </a:t>
            </a:r>
          </a:p>
          <a:p>
            <a:pPr marL="0" indent="0" eaLnBrk="1" hangingPunct="1"/>
            <a:r>
              <a:rPr lang="en-GB" sz="2400" smtClean="0"/>
              <a:t>"MOVED FROM"</a:t>
            </a:r>
            <a:endParaRPr lang="en-US" sz="2400" smtClean="0"/>
          </a:p>
        </p:txBody>
      </p:sp>
      <p:sp>
        <p:nvSpPr>
          <p:cNvPr id="20484" name="Rectangle 9"/>
          <p:cNvSpPr>
            <a:spLocks noChangeArrowheads="1"/>
          </p:cNvSpPr>
          <p:nvPr/>
        </p:nvSpPr>
        <p:spPr bwMode="auto">
          <a:xfrm>
            <a:off x="1050925" y="6057900"/>
            <a:ext cx="4803775" cy="395288"/>
          </a:xfrm>
          <a:prstGeom prst="rect">
            <a:avLst/>
          </a:prstGeom>
          <a:noFill/>
          <a:ln w="9525">
            <a:solidFill>
              <a:schemeClr val="bg1"/>
            </a:solidFill>
            <a:miter lim="800000"/>
            <a:headEnd/>
            <a:tailEnd/>
          </a:ln>
        </p:spPr>
        <p:txBody>
          <a:bodyPr/>
          <a:lstStyle/>
          <a:p>
            <a:r>
              <a:rPr lang="en-US" sz="1800">
                <a:solidFill>
                  <a:schemeClr val="bg1"/>
                </a:solidFill>
                <a:cs typeface="Times New Roman" pitchFamily="18" charset="0"/>
              </a:rPr>
              <a:t>inactive because found to contain a mistake</a:t>
            </a:r>
            <a:endParaRPr lang="en-US" sz="1800">
              <a:solidFill>
                <a:schemeClr val="bg1"/>
              </a:solidFill>
            </a:endParaRPr>
          </a:p>
        </p:txBody>
      </p:sp>
      <p:sp>
        <p:nvSpPr>
          <p:cNvPr id="20485" name="Rectangle 10"/>
          <p:cNvSpPr>
            <a:spLocks noChangeArrowheads="1"/>
          </p:cNvSpPr>
          <p:nvPr/>
        </p:nvSpPr>
        <p:spPr bwMode="auto">
          <a:xfrm>
            <a:off x="152400" y="6057900"/>
            <a:ext cx="898525" cy="395288"/>
          </a:xfrm>
          <a:prstGeom prst="rect">
            <a:avLst/>
          </a:prstGeom>
          <a:noFill/>
          <a:ln w="9525">
            <a:solidFill>
              <a:schemeClr val="bg1"/>
            </a:solidFill>
            <a:miter lim="800000"/>
            <a:headEnd/>
            <a:tailEnd/>
          </a:ln>
        </p:spPr>
        <p:txBody>
          <a:bodyPr/>
          <a:lstStyle/>
          <a:p>
            <a:pPr algn="ctr"/>
            <a:r>
              <a:rPr lang="en-US" sz="1800">
                <a:solidFill>
                  <a:schemeClr val="bg1"/>
                </a:solidFill>
                <a:cs typeface="Times New Roman" pitchFamily="18" charset="0"/>
              </a:rPr>
              <a:t>5</a:t>
            </a:r>
            <a:endParaRPr lang="en-US" sz="1800">
              <a:solidFill>
                <a:schemeClr val="bg1"/>
              </a:solidFill>
            </a:endParaRPr>
          </a:p>
        </p:txBody>
      </p:sp>
      <p:sp>
        <p:nvSpPr>
          <p:cNvPr id="20486" name="Rectangle 13"/>
          <p:cNvSpPr>
            <a:spLocks noChangeArrowheads="1"/>
          </p:cNvSpPr>
          <p:nvPr/>
        </p:nvSpPr>
        <p:spPr bwMode="auto">
          <a:xfrm>
            <a:off x="1050925" y="5662613"/>
            <a:ext cx="4803775" cy="395287"/>
          </a:xfrm>
          <a:prstGeom prst="rect">
            <a:avLst/>
          </a:prstGeom>
          <a:noFill/>
          <a:ln w="9525">
            <a:solidFill>
              <a:schemeClr val="bg1"/>
            </a:solidFill>
            <a:miter lim="800000"/>
            <a:headEnd/>
            <a:tailEnd/>
          </a:ln>
        </p:spPr>
        <p:txBody>
          <a:bodyPr/>
          <a:lstStyle/>
          <a:p>
            <a:r>
              <a:rPr lang="en-US" sz="1800">
                <a:solidFill>
                  <a:schemeClr val="bg1"/>
                </a:solidFill>
                <a:cs typeface="Times New Roman" pitchFamily="18" charset="0"/>
              </a:rPr>
              <a:t>inactive because inherently ambiguous. </a:t>
            </a:r>
            <a:endParaRPr lang="en-US" sz="1800">
              <a:solidFill>
                <a:schemeClr val="bg1"/>
              </a:solidFill>
            </a:endParaRPr>
          </a:p>
        </p:txBody>
      </p:sp>
      <p:sp>
        <p:nvSpPr>
          <p:cNvPr id="20487" name="Rectangle 14"/>
          <p:cNvSpPr>
            <a:spLocks noChangeArrowheads="1"/>
          </p:cNvSpPr>
          <p:nvPr/>
        </p:nvSpPr>
        <p:spPr bwMode="auto">
          <a:xfrm>
            <a:off x="152400" y="5662613"/>
            <a:ext cx="898525" cy="395287"/>
          </a:xfrm>
          <a:prstGeom prst="rect">
            <a:avLst/>
          </a:prstGeom>
          <a:noFill/>
          <a:ln w="9525">
            <a:solidFill>
              <a:schemeClr val="bg1"/>
            </a:solidFill>
            <a:miter lim="800000"/>
            <a:headEnd/>
            <a:tailEnd/>
          </a:ln>
        </p:spPr>
        <p:txBody>
          <a:bodyPr/>
          <a:lstStyle/>
          <a:p>
            <a:pPr algn="ctr"/>
            <a:r>
              <a:rPr lang="en-US" sz="1800">
                <a:solidFill>
                  <a:schemeClr val="bg1"/>
                </a:solidFill>
                <a:cs typeface="Times New Roman" pitchFamily="18" charset="0"/>
              </a:rPr>
              <a:t>4</a:t>
            </a:r>
            <a:endParaRPr lang="en-US" sz="1800">
              <a:solidFill>
                <a:schemeClr val="bg1"/>
              </a:solidFill>
            </a:endParaRPr>
          </a:p>
        </p:txBody>
      </p:sp>
      <p:sp>
        <p:nvSpPr>
          <p:cNvPr id="20488" name="Rectangle 17"/>
          <p:cNvSpPr>
            <a:spLocks noChangeArrowheads="1"/>
          </p:cNvSpPr>
          <p:nvPr/>
        </p:nvSpPr>
        <p:spPr bwMode="auto">
          <a:xfrm>
            <a:off x="1050925" y="4962525"/>
            <a:ext cx="4803775" cy="700088"/>
          </a:xfrm>
          <a:prstGeom prst="rect">
            <a:avLst/>
          </a:prstGeom>
          <a:noFill/>
          <a:ln w="9525">
            <a:solidFill>
              <a:schemeClr val="bg1"/>
            </a:solidFill>
            <a:miter lim="800000"/>
            <a:headEnd/>
            <a:tailEnd/>
          </a:ln>
        </p:spPr>
        <p:txBody>
          <a:bodyPr/>
          <a:lstStyle/>
          <a:p>
            <a:r>
              <a:rPr lang="en-US" sz="1800">
                <a:solidFill>
                  <a:schemeClr val="bg1"/>
                </a:solidFill>
                <a:cs typeface="Times New Roman" pitchFamily="18" charset="0"/>
              </a:rPr>
              <a:t>inactive because no longer recognized as a valid clinical concept  (outdated)</a:t>
            </a:r>
            <a:endParaRPr lang="en-US" sz="1800">
              <a:solidFill>
                <a:schemeClr val="bg1"/>
              </a:solidFill>
            </a:endParaRPr>
          </a:p>
        </p:txBody>
      </p:sp>
      <p:sp>
        <p:nvSpPr>
          <p:cNvPr id="20489" name="Rectangle 18"/>
          <p:cNvSpPr>
            <a:spLocks noChangeArrowheads="1"/>
          </p:cNvSpPr>
          <p:nvPr/>
        </p:nvSpPr>
        <p:spPr bwMode="auto">
          <a:xfrm>
            <a:off x="152400" y="4962525"/>
            <a:ext cx="898525" cy="700088"/>
          </a:xfrm>
          <a:prstGeom prst="rect">
            <a:avLst/>
          </a:prstGeom>
          <a:noFill/>
          <a:ln w="9525">
            <a:solidFill>
              <a:schemeClr val="bg1"/>
            </a:solidFill>
            <a:miter lim="800000"/>
            <a:headEnd/>
            <a:tailEnd/>
          </a:ln>
        </p:spPr>
        <p:txBody>
          <a:bodyPr/>
          <a:lstStyle/>
          <a:p>
            <a:pPr algn="ctr"/>
            <a:r>
              <a:rPr lang="en-US" sz="1800">
                <a:solidFill>
                  <a:schemeClr val="bg1"/>
                </a:solidFill>
                <a:cs typeface="Times New Roman" pitchFamily="18" charset="0"/>
              </a:rPr>
              <a:t>3</a:t>
            </a:r>
            <a:endParaRPr lang="en-US" sz="1800">
              <a:solidFill>
                <a:schemeClr val="bg1"/>
              </a:solidFill>
            </a:endParaRPr>
          </a:p>
        </p:txBody>
      </p:sp>
      <p:sp>
        <p:nvSpPr>
          <p:cNvPr id="20490" name="Rectangle 21"/>
          <p:cNvSpPr>
            <a:spLocks noChangeArrowheads="1"/>
          </p:cNvSpPr>
          <p:nvPr/>
        </p:nvSpPr>
        <p:spPr bwMode="auto">
          <a:xfrm>
            <a:off x="1050925" y="4567238"/>
            <a:ext cx="4803775" cy="395287"/>
          </a:xfrm>
          <a:prstGeom prst="rect">
            <a:avLst/>
          </a:prstGeom>
          <a:noFill/>
          <a:ln w="9525">
            <a:solidFill>
              <a:schemeClr val="bg1"/>
            </a:solidFill>
            <a:miter lim="800000"/>
            <a:headEnd/>
            <a:tailEnd/>
          </a:ln>
        </p:spPr>
        <p:txBody>
          <a:bodyPr/>
          <a:lstStyle/>
          <a:p>
            <a:r>
              <a:rPr lang="en-US" sz="1800">
                <a:solidFill>
                  <a:schemeClr val="bg1"/>
                </a:solidFill>
                <a:cs typeface="Times New Roman" pitchFamily="18" charset="0"/>
              </a:rPr>
              <a:t>inactive: withdrawn because duplication </a:t>
            </a:r>
            <a:endParaRPr lang="en-US" sz="1800">
              <a:solidFill>
                <a:schemeClr val="bg1"/>
              </a:solidFill>
            </a:endParaRPr>
          </a:p>
        </p:txBody>
      </p:sp>
      <p:sp>
        <p:nvSpPr>
          <p:cNvPr id="20491" name="Rectangle 22"/>
          <p:cNvSpPr>
            <a:spLocks noChangeArrowheads="1"/>
          </p:cNvSpPr>
          <p:nvPr/>
        </p:nvSpPr>
        <p:spPr bwMode="auto">
          <a:xfrm>
            <a:off x="152400" y="4567238"/>
            <a:ext cx="898525" cy="395287"/>
          </a:xfrm>
          <a:prstGeom prst="rect">
            <a:avLst/>
          </a:prstGeom>
          <a:noFill/>
          <a:ln w="9525">
            <a:solidFill>
              <a:schemeClr val="bg1"/>
            </a:solidFill>
            <a:miter lim="800000"/>
            <a:headEnd/>
            <a:tailEnd/>
          </a:ln>
        </p:spPr>
        <p:txBody>
          <a:bodyPr/>
          <a:lstStyle/>
          <a:p>
            <a:pPr algn="ctr"/>
            <a:r>
              <a:rPr lang="en-US" sz="1800">
                <a:solidFill>
                  <a:schemeClr val="bg1"/>
                </a:solidFill>
                <a:cs typeface="Times New Roman" pitchFamily="18" charset="0"/>
              </a:rPr>
              <a:t>2</a:t>
            </a:r>
            <a:endParaRPr lang="en-US" sz="1800">
              <a:solidFill>
                <a:schemeClr val="bg1"/>
              </a:solidFill>
            </a:endParaRPr>
          </a:p>
        </p:txBody>
      </p:sp>
      <p:sp>
        <p:nvSpPr>
          <p:cNvPr id="20492" name="Rectangle 25"/>
          <p:cNvSpPr>
            <a:spLocks noChangeArrowheads="1"/>
          </p:cNvSpPr>
          <p:nvPr/>
        </p:nvSpPr>
        <p:spPr bwMode="auto">
          <a:xfrm>
            <a:off x="1050925" y="4171950"/>
            <a:ext cx="4803775" cy="395288"/>
          </a:xfrm>
          <a:prstGeom prst="rect">
            <a:avLst/>
          </a:prstGeom>
          <a:noFill/>
          <a:ln w="9525">
            <a:solidFill>
              <a:schemeClr val="bg1"/>
            </a:solidFill>
            <a:miter lim="800000"/>
            <a:headEnd/>
            <a:tailEnd/>
          </a:ln>
        </p:spPr>
        <p:txBody>
          <a:bodyPr/>
          <a:lstStyle/>
          <a:p>
            <a:r>
              <a:rPr lang="en-US" sz="1800">
                <a:solidFill>
                  <a:schemeClr val="bg1"/>
                </a:solidFill>
                <a:cs typeface="Times New Roman" pitchFamily="18" charset="0"/>
              </a:rPr>
              <a:t>inactive because moved elsewhere</a:t>
            </a:r>
            <a:endParaRPr lang="en-US" sz="1800">
              <a:solidFill>
                <a:schemeClr val="bg1"/>
              </a:solidFill>
            </a:endParaRPr>
          </a:p>
        </p:txBody>
      </p:sp>
      <p:sp>
        <p:nvSpPr>
          <p:cNvPr id="20493" name="Rectangle 26"/>
          <p:cNvSpPr>
            <a:spLocks noChangeArrowheads="1"/>
          </p:cNvSpPr>
          <p:nvPr/>
        </p:nvSpPr>
        <p:spPr bwMode="auto">
          <a:xfrm>
            <a:off x="152400" y="4171950"/>
            <a:ext cx="898525" cy="395288"/>
          </a:xfrm>
          <a:prstGeom prst="rect">
            <a:avLst/>
          </a:prstGeom>
          <a:noFill/>
          <a:ln w="9525">
            <a:solidFill>
              <a:schemeClr val="bg1"/>
            </a:solidFill>
            <a:miter lim="800000"/>
            <a:headEnd/>
            <a:tailEnd/>
          </a:ln>
        </p:spPr>
        <p:txBody>
          <a:bodyPr/>
          <a:lstStyle/>
          <a:p>
            <a:pPr algn="ctr"/>
            <a:r>
              <a:rPr lang="en-US" sz="1800">
                <a:solidFill>
                  <a:schemeClr val="bg1"/>
                </a:solidFill>
                <a:cs typeface="Times New Roman" pitchFamily="18" charset="0"/>
              </a:rPr>
              <a:t>10</a:t>
            </a:r>
            <a:endParaRPr lang="en-US" sz="1800">
              <a:solidFill>
                <a:schemeClr val="bg1"/>
              </a:solidFill>
            </a:endParaRPr>
          </a:p>
        </p:txBody>
      </p:sp>
      <p:sp>
        <p:nvSpPr>
          <p:cNvPr id="20494" name="Rectangle 29"/>
          <p:cNvSpPr>
            <a:spLocks noChangeArrowheads="1"/>
          </p:cNvSpPr>
          <p:nvPr/>
        </p:nvSpPr>
        <p:spPr bwMode="auto">
          <a:xfrm>
            <a:off x="1050925" y="3776663"/>
            <a:ext cx="4803775" cy="395287"/>
          </a:xfrm>
          <a:prstGeom prst="rect">
            <a:avLst/>
          </a:prstGeom>
          <a:noFill/>
          <a:ln w="9525">
            <a:solidFill>
              <a:schemeClr val="bg1"/>
            </a:solidFill>
            <a:miter lim="800000"/>
            <a:headEnd/>
            <a:tailEnd/>
          </a:ln>
        </p:spPr>
        <p:txBody>
          <a:bodyPr/>
          <a:lstStyle/>
          <a:p>
            <a:r>
              <a:rPr lang="en-US" sz="1800">
                <a:solidFill>
                  <a:schemeClr val="bg1"/>
                </a:solidFill>
                <a:cs typeface="Times New Roman" pitchFamily="18" charset="0"/>
              </a:rPr>
              <a:t>inactive: ‘retired’ without a specified reason</a:t>
            </a:r>
            <a:endParaRPr lang="en-US" sz="1800">
              <a:solidFill>
                <a:schemeClr val="bg1"/>
              </a:solidFill>
            </a:endParaRPr>
          </a:p>
        </p:txBody>
      </p:sp>
      <p:sp>
        <p:nvSpPr>
          <p:cNvPr id="20495" name="Rectangle 30"/>
          <p:cNvSpPr>
            <a:spLocks noChangeArrowheads="1"/>
          </p:cNvSpPr>
          <p:nvPr/>
        </p:nvSpPr>
        <p:spPr bwMode="auto">
          <a:xfrm>
            <a:off x="152400" y="3776663"/>
            <a:ext cx="898525" cy="395287"/>
          </a:xfrm>
          <a:prstGeom prst="rect">
            <a:avLst/>
          </a:prstGeom>
          <a:noFill/>
          <a:ln w="9525">
            <a:solidFill>
              <a:schemeClr val="bg1"/>
            </a:solidFill>
            <a:miter lim="800000"/>
            <a:headEnd/>
            <a:tailEnd/>
          </a:ln>
        </p:spPr>
        <p:txBody>
          <a:bodyPr/>
          <a:lstStyle/>
          <a:p>
            <a:pPr algn="ctr"/>
            <a:r>
              <a:rPr lang="en-US" sz="1800">
                <a:solidFill>
                  <a:schemeClr val="bg1"/>
                </a:solidFill>
                <a:cs typeface="Times New Roman" pitchFamily="18" charset="0"/>
              </a:rPr>
              <a:t>1</a:t>
            </a:r>
            <a:endParaRPr lang="en-US" sz="1800">
              <a:solidFill>
                <a:schemeClr val="bg1"/>
              </a:solidFill>
            </a:endParaRPr>
          </a:p>
        </p:txBody>
      </p:sp>
      <p:sp>
        <p:nvSpPr>
          <p:cNvPr id="20496" name="Rectangle 33"/>
          <p:cNvSpPr>
            <a:spLocks noChangeArrowheads="1"/>
          </p:cNvSpPr>
          <p:nvPr/>
        </p:nvSpPr>
        <p:spPr bwMode="auto">
          <a:xfrm>
            <a:off x="1050925" y="2771775"/>
            <a:ext cx="4803775" cy="1004888"/>
          </a:xfrm>
          <a:prstGeom prst="rect">
            <a:avLst/>
          </a:prstGeom>
          <a:noFill/>
          <a:ln w="9525">
            <a:solidFill>
              <a:schemeClr val="bg1"/>
            </a:solidFill>
            <a:miter lim="800000"/>
            <a:headEnd/>
            <a:tailEnd/>
          </a:ln>
        </p:spPr>
        <p:txBody>
          <a:bodyPr/>
          <a:lstStyle/>
          <a:p>
            <a:r>
              <a:rPr lang="en-US" sz="1800">
                <a:solidFill>
                  <a:schemeClr val="bg1"/>
                </a:solidFill>
                <a:cs typeface="Times New Roman" pitchFamily="18" charset="0"/>
              </a:rPr>
              <a:t>active with limited clinical value (classification concept or an administrative definition) </a:t>
            </a:r>
            <a:endParaRPr lang="en-US" sz="1800">
              <a:solidFill>
                <a:schemeClr val="bg1"/>
              </a:solidFill>
            </a:endParaRPr>
          </a:p>
        </p:txBody>
      </p:sp>
      <p:sp>
        <p:nvSpPr>
          <p:cNvPr id="20497" name="Rectangle 34"/>
          <p:cNvSpPr>
            <a:spLocks noChangeArrowheads="1"/>
          </p:cNvSpPr>
          <p:nvPr/>
        </p:nvSpPr>
        <p:spPr bwMode="auto">
          <a:xfrm>
            <a:off x="152400" y="2771775"/>
            <a:ext cx="898525" cy="1004888"/>
          </a:xfrm>
          <a:prstGeom prst="rect">
            <a:avLst/>
          </a:prstGeom>
          <a:noFill/>
          <a:ln w="9525">
            <a:solidFill>
              <a:schemeClr val="bg1"/>
            </a:solidFill>
            <a:miter lim="800000"/>
            <a:headEnd/>
            <a:tailEnd/>
          </a:ln>
        </p:spPr>
        <p:txBody>
          <a:bodyPr/>
          <a:lstStyle/>
          <a:p>
            <a:pPr algn="ctr"/>
            <a:r>
              <a:rPr lang="en-US" sz="1800">
                <a:solidFill>
                  <a:schemeClr val="bg1"/>
                </a:solidFill>
                <a:cs typeface="Times New Roman" pitchFamily="18" charset="0"/>
              </a:rPr>
              <a:t>6</a:t>
            </a:r>
            <a:endParaRPr lang="en-US" sz="1800">
              <a:solidFill>
                <a:schemeClr val="bg1"/>
              </a:solidFill>
            </a:endParaRPr>
          </a:p>
        </p:txBody>
      </p:sp>
      <p:sp>
        <p:nvSpPr>
          <p:cNvPr id="20498" name="Rectangle 37"/>
          <p:cNvSpPr>
            <a:spLocks noChangeArrowheads="1"/>
          </p:cNvSpPr>
          <p:nvPr/>
        </p:nvSpPr>
        <p:spPr bwMode="auto">
          <a:xfrm>
            <a:off x="1050925" y="2376488"/>
            <a:ext cx="4803775" cy="395287"/>
          </a:xfrm>
          <a:prstGeom prst="rect">
            <a:avLst/>
          </a:prstGeom>
          <a:noFill/>
          <a:ln w="9525">
            <a:solidFill>
              <a:schemeClr val="bg1"/>
            </a:solidFill>
            <a:miter lim="800000"/>
            <a:headEnd/>
            <a:tailEnd/>
          </a:ln>
        </p:spPr>
        <p:txBody>
          <a:bodyPr/>
          <a:lstStyle/>
          <a:p>
            <a:r>
              <a:rPr lang="en-US" sz="1800">
                <a:solidFill>
                  <a:schemeClr val="bg1"/>
                </a:solidFill>
                <a:cs typeface="Times New Roman" pitchFamily="18" charset="0"/>
              </a:rPr>
              <a:t>active in current use </a:t>
            </a:r>
            <a:endParaRPr lang="en-US" sz="1800">
              <a:solidFill>
                <a:schemeClr val="bg1"/>
              </a:solidFill>
            </a:endParaRPr>
          </a:p>
        </p:txBody>
      </p:sp>
      <p:sp>
        <p:nvSpPr>
          <p:cNvPr id="20499" name="Rectangle 38"/>
          <p:cNvSpPr>
            <a:spLocks noChangeArrowheads="1"/>
          </p:cNvSpPr>
          <p:nvPr/>
        </p:nvSpPr>
        <p:spPr bwMode="auto">
          <a:xfrm>
            <a:off x="152400" y="2376488"/>
            <a:ext cx="898525" cy="395287"/>
          </a:xfrm>
          <a:prstGeom prst="rect">
            <a:avLst/>
          </a:prstGeom>
          <a:noFill/>
          <a:ln w="9525">
            <a:solidFill>
              <a:schemeClr val="bg1"/>
            </a:solidFill>
            <a:miter lim="800000"/>
            <a:headEnd/>
            <a:tailEnd/>
          </a:ln>
        </p:spPr>
        <p:txBody>
          <a:bodyPr/>
          <a:lstStyle/>
          <a:p>
            <a:pPr algn="ctr"/>
            <a:r>
              <a:rPr lang="en-US" sz="1800">
                <a:solidFill>
                  <a:schemeClr val="bg1"/>
                </a:solidFill>
                <a:cs typeface="Times New Roman" pitchFamily="18" charset="0"/>
              </a:rPr>
              <a:t>0</a:t>
            </a:r>
            <a:endParaRPr lang="en-US" sz="1800">
              <a:solidFill>
                <a:schemeClr val="bg1"/>
              </a:solidFill>
            </a:endParaRPr>
          </a:p>
        </p:txBody>
      </p:sp>
      <p:sp>
        <p:nvSpPr>
          <p:cNvPr id="20500" name="Rectangle 41"/>
          <p:cNvSpPr>
            <a:spLocks noChangeArrowheads="1"/>
          </p:cNvSpPr>
          <p:nvPr/>
        </p:nvSpPr>
        <p:spPr bwMode="auto">
          <a:xfrm>
            <a:off x="1050925" y="1981200"/>
            <a:ext cx="4803775" cy="395288"/>
          </a:xfrm>
          <a:prstGeom prst="rect">
            <a:avLst/>
          </a:prstGeom>
          <a:noFill/>
          <a:ln w="9525">
            <a:solidFill>
              <a:schemeClr val="bg1"/>
            </a:solidFill>
            <a:miter lim="800000"/>
            <a:headEnd/>
            <a:tailEnd/>
          </a:ln>
        </p:spPr>
        <p:txBody>
          <a:bodyPr/>
          <a:lstStyle/>
          <a:p>
            <a:pPr algn="ctr"/>
            <a:r>
              <a:rPr lang="en-US" sz="1800" b="1">
                <a:solidFill>
                  <a:schemeClr val="bg1"/>
                </a:solidFill>
                <a:cs typeface="Times New Roman" pitchFamily="18" charset="0"/>
              </a:rPr>
              <a:t>Concept Status</a:t>
            </a:r>
            <a:endParaRPr lang="en-US" sz="1800">
              <a:solidFill>
                <a:schemeClr val="bg1"/>
              </a:solidFill>
            </a:endParaRPr>
          </a:p>
        </p:txBody>
      </p:sp>
      <p:sp>
        <p:nvSpPr>
          <p:cNvPr id="20501" name="Rectangle 42"/>
          <p:cNvSpPr>
            <a:spLocks noChangeArrowheads="1"/>
          </p:cNvSpPr>
          <p:nvPr/>
        </p:nvSpPr>
        <p:spPr bwMode="auto">
          <a:xfrm>
            <a:off x="152400" y="1981200"/>
            <a:ext cx="898525" cy="395288"/>
          </a:xfrm>
          <a:prstGeom prst="rect">
            <a:avLst/>
          </a:prstGeom>
          <a:noFill/>
          <a:ln w="9525">
            <a:solidFill>
              <a:schemeClr val="bg1"/>
            </a:solidFill>
            <a:miter lim="800000"/>
            <a:headEnd/>
            <a:tailEnd/>
          </a:ln>
        </p:spPr>
        <p:txBody>
          <a:bodyPr/>
          <a:lstStyle/>
          <a:p>
            <a:pPr algn="ctr"/>
            <a:r>
              <a:rPr lang="en-US" sz="1800" b="1">
                <a:solidFill>
                  <a:schemeClr val="bg1"/>
                </a:solidFill>
                <a:cs typeface="Times New Roman" pitchFamily="18" charset="0"/>
              </a:rPr>
              <a:t>ST</a:t>
            </a:r>
            <a:endParaRPr lang="en-US" sz="1800">
              <a:solidFill>
                <a:schemeClr val="bg1"/>
              </a:solidFill>
            </a:endParaRPr>
          </a:p>
        </p:txBody>
      </p:sp>
      <p:sp>
        <p:nvSpPr>
          <p:cNvPr id="20502" name="Line 43"/>
          <p:cNvSpPr>
            <a:spLocks noChangeShapeType="1"/>
          </p:cNvSpPr>
          <p:nvPr/>
        </p:nvSpPr>
        <p:spPr bwMode="auto">
          <a:xfrm>
            <a:off x="152400" y="1981200"/>
            <a:ext cx="5715000" cy="0"/>
          </a:xfrm>
          <a:prstGeom prst="line">
            <a:avLst/>
          </a:prstGeom>
          <a:noFill/>
          <a:ln w="12700" cap="rnd">
            <a:solidFill>
              <a:schemeClr val="bg1"/>
            </a:solidFill>
            <a:round/>
            <a:headEnd/>
            <a:tailEnd/>
          </a:ln>
        </p:spPr>
        <p:txBody>
          <a:bodyPr anchor="ctr"/>
          <a:lstStyle/>
          <a:p>
            <a:endParaRPr lang="en-US" sz="1800"/>
          </a:p>
        </p:txBody>
      </p:sp>
      <p:sp>
        <p:nvSpPr>
          <p:cNvPr id="20503" name="Rectangle 54"/>
          <p:cNvSpPr>
            <a:spLocks noChangeArrowheads="1"/>
          </p:cNvSpPr>
          <p:nvPr/>
        </p:nvSpPr>
        <p:spPr bwMode="auto">
          <a:xfrm>
            <a:off x="152400" y="2362200"/>
            <a:ext cx="5715000" cy="1447800"/>
          </a:xfrm>
          <a:prstGeom prst="rect">
            <a:avLst/>
          </a:prstGeom>
          <a:solidFill>
            <a:srgbClr val="00CC99">
              <a:alpha val="30196"/>
            </a:srgbClr>
          </a:solidFill>
          <a:ln w="9525">
            <a:noFill/>
            <a:miter lim="800000"/>
            <a:headEnd/>
            <a:tailEnd/>
          </a:ln>
        </p:spPr>
        <p:txBody>
          <a:bodyPr wrap="none" anchor="ctr"/>
          <a:lstStyle/>
          <a:p>
            <a:endParaRPr lang="en-US" sz="1800"/>
          </a:p>
        </p:txBody>
      </p:sp>
      <p:sp>
        <p:nvSpPr>
          <p:cNvPr id="20504" name="Rectangle 55"/>
          <p:cNvSpPr>
            <a:spLocks noChangeArrowheads="1"/>
          </p:cNvSpPr>
          <p:nvPr/>
        </p:nvSpPr>
        <p:spPr bwMode="auto">
          <a:xfrm>
            <a:off x="152400" y="3733800"/>
            <a:ext cx="5715000" cy="2743200"/>
          </a:xfrm>
          <a:prstGeom prst="rect">
            <a:avLst/>
          </a:prstGeom>
          <a:solidFill>
            <a:srgbClr val="FF0000">
              <a:alpha val="30196"/>
            </a:srgbClr>
          </a:solidFill>
          <a:ln w="9525">
            <a:noFill/>
            <a:miter lim="800000"/>
            <a:headEnd/>
            <a:tailEnd/>
          </a:ln>
        </p:spPr>
        <p:txBody>
          <a:bodyPr wrap="none" anchor="ctr"/>
          <a:lstStyle/>
          <a:p>
            <a:endParaRPr lang="en-US" sz="1800"/>
          </a:p>
        </p:txBody>
      </p:sp>
      <p:sp>
        <p:nvSpPr>
          <p:cNvPr id="20505" name="Rectangle 57"/>
          <p:cNvSpPr>
            <a:spLocks noChangeArrowheads="1"/>
          </p:cNvSpPr>
          <p:nvPr/>
        </p:nvSpPr>
        <p:spPr bwMode="auto">
          <a:xfrm>
            <a:off x="1600200" y="6553200"/>
            <a:ext cx="7543800" cy="304800"/>
          </a:xfrm>
          <a:prstGeom prst="rect">
            <a:avLst/>
          </a:prstGeom>
          <a:noFill/>
          <a:ln w="9525">
            <a:noFill/>
            <a:miter lim="800000"/>
            <a:headEnd/>
            <a:tailEnd/>
          </a:ln>
        </p:spPr>
        <p:txBody>
          <a:bodyPr>
            <a:spAutoFit/>
          </a:bodyPr>
          <a:lstStyle/>
          <a:p>
            <a:pPr algn="r"/>
            <a:r>
              <a:rPr lang="en-US" sz="1400" b="1">
                <a:solidFill>
                  <a:schemeClr val="bg1"/>
                </a:solidFill>
              </a:rPr>
              <a:t>SNOMED CT® Technical Reference Guide – January 2007 Release, p43.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727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727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7727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727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7727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7727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7727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27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63"/>
          <p:cNvSpPr>
            <a:spLocks noGrp="1" noChangeArrowheads="1"/>
          </p:cNvSpPr>
          <p:nvPr>
            <p:ph type="title"/>
          </p:nvPr>
        </p:nvSpPr>
        <p:spPr>
          <a:xfrm>
            <a:off x="255588" y="1276350"/>
            <a:ext cx="8632825" cy="647700"/>
          </a:xfrm>
        </p:spPr>
        <p:txBody>
          <a:bodyPr/>
          <a:lstStyle/>
          <a:p>
            <a:pPr eaLnBrk="1" hangingPunct="1"/>
            <a:r>
              <a:rPr lang="en-GB" smtClean="0"/>
              <a:t>SNOMED CT concepts’ status (July 2011)</a:t>
            </a:r>
            <a:endParaRPr lang="en-US" smtClean="0"/>
          </a:p>
        </p:txBody>
      </p:sp>
      <p:sp>
        <p:nvSpPr>
          <p:cNvPr id="21507" name="Rectangle 349"/>
          <p:cNvSpPr>
            <a:spLocks noChangeArrowheads="1"/>
          </p:cNvSpPr>
          <p:nvPr/>
        </p:nvSpPr>
        <p:spPr bwMode="auto">
          <a:xfrm>
            <a:off x="7453313" y="6453188"/>
            <a:ext cx="1538287" cy="404812"/>
          </a:xfrm>
          <a:prstGeom prst="rect">
            <a:avLst/>
          </a:prstGeom>
          <a:noFill/>
          <a:ln w="9525">
            <a:solidFill>
              <a:schemeClr val="bg1"/>
            </a:solidFill>
            <a:miter lim="800000"/>
            <a:headEnd/>
            <a:tailEnd/>
          </a:ln>
        </p:spPr>
        <p:txBody>
          <a:bodyPr/>
          <a:lstStyle/>
          <a:p>
            <a:pPr algn="r"/>
            <a:r>
              <a:rPr lang="en-US" sz="1800">
                <a:solidFill>
                  <a:schemeClr val="bg1"/>
                </a:solidFill>
                <a:cs typeface="Times New Roman" pitchFamily="18" charset="0"/>
              </a:rPr>
              <a:t>100%</a:t>
            </a:r>
            <a:endParaRPr lang="en-US" sz="1800">
              <a:solidFill>
                <a:schemeClr val="bg1"/>
              </a:solidFill>
            </a:endParaRPr>
          </a:p>
        </p:txBody>
      </p:sp>
      <p:sp>
        <p:nvSpPr>
          <p:cNvPr id="21508" name="Rectangle 348"/>
          <p:cNvSpPr>
            <a:spLocks noChangeArrowheads="1"/>
          </p:cNvSpPr>
          <p:nvPr/>
        </p:nvSpPr>
        <p:spPr bwMode="auto">
          <a:xfrm>
            <a:off x="5854700" y="6453188"/>
            <a:ext cx="1598613" cy="404812"/>
          </a:xfrm>
          <a:prstGeom prst="rect">
            <a:avLst/>
          </a:prstGeom>
          <a:noFill/>
          <a:ln w="9525">
            <a:solidFill>
              <a:schemeClr val="bg1"/>
            </a:solidFill>
            <a:miter lim="800000"/>
            <a:headEnd/>
            <a:tailEnd/>
          </a:ln>
        </p:spPr>
        <p:txBody>
          <a:bodyPr/>
          <a:lstStyle/>
          <a:p>
            <a:pPr algn="r"/>
            <a:r>
              <a:rPr lang="en-US" sz="1800">
                <a:solidFill>
                  <a:schemeClr val="bg1"/>
                </a:solidFill>
                <a:cs typeface="Times New Roman" pitchFamily="18" charset="0"/>
              </a:rPr>
              <a:t>391,170</a:t>
            </a:r>
            <a:endParaRPr lang="en-US" sz="1800">
              <a:solidFill>
                <a:schemeClr val="bg1"/>
              </a:solidFill>
            </a:endParaRPr>
          </a:p>
        </p:txBody>
      </p:sp>
      <p:sp>
        <p:nvSpPr>
          <p:cNvPr id="21509" name="Rectangle 347"/>
          <p:cNvSpPr>
            <a:spLocks noChangeArrowheads="1"/>
          </p:cNvSpPr>
          <p:nvPr/>
        </p:nvSpPr>
        <p:spPr bwMode="auto">
          <a:xfrm>
            <a:off x="1050925" y="6453188"/>
            <a:ext cx="4803775" cy="404812"/>
          </a:xfrm>
          <a:prstGeom prst="rect">
            <a:avLst/>
          </a:prstGeom>
          <a:noFill/>
          <a:ln w="9525">
            <a:solidFill>
              <a:schemeClr val="bg1"/>
            </a:solidFill>
            <a:miter lim="800000"/>
            <a:headEnd/>
            <a:tailEnd/>
          </a:ln>
        </p:spPr>
        <p:txBody>
          <a:bodyPr/>
          <a:lstStyle/>
          <a:p>
            <a:pPr algn="just"/>
            <a:r>
              <a:rPr lang="en-US" sz="1800">
                <a:solidFill>
                  <a:schemeClr val="bg1"/>
                </a:solidFill>
                <a:cs typeface="Times New Roman" pitchFamily="18" charset="0"/>
              </a:rPr>
              <a:t>TOTAL</a:t>
            </a:r>
            <a:endParaRPr lang="en-US" sz="1800">
              <a:solidFill>
                <a:schemeClr val="bg1"/>
              </a:solidFill>
            </a:endParaRPr>
          </a:p>
        </p:txBody>
      </p:sp>
      <p:sp>
        <p:nvSpPr>
          <p:cNvPr id="21510" name="Rectangle 346"/>
          <p:cNvSpPr>
            <a:spLocks noChangeArrowheads="1"/>
          </p:cNvSpPr>
          <p:nvPr/>
        </p:nvSpPr>
        <p:spPr bwMode="auto">
          <a:xfrm>
            <a:off x="152400" y="6453188"/>
            <a:ext cx="898525" cy="404812"/>
          </a:xfrm>
          <a:prstGeom prst="rect">
            <a:avLst/>
          </a:prstGeom>
          <a:noFill/>
          <a:ln w="9525">
            <a:solidFill>
              <a:schemeClr val="bg1"/>
            </a:solidFill>
            <a:miter lim="800000"/>
            <a:headEnd/>
            <a:tailEnd/>
          </a:ln>
        </p:spPr>
        <p:txBody>
          <a:bodyPr/>
          <a:lstStyle/>
          <a:p>
            <a:pPr algn="ctr">
              <a:spcBef>
                <a:spcPct val="20000"/>
              </a:spcBef>
            </a:pPr>
            <a:endParaRPr lang="en-US" sz="1800">
              <a:solidFill>
                <a:schemeClr val="bg1"/>
              </a:solidFill>
            </a:endParaRPr>
          </a:p>
        </p:txBody>
      </p:sp>
      <p:sp>
        <p:nvSpPr>
          <p:cNvPr id="21511" name="Rectangle 345"/>
          <p:cNvSpPr>
            <a:spLocks noChangeArrowheads="1"/>
          </p:cNvSpPr>
          <p:nvPr/>
        </p:nvSpPr>
        <p:spPr bwMode="auto">
          <a:xfrm>
            <a:off x="7453313" y="6057900"/>
            <a:ext cx="1538287" cy="395288"/>
          </a:xfrm>
          <a:prstGeom prst="rect">
            <a:avLst/>
          </a:prstGeom>
          <a:noFill/>
          <a:ln w="9525">
            <a:solidFill>
              <a:schemeClr val="bg1"/>
            </a:solidFill>
            <a:miter lim="800000"/>
            <a:headEnd/>
            <a:tailEnd/>
          </a:ln>
        </p:spPr>
        <p:txBody>
          <a:bodyPr/>
          <a:lstStyle/>
          <a:p>
            <a:pPr algn="r"/>
            <a:r>
              <a:rPr lang="en-US" sz="1800">
                <a:solidFill>
                  <a:schemeClr val="bg1"/>
                </a:solidFill>
                <a:cs typeface="Times New Roman" pitchFamily="18" charset="0"/>
              </a:rPr>
              <a:t>0.29%</a:t>
            </a:r>
            <a:endParaRPr lang="en-US" sz="1800">
              <a:solidFill>
                <a:schemeClr val="bg1"/>
              </a:solidFill>
            </a:endParaRPr>
          </a:p>
        </p:txBody>
      </p:sp>
      <p:sp>
        <p:nvSpPr>
          <p:cNvPr id="21512" name="Rectangle 344"/>
          <p:cNvSpPr>
            <a:spLocks noChangeArrowheads="1"/>
          </p:cNvSpPr>
          <p:nvPr/>
        </p:nvSpPr>
        <p:spPr bwMode="auto">
          <a:xfrm>
            <a:off x="5854700" y="6057900"/>
            <a:ext cx="1598613" cy="395288"/>
          </a:xfrm>
          <a:prstGeom prst="rect">
            <a:avLst/>
          </a:prstGeom>
          <a:noFill/>
          <a:ln w="9525">
            <a:solidFill>
              <a:schemeClr val="bg1"/>
            </a:solidFill>
            <a:miter lim="800000"/>
            <a:headEnd/>
            <a:tailEnd/>
          </a:ln>
        </p:spPr>
        <p:txBody>
          <a:bodyPr/>
          <a:lstStyle/>
          <a:p>
            <a:pPr algn="r"/>
            <a:r>
              <a:rPr lang="en-US" sz="1800">
                <a:solidFill>
                  <a:schemeClr val="bg1"/>
                </a:solidFill>
                <a:cs typeface="Times New Roman" pitchFamily="18" charset="0"/>
              </a:rPr>
              <a:t>1,142</a:t>
            </a:r>
            <a:endParaRPr lang="en-US" sz="1800">
              <a:solidFill>
                <a:schemeClr val="bg1"/>
              </a:solidFill>
            </a:endParaRPr>
          </a:p>
        </p:txBody>
      </p:sp>
      <p:sp>
        <p:nvSpPr>
          <p:cNvPr id="21513" name="Rectangle 343"/>
          <p:cNvSpPr>
            <a:spLocks noChangeArrowheads="1"/>
          </p:cNvSpPr>
          <p:nvPr/>
        </p:nvSpPr>
        <p:spPr bwMode="auto">
          <a:xfrm>
            <a:off x="1050925" y="6057900"/>
            <a:ext cx="4803775" cy="395288"/>
          </a:xfrm>
          <a:prstGeom prst="rect">
            <a:avLst/>
          </a:prstGeom>
          <a:noFill/>
          <a:ln w="9525">
            <a:solidFill>
              <a:schemeClr val="bg1"/>
            </a:solidFill>
            <a:miter lim="800000"/>
            <a:headEnd/>
            <a:tailEnd/>
          </a:ln>
        </p:spPr>
        <p:txBody>
          <a:bodyPr/>
          <a:lstStyle/>
          <a:p>
            <a:r>
              <a:rPr lang="en-US" sz="1800">
                <a:solidFill>
                  <a:schemeClr val="bg1"/>
                </a:solidFill>
                <a:cs typeface="Times New Roman" pitchFamily="18" charset="0"/>
              </a:rPr>
              <a:t>inactive because found to contain a mistake</a:t>
            </a:r>
            <a:endParaRPr lang="en-US" sz="1800">
              <a:solidFill>
                <a:schemeClr val="bg1"/>
              </a:solidFill>
            </a:endParaRPr>
          </a:p>
        </p:txBody>
      </p:sp>
      <p:sp>
        <p:nvSpPr>
          <p:cNvPr id="21514" name="Rectangle 342"/>
          <p:cNvSpPr>
            <a:spLocks noChangeArrowheads="1"/>
          </p:cNvSpPr>
          <p:nvPr/>
        </p:nvSpPr>
        <p:spPr bwMode="auto">
          <a:xfrm>
            <a:off x="152400" y="6057900"/>
            <a:ext cx="898525" cy="395288"/>
          </a:xfrm>
          <a:prstGeom prst="rect">
            <a:avLst/>
          </a:prstGeom>
          <a:noFill/>
          <a:ln w="9525">
            <a:solidFill>
              <a:schemeClr val="bg1"/>
            </a:solidFill>
            <a:miter lim="800000"/>
            <a:headEnd/>
            <a:tailEnd/>
          </a:ln>
        </p:spPr>
        <p:txBody>
          <a:bodyPr/>
          <a:lstStyle/>
          <a:p>
            <a:pPr algn="ctr"/>
            <a:r>
              <a:rPr lang="en-US" sz="1800">
                <a:solidFill>
                  <a:schemeClr val="bg1"/>
                </a:solidFill>
                <a:cs typeface="Times New Roman" pitchFamily="18" charset="0"/>
              </a:rPr>
              <a:t>5</a:t>
            </a:r>
            <a:endParaRPr lang="en-US" sz="1800">
              <a:solidFill>
                <a:schemeClr val="bg1"/>
              </a:solidFill>
            </a:endParaRPr>
          </a:p>
        </p:txBody>
      </p:sp>
      <p:sp>
        <p:nvSpPr>
          <p:cNvPr id="21515" name="Rectangle 341"/>
          <p:cNvSpPr>
            <a:spLocks noChangeArrowheads="1"/>
          </p:cNvSpPr>
          <p:nvPr/>
        </p:nvSpPr>
        <p:spPr bwMode="auto">
          <a:xfrm>
            <a:off x="7453313" y="5662613"/>
            <a:ext cx="1538287" cy="395287"/>
          </a:xfrm>
          <a:prstGeom prst="rect">
            <a:avLst/>
          </a:prstGeom>
          <a:noFill/>
          <a:ln w="9525">
            <a:solidFill>
              <a:schemeClr val="bg1"/>
            </a:solidFill>
            <a:miter lim="800000"/>
            <a:headEnd/>
            <a:tailEnd/>
          </a:ln>
        </p:spPr>
        <p:txBody>
          <a:bodyPr/>
          <a:lstStyle/>
          <a:p>
            <a:pPr algn="r"/>
            <a:r>
              <a:rPr lang="en-US" sz="1800">
                <a:solidFill>
                  <a:schemeClr val="bg1"/>
                </a:solidFill>
                <a:cs typeface="Times New Roman" pitchFamily="18" charset="0"/>
              </a:rPr>
              <a:t>4.05%</a:t>
            </a:r>
            <a:endParaRPr lang="en-US" sz="1800">
              <a:solidFill>
                <a:schemeClr val="bg1"/>
              </a:solidFill>
            </a:endParaRPr>
          </a:p>
        </p:txBody>
      </p:sp>
      <p:sp>
        <p:nvSpPr>
          <p:cNvPr id="21516" name="Rectangle 340"/>
          <p:cNvSpPr>
            <a:spLocks noChangeArrowheads="1"/>
          </p:cNvSpPr>
          <p:nvPr/>
        </p:nvSpPr>
        <p:spPr bwMode="auto">
          <a:xfrm>
            <a:off x="5854700" y="5662613"/>
            <a:ext cx="1598613" cy="395287"/>
          </a:xfrm>
          <a:prstGeom prst="rect">
            <a:avLst/>
          </a:prstGeom>
          <a:noFill/>
          <a:ln w="9525">
            <a:solidFill>
              <a:schemeClr val="bg1"/>
            </a:solidFill>
            <a:miter lim="800000"/>
            <a:headEnd/>
            <a:tailEnd/>
          </a:ln>
        </p:spPr>
        <p:txBody>
          <a:bodyPr/>
          <a:lstStyle/>
          <a:p>
            <a:pPr algn="r"/>
            <a:r>
              <a:rPr lang="en-US" sz="1800">
                <a:solidFill>
                  <a:schemeClr val="bg1"/>
                </a:solidFill>
                <a:cs typeface="Times New Roman" pitchFamily="18" charset="0"/>
              </a:rPr>
              <a:t>15,858</a:t>
            </a:r>
            <a:endParaRPr lang="en-US" sz="1800">
              <a:solidFill>
                <a:schemeClr val="bg1"/>
              </a:solidFill>
            </a:endParaRPr>
          </a:p>
        </p:txBody>
      </p:sp>
      <p:sp>
        <p:nvSpPr>
          <p:cNvPr id="21517" name="Rectangle 339"/>
          <p:cNvSpPr>
            <a:spLocks noChangeArrowheads="1"/>
          </p:cNvSpPr>
          <p:nvPr/>
        </p:nvSpPr>
        <p:spPr bwMode="auto">
          <a:xfrm>
            <a:off x="1050925" y="5662613"/>
            <a:ext cx="4803775" cy="395287"/>
          </a:xfrm>
          <a:prstGeom prst="rect">
            <a:avLst/>
          </a:prstGeom>
          <a:noFill/>
          <a:ln w="9525">
            <a:solidFill>
              <a:schemeClr val="bg1"/>
            </a:solidFill>
            <a:miter lim="800000"/>
            <a:headEnd/>
            <a:tailEnd/>
          </a:ln>
        </p:spPr>
        <p:txBody>
          <a:bodyPr/>
          <a:lstStyle/>
          <a:p>
            <a:r>
              <a:rPr lang="en-US" sz="1800">
                <a:solidFill>
                  <a:schemeClr val="bg1"/>
                </a:solidFill>
                <a:cs typeface="Times New Roman" pitchFamily="18" charset="0"/>
              </a:rPr>
              <a:t>inactive because inherently ambiguous. </a:t>
            </a:r>
            <a:endParaRPr lang="en-US" sz="1800">
              <a:solidFill>
                <a:schemeClr val="bg1"/>
              </a:solidFill>
            </a:endParaRPr>
          </a:p>
        </p:txBody>
      </p:sp>
      <p:sp>
        <p:nvSpPr>
          <p:cNvPr id="21518" name="Rectangle 338"/>
          <p:cNvSpPr>
            <a:spLocks noChangeArrowheads="1"/>
          </p:cNvSpPr>
          <p:nvPr/>
        </p:nvSpPr>
        <p:spPr bwMode="auto">
          <a:xfrm>
            <a:off x="152400" y="5662613"/>
            <a:ext cx="898525" cy="395287"/>
          </a:xfrm>
          <a:prstGeom prst="rect">
            <a:avLst/>
          </a:prstGeom>
          <a:noFill/>
          <a:ln w="9525">
            <a:solidFill>
              <a:schemeClr val="bg1"/>
            </a:solidFill>
            <a:miter lim="800000"/>
            <a:headEnd/>
            <a:tailEnd/>
          </a:ln>
        </p:spPr>
        <p:txBody>
          <a:bodyPr/>
          <a:lstStyle/>
          <a:p>
            <a:pPr algn="ctr"/>
            <a:r>
              <a:rPr lang="en-US" sz="1800">
                <a:solidFill>
                  <a:schemeClr val="bg1"/>
                </a:solidFill>
                <a:cs typeface="Times New Roman" pitchFamily="18" charset="0"/>
              </a:rPr>
              <a:t>4</a:t>
            </a:r>
            <a:endParaRPr lang="en-US" sz="1800">
              <a:solidFill>
                <a:schemeClr val="bg1"/>
              </a:solidFill>
            </a:endParaRPr>
          </a:p>
        </p:txBody>
      </p:sp>
      <p:sp>
        <p:nvSpPr>
          <p:cNvPr id="21519" name="Rectangle 337"/>
          <p:cNvSpPr>
            <a:spLocks noChangeArrowheads="1"/>
          </p:cNvSpPr>
          <p:nvPr/>
        </p:nvSpPr>
        <p:spPr bwMode="auto">
          <a:xfrm>
            <a:off x="7453313" y="4962525"/>
            <a:ext cx="1538287" cy="700088"/>
          </a:xfrm>
          <a:prstGeom prst="rect">
            <a:avLst/>
          </a:prstGeom>
          <a:noFill/>
          <a:ln w="9525">
            <a:solidFill>
              <a:schemeClr val="bg1"/>
            </a:solidFill>
            <a:miter lim="800000"/>
            <a:headEnd/>
            <a:tailEnd/>
          </a:ln>
        </p:spPr>
        <p:txBody>
          <a:bodyPr/>
          <a:lstStyle/>
          <a:p>
            <a:pPr algn="r"/>
            <a:r>
              <a:rPr lang="en-US" sz="1800">
                <a:solidFill>
                  <a:schemeClr val="bg1"/>
                </a:solidFill>
                <a:cs typeface="Times New Roman" pitchFamily="18" charset="0"/>
              </a:rPr>
              <a:t>0.37%</a:t>
            </a:r>
            <a:endParaRPr lang="en-US" sz="1800">
              <a:solidFill>
                <a:schemeClr val="bg1"/>
              </a:solidFill>
            </a:endParaRPr>
          </a:p>
        </p:txBody>
      </p:sp>
      <p:sp>
        <p:nvSpPr>
          <p:cNvPr id="21520" name="Rectangle 336"/>
          <p:cNvSpPr>
            <a:spLocks noChangeArrowheads="1"/>
          </p:cNvSpPr>
          <p:nvPr/>
        </p:nvSpPr>
        <p:spPr bwMode="auto">
          <a:xfrm>
            <a:off x="5854700" y="4962525"/>
            <a:ext cx="1598613" cy="700088"/>
          </a:xfrm>
          <a:prstGeom prst="rect">
            <a:avLst/>
          </a:prstGeom>
          <a:noFill/>
          <a:ln w="9525">
            <a:solidFill>
              <a:schemeClr val="bg1"/>
            </a:solidFill>
            <a:miter lim="800000"/>
            <a:headEnd/>
            <a:tailEnd/>
          </a:ln>
        </p:spPr>
        <p:txBody>
          <a:bodyPr/>
          <a:lstStyle/>
          <a:p>
            <a:pPr algn="r"/>
            <a:r>
              <a:rPr lang="en-US" sz="1800">
                <a:solidFill>
                  <a:schemeClr val="bg1"/>
                </a:solidFill>
                <a:cs typeface="Times New Roman" pitchFamily="18" charset="0"/>
              </a:rPr>
              <a:t>1,439</a:t>
            </a:r>
            <a:endParaRPr lang="en-US" sz="1800">
              <a:solidFill>
                <a:schemeClr val="bg1"/>
              </a:solidFill>
            </a:endParaRPr>
          </a:p>
        </p:txBody>
      </p:sp>
      <p:sp>
        <p:nvSpPr>
          <p:cNvPr id="21521" name="Rectangle 335"/>
          <p:cNvSpPr>
            <a:spLocks noChangeArrowheads="1"/>
          </p:cNvSpPr>
          <p:nvPr/>
        </p:nvSpPr>
        <p:spPr bwMode="auto">
          <a:xfrm>
            <a:off x="1050925" y="4962525"/>
            <a:ext cx="4803775" cy="700088"/>
          </a:xfrm>
          <a:prstGeom prst="rect">
            <a:avLst/>
          </a:prstGeom>
          <a:noFill/>
          <a:ln w="9525">
            <a:solidFill>
              <a:schemeClr val="bg1"/>
            </a:solidFill>
            <a:miter lim="800000"/>
            <a:headEnd/>
            <a:tailEnd/>
          </a:ln>
        </p:spPr>
        <p:txBody>
          <a:bodyPr/>
          <a:lstStyle/>
          <a:p>
            <a:r>
              <a:rPr lang="en-US" sz="1800">
                <a:solidFill>
                  <a:schemeClr val="bg1"/>
                </a:solidFill>
                <a:cs typeface="Times New Roman" pitchFamily="18" charset="0"/>
              </a:rPr>
              <a:t>inactive because no longer recognized as a valid clinical concept  (outdated)</a:t>
            </a:r>
            <a:endParaRPr lang="en-US" sz="1800">
              <a:solidFill>
                <a:schemeClr val="bg1"/>
              </a:solidFill>
            </a:endParaRPr>
          </a:p>
        </p:txBody>
      </p:sp>
      <p:sp>
        <p:nvSpPr>
          <p:cNvPr id="21522" name="Rectangle 334"/>
          <p:cNvSpPr>
            <a:spLocks noChangeArrowheads="1"/>
          </p:cNvSpPr>
          <p:nvPr/>
        </p:nvSpPr>
        <p:spPr bwMode="auto">
          <a:xfrm>
            <a:off x="152400" y="4962525"/>
            <a:ext cx="898525" cy="700088"/>
          </a:xfrm>
          <a:prstGeom prst="rect">
            <a:avLst/>
          </a:prstGeom>
          <a:noFill/>
          <a:ln w="9525">
            <a:solidFill>
              <a:schemeClr val="bg1"/>
            </a:solidFill>
            <a:miter lim="800000"/>
            <a:headEnd/>
            <a:tailEnd/>
          </a:ln>
        </p:spPr>
        <p:txBody>
          <a:bodyPr/>
          <a:lstStyle/>
          <a:p>
            <a:pPr algn="ctr"/>
            <a:r>
              <a:rPr lang="en-US" sz="1800">
                <a:solidFill>
                  <a:schemeClr val="bg1"/>
                </a:solidFill>
                <a:cs typeface="Times New Roman" pitchFamily="18" charset="0"/>
              </a:rPr>
              <a:t>3</a:t>
            </a:r>
            <a:endParaRPr lang="en-US" sz="1800">
              <a:solidFill>
                <a:schemeClr val="bg1"/>
              </a:solidFill>
            </a:endParaRPr>
          </a:p>
        </p:txBody>
      </p:sp>
      <p:sp>
        <p:nvSpPr>
          <p:cNvPr id="21523" name="Rectangle 333"/>
          <p:cNvSpPr>
            <a:spLocks noChangeArrowheads="1"/>
          </p:cNvSpPr>
          <p:nvPr/>
        </p:nvSpPr>
        <p:spPr bwMode="auto">
          <a:xfrm>
            <a:off x="7453313" y="4567238"/>
            <a:ext cx="1538287" cy="395287"/>
          </a:xfrm>
          <a:prstGeom prst="rect">
            <a:avLst/>
          </a:prstGeom>
          <a:noFill/>
          <a:ln w="9525">
            <a:solidFill>
              <a:schemeClr val="bg1"/>
            </a:solidFill>
            <a:miter lim="800000"/>
            <a:headEnd/>
            <a:tailEnd/>
          </a:ln>
        </p:spPr>
        <p:txBody>
          <a:bodyPr/>
          <a:lstStyle/>
          <a:p>
            <a:pPr algn="r"/>
            <a:r>
              <a:rPr lang="en-US" sz="1800">
                <a:solidFill>
                  <a:schemeClr val="bg1"/>
                </a:solidFill>
                <a:cs typeface="Times New Roman" pitchFamily="18" charset="0"/>
              </a:rPr>
              <a:t>9.65%</a:t>
            </a:r>
            <a:endParaRPr lang="en-US" sz="1800">
              <a:solidFill>
                <a:schemeClr val="bg1"/>
              </a:solidFill>
            </a:endParaRPr>
          </a:p>
        </p:txBody>
      </p:sp>
      <p:sp>
        <p:nvSpPr>
          <p:cNvPr id="21524" name="Rectangle 332"/>
          <p:cNvSpPr>
            <a:spLocks noChangeArrowheads="1"/>
          </p:cNvSpPr>
          <p:nvPr/>
        </p:nvSpPr>
        <p:spPr bwMode="auto">
          <a:xfrm>
            <a:off x="5854700" y="4567238"/>
            <a:ext cx="1598613" cy="395287"/>
          </a:xfrm>
          <a:prstGeom prst="rect">
            <a:avLst/>
          </a:prstGeom>
          <a:noFill/>
          <a:ln w="9525">
            <a:solidFill>
              <a:schemeClr val="bg1"/>
            </a:solidFill>
            <a:miter lim="800000"/>
            <a:headEnd/>
            <a:tailEnd/>
          </a:ln>
        </p:spPr>
        <p:txBody>
          <a:bodyPr/>
          <a:lstStyle/>
          <a:p>
            <a:pPr algn="r"/>
            <a:r>
              <a:rPr lang="en-US" sz="1800">
                <a:solidFill>
                  <a:schemeClr val="bg1"/>
                </a:solidFill>
                <a:cs typeface="Times New Roman" pitchFamily="18" charset="0"/>
              </a:rPr>
              <a:t>37,752</a:t>
            </a:r>
            <a:endParaRPr lang="en-US" sz="1800">
              <a:solidFill>
                <a:schemeClr val="bg1"/>
              </a:solidFill>
            </a:endParaRPr>
          </a:p>
        </p:txBody>
      </p:sp>
      <p:sp>
        <p:nvSpPr>
          <p:cNvPr id="21525" name="Rectangle 331"/>
          <p:cNvSpPr>
            <a:spLocks noChangeArrowheads="1"/>
          </p:cNvSpPr>
          <p:nvPr/>
        </p:nvSpPr>
        <p:spPr bwMode="auto">
          <a:xfrm>
            <a:off x="1050925" y="4567238"/>
            <a:ext cx="4803775" cy="395287"/>
          </a:xfrm>
          <a:prstGeom prst="rect">
            <a:avLst/>
          </a:prstGeom>
          <a:noFill/>
          <a:ln w="9525">
            <a:solidFill>
              <a:schemeClr val="bg1"/>
            </a:solidFill>
            <a:miter lim="800000"/>
            <a:headEnd/>
            <a:tailEnd/>
          </a:ln>
        </p:spPr>
        <p:txBody>
          <a:bodyPr/>
          <a:lstStyle/>
          <a:p>
            <a:r>
              <a:rPr lang="en-US" sz="1800">
                <a:solidFill>
                  <a:schemeClr val="bg1"/>
                </a:solidFill>
                <a:cs typeface="Times New Roman" pitchFamily="18" charset="0"/>
              </a:rPr>
              <a:t>inactive: withdrawn because duplication </a:t>
            </a:r>
            <a:endParaRPr lang="en-US" sz="1800">
              <a:solidFill>
                <a:schemeClr val="bg1"/>
              </a:solidFill>
            </a:endParaRPr>
          </a:p>
        </p:txBody>
      </p:sp>
      <p:sp>
        <p:nvSpPr>
          <p:cNvPr id="21526" name="Rectangle 330"/>
          <p:cNvSpPr>
            <a:spLocks noChangeArrowheads="1"/>
          </p:cNvSpPr>
          <p:nvPr/>
        </p:nvSpPr>
        <p:spPr bwMode="auto">
          <a:xfrm>
            <a:off x="152400" y="4567238"/>
            <a:ext cx="898525" cy="395287"/>
          </a:xfrm>
          <a:prstGeom prst="rect">
            <a:avLst/>
          </a:prstGeom>
          <a:noFill/>
          <a:ln w="9525">
            <a:solidFill>
              <a:schemeClr val="bg1"/>
            </a:solidFill>
            <a:miter lim="800000"/>
            <a:headEnd/>
            <a:tailEnd/>
          </a:ln>
        </p:spPr>
        <p:txBody>
          <a:bodyPr/>
          <a:lstStyle/>
          <a:p>
            <a:pPr algn="ctr"/>
            <a:r>
              <a:rPr lang="en-US" sz="1800">
                <a:solidFill>
                  <a:schemeClr val="bg1"/>
                </a:solidFill>
                <a:cs typeface="Times New Roman" pitchFamily="18" charset="0"/>
              </a:rPr>
              <a:t>2</a:t>
            </a:r>
            <a:endParaRPr lang="en-US" sz="1800">
              <a:solidFill>
                <a:schemeClr val="bg1"/>
              </a:solidFill>
            </a:endParaRPr>
          </a:p>
        </p:txBody>
      </p:sp>
      <p:sp>
        <p:nvSpPr>
          <p:cNvPr id="21527" name="Rectangle 329"/>
          <p:cNvSpPr>
            <a:spLocks noChangeArrowheads="1"/>
          </p:cNvSpPr>
          <p:nvPr/>
        </p:nvSpPr>
        <p:spPr bwMode="auto">
          <a:xfrm>
            <a:off x="7453313" y="4171950"/>
            <a:ext cx="1538287" cy="395288"/>
          </a:xfrm>
          <a:prstGeom prst="rect">
            <a:avLst/>
          </a:prstGeom>
          <a:noFill/>
          <a:ln w="9525">
            <a:solidFill>
              <a:schemeClr val="bg1"/>
            </a:solidFill>
            <a:miter lim="800000"/>
            <a:headEnd/>
            <a:tailEnd/>
          </a:ln>
        </p:spPr>
        <p:txBody>
          <a:bodyPr/>
          <a:lstStyle/>
          <a:p>
            <a:pPr algn="r"/>
            <a:r>
              <a:rPr lang="en-US" sz="1800">
                <a:solidFill>
                  <a:schemeClr val="bg1"/>
                </a:solidFill>
                <a:cs typeface="Times New Roman" pitchFamily="18" charset="0"/>
              </a:rPr>
              <a:t>3.69%</a:t>
            </a:r>
            <a:endParaRPr lang="en-US" sz="1800">
              <a:solidFill>
                <a:schemeClr val="bg1"/>
              </a:solidFill>
            </a:endParaRPr>
          </a:p>
        </p:txBody>
      </p:sp>
      <p:sp>
        <p:nvSpPr>
          <p:cNvPr id="21528" name="Rectangle 328"/>
          <p:cNvSpPr>
            <a:spLocks noChangeArrowheads="1"/>
          </p:cNvSpPr>
          <p:nvPr/>
        </p:nvSpPr>
        <p:spPr bwMode="auto">
          <a:xfrm>
            <a:off x="5854700" y="4171950"/>
            <a:ext cx="1598613" cy="395288"/>
          </a:xfrm>
          <a:prstGeom prst="rect">
            <a:avLst/>
          </a:prstGeom>
          <a:noFill/>
          <a:ln w="9525">
            <a:solidFill>
              <a:schemeClr val="bg1"/>
            </a:solidFill>
            <a:miter lim="800000"/>
            <a:headEnd/>
            <a:tailEnd/>
          </a:ln>
        </p:spPr>
        <p:txBody>
          <a:bodyPr/>
          <a:lstStyle/>
          <a:p>
            <a:pPr algn="r"/>
            <a:r>
              <a:rPr lang="en-US" sz="1800">
                <a:solidFill>
                  <a:schemeClr val="bg1"/>
                </a:solidFill>
                <a:cs typeface="Times New Roman" pitchFamily="18" charset="0"/>
              </a:rPr>
              <a:t>14,451</a:t>
            </a:r>
            <a:endParaRPr lang="en-US" sz="1800">
              <a:solidFill>
                <a:schemeClr val="bg1"/>
              </a:solidFill>
            </a:endParaRPr>
          </a:p>
        </p:txBody>
      </p:sp>
      <p:sp>
        <p:nvSpPr>
          <p:cNvPr id="21529" name="Rectangle 327"/>
          <p:cNvSpPr>
            <a:spLocks noChangeArrowheads="1"/>
          </p:cNvSpPr>
          <p:nvPr/>
        </p:nvSpPr>
        <p:spPr bwMode="auto">
          <a:xfrm>
            <a:off x="1050925" y="4171950"/>
            <a:ext cx="4803775" cy="395288"/>
          </a:xfrm>
          <a:prstGeom prst="rect">
            <a:avLst/>
          </a:prstGeom>
          <a:noFill/>
          <a:ln w="9525">
            <a:solidFill>
              <a:schemeClr val="bg1"/>
            </a:solidFill>
            <a:miter lim="800000"/>
            <a:headEnd/>
            <a:tailEnd/>
          </a:ln>
        </p:spPr>
        <p:txBody>
          <a:bodyPr/>
          <a:lstStyle/>
          <a:p>
            <a:r>
              <a:rPr lang="en-US" sz="1800">
                <a:solidFill>
                  <a:schemeClr val="bg1"/>
                </a:solidFill>
                <a:cs typeface="Times New Roman" pitchFamily="18" charset="0"/>
              </a:rPr>
              <a:t>inactive because moved elsewhere</a:t>
            </a:r>
            <a:endParaRPr lang="en-US" sz="1800">
              <a:solidFill>
                <a:schemeClr val="bg1"/>
              </a:solidFill>
            </a:endParaRPr>
          </a:p>
        </p:txBody>
      </p:sp>
      <p:sp>
        <p:nvSpPr>
          <p:cNvPr id="21530" name="Rectangle 326"/>
          <p:cNvSpPr>
            <a:spLocks noChangeArrowheads="1"/>
          </p:cNvSpPr>
          <p:nvPr/>
        </p:nvSpPr>
        <p:spPr bwMode="auto">
          <a:xfrm>
            <a:off x="152400" y="4171950"/>
            <a:ext cx="898525" cy="395288"/>
          </a:xfrm>
          <a:prstGeom prst="rect">
            <a:avLst/>
          </a:prstGeom>
          <a:noFill/>
          <a:ln w="9525">
            <a:solidFill>
              <a:schemeClr val="bg1"/>
            </a:solidFill>
            <a:miter lim="800000"/>
            <a:headEnd/>
            <a:tailEnd/>
          </a:ln>
        </p:spPr>
        <p:txBody>
          <a:bodyPr/>
          <a:lstStyle/>
          <a:p>
            <a:pPr algn="ctr"/>
            <a:r>
              <a:rPr lang="en-US" sz="1800">
                <a:solidFill>
                  <a:schemeClr val="bg1"/>
                </a:solidFill>
                <a:cs typeface="Times New Roman" pitchFamily="18" charset="0"/>
              </a:rPr>
              <a:t>10</a:t>
            </a:r>
            <a:endParaRPr lang="en-US" sz="1800">
              <a:solidFill>
                <a:schemeClr val="bg1"/>
              </a:solidFill>
            </a:endParaRPr>
          </a:p>
        </p:txBody>
      </p:sp>
      <p:sp>
        <p:nvSpPr>
          <p:cNvPr id="21531" name="Rectangle 325"/>
          <p:cNvSpPr>
            <a:spLocks noChangeArrowheads="1"/>
          </p:cNvSpPr>
          <p:nvPr/>
        </p:nvSpPr>
        <p:spPr bwMode="auto">
          <a:xfrm>
            <a:off x="7453313" y="3776663"/>
            <a:ext cx="1538287" cy="395287"/>
          </a:xfrm>
          <a:prstGeom prst="rect">
            <a:avLst/>
          </a:prstGeom>
          <a:noFill/>
          <a:ln w="9525">
            <a:solidFill>
              <a:schemeClr val="bg1"/>
            </a:solidFill>
            <a:miter lim="800000"/>
            <a:headEnd/>
            <a:tailEnd/>
          </a:ln>
        </p:spPr>
        <p:txBody>
          <a:bodyPr/>
          <a:lstStyle/>
          <a:p>
            <a:pPr algn="r"/>
            <a:r>
              <a:rPr lang="en-US" sz="1800">
                <a:solidFill>
                  <a:schemeClr val="bg1"/>
                </a:solidFill>
                <a:cs typeface="Times New Roman" pitchFamily="18" charset="0"/>
              </a:rPr>
              <a:t>1.92%</a:t>
            </a:r>
            <a:endParaRPr lang="en-US" sz="1800">
              <a:solidFill>
                <a:schemeClr val="bg1"/>
              </a:solidFill>
            </a:endParaRPr>
          </a:p>
        </p:txBody>
      </p:sp>
      <p:sp>
        <p:nvSpPr>
          <p:cNvPr id="21532" name="Rectangle 324"/>
          <p:cNvSpPr>
            <a:spLocks noChangeArrowheads="1"/>
          </p:cNvSpPr>
          <p:nvPr/>
        </p:nvSpPr>
        <p:spPr bwMode="auto">
          <a:xfrm>
            <a:off x="5854700" y="3776663"/>
            <a:ext cx="1598613" cy="395287"/>
          </a:xfrm>
          <a:prstGeom prst="rect">
            <a:avLst/>
          </a:prstGeom>
          <a:noFill/>
          <a:ln w="9525">
            <a:solidFill>
              <a:schemeClr val="bg1"/>
            </a:solidFill>
            <a:miter lim="800000"/>
            <a:headEnd/>
            <a:tailEnd/>
          </a:ln>
        </p:spPr>
        <p:txBody>
          <a:bodyPr/>
          <a:lstStyle/>
          <a:p>
            <a:pPr algn="r"/>
            <a:r>
              <a:rPr lang="en-US" sz="1800">
                <a:solidFill>
                  <a:schemeClr val="bg1"/>
                </a:solidFill>
                <a:cs typeface="Times New Roman" pitchFamily="18" charset="0"/>
              </a:rPr>
              <a:t>7,525</a:t>
            </a:r>
            <a:endParaRPr lang="en-US" sz="1800">
              <a:solidFill>
                <a:schemeClr val="bg1"/>
              </a:solidFill>
            </a:endParaRPr>
          </a:p>
        </p:txBody>
      </p:sp>
      <p:sp>
        <p:nvSpPr>
          <p:cNvPr id="21533" name="Rectangle 323"/>
          <p:cNvSpPr>
            <a:spLocks noChangeArrowheads="1"/>
          </p:cNvSpPr>
          <p:nvPr/>
        </p:nvSpPr>
        <p:spPr bwMode="auto">
          <a:xfrm>
            <a:off x="1050925" y="3776663"/>
            <a:ext cx="4803775" cy="395287"/>
          </a:xfrm>
          <a:prstGeom prst="rect">
            <a:avLst/>
          </a:prstGeom>
          <a:noFill/>
          <a:ln w="9525">
            <a:solidFill>
              <a:schemeClr val="bg1"/>
            </a:solidFill>
            <a:miter lim="800000"/>
            <a:headEnd/>
            <a:tailEnd/>
          </a:ln>
        </p:spPr>
        <p:txBody>
          <a:bodyPr/>
          <a:lstStyle/>
          <a:p>
            <a:r>
              <a:rPr lang="en-US" sz="1800">
                <a:solidFill>
                  <a:schemeClr val="bg1"/>
                </a:solidFill>
                <a:cs typeface="Times New Roman" pitchFamily="18" charset="0"/>
              </a:rPr>
              <a:t>inactive: ‘retired’ without a specified reason</a:t>
            </a:r>
            <a:endParaRPr lang="en-US" sz="1800">
              <a:solidFill>
                <a:schemeClr val="bg1"/>
              </a:solidFill>
            </a:endParaRPr>
          </a:p>
        </p:txBody>
      </p:sp>
      <p:sp>
        <p:nvSpPr>
          <p:cNvPr id="21534" name="Rectangle 322"/>
          <p:cNvSpPr>
            <a:spLocks noChangeArrowheads="1"/>
          </p:cNvSpPr>
          <p:nvPr/>
        </p:nvSpPr>
        <p:spPr bwMode="auto">
          <a:xfrm>
            <a:off x="152400" y="3776663"/>
            <a:ext cx="898525" cy="395287"/>
          </a:xfrm>
          <a:prstGeom prst="rect">
            <a:avLst/>
          </a:prstGeom>
          <a:noFill/>
          <a:ln w="9525">
            <a:solidFill>
              <a:schemeClr val="bg1"/>
            </a:solidFill>
            <a:miter lim="800000"/>
            <a:headEnd/>
            <a:tailEnd/>
          </a:ln>
        </p:spPr>
        <p:txBody>
          <a:bodyPr/>
          <a:lstStyle/>
          <a:p>
            <a:pPr algn="ctr"/>
            <a:r>
              <a:rPr lang="en-US" sz="1800">
                <a:solidFill>
                  <a:schemeClr val="bg1"/>
                </a:solidFill>
                <a:cs typeface="Times New Roman" pitchFamily="18" charset="0"/>
              </a:rPr>
              <a:t>1</a:t>
            </a:r>
            <a:endParaRPr lang="en-US" sz="1800">
              <a:solidFill>
                <a:schemeClr val="bg1"/>
              </a:solidFill>
            </a:endParaRPr>
          </a:p>
        </p:txBody>
      </p:sp>
      <p:sp>
        <p:nvSpPr>
          <p:cNvPr id="21535" name="Rectangle 321"/>
          <p:cNvSpPr>
            <a:spLocks noChangeArrowheads="1"/>
          </p:cNvSpPr>
          <p:nvPr/>
        </p:nvSpPr>
        <p:spPr bwMode="auto">
          <a:xfrm>
            <a:off x="7453313" y="2771775"/>
            <a:ext cx="1538287" cy="1004888"/>
          </a:xfrm>
          <a:prstGeom prst="rect">
            <a:avLst/>
          </a:prstGeom>
          <a:noFill/>
          <a:ln w="9525">
            <a:solidFill>
              <a:schemeClr val="bg1"/>
            </a:solidFill>
            <a:miter lim="800000"/>
            <a:headEnd/>
            <a:tailEnd/>
          </a:ln>
        </p:spPr>
        <p:txBody>
          <a:bodyPr/>
          <a:lstStyle/>
          <a:p>
            <a:pPr algn="r"/>
            <a:r>
              <a:rPr lang="en-US" sz="1800">
                <a:solidFill>
                  <a:schemeClr val="bg1"/>
                </a:solidFill>
                <a:cs typeface="Times New Roman" pitchFamily="18" charset="0"/>
              </a:rPr>
              <a:t>5.35%</a:t>
            </a:r>
            <a:endParaRPr lang="en-US" sz="1800">
              <a:solidFill>
                <a:schemeClr val="bg1"/>
              </a:solidFill>
            </a:endParaRPr>
          </a:p>
        </p:txBody>
      </p:sp>
      <p:sp>
        <p:nvSpPr>
          <p:cNvPr id="21536" name="Rectangle 320"/>
          <p:cNvSpPr>
            <a:spLocks noChangeArrowheads="1"/>
          </p:cNvSpPr>
          <p:nvPr/>
        </p:nvSpPr>
        <p:spPr bwMode="auto">
          <a:xfrm>
            <a:off x="5854700" y="2771775"/>
            <a:ext cx="1598613" cy="1004888"/>
          </a:xfrm>
          <a:prstGeom prst="rect">
            <a:avLst/>
          </a:prstGeom>
          <a:noFill/>
          <a:ln w="9525">
            <a:solidFill>
              <a:schemeClr val="bg1"/>
            </a:solidFill>
            <a:miter lim="800000"/>
            <a:headEnd/>
            <a:tailEnd/>
          </a:ln>
        </p:spPr>
        <p:txBody>
          <a:bodyPr/>
          <a:lstStyle/>
          <a:p>
            <a:pPr algn="r"/>
            <a:r>
              <a:rPr lang="en-US" sz="1800">
                <a:solidFill>
                  <a:schemeClr val="bg1"/>
                </a:solidFill>
              </a:rPr>
              <a:t>20,930</a:t>
            </a:r>
          </a:p>
        </p:txBody>
      </p:sp>
      <p:sp>
        <p:nvSpPr>
          <p:cNvPr id="21537" name="Rectangle 319"/>
          <p:cNvSpPr>
            <a:spLocks noChangeArrowheads="1"/>
          </p:cNvSpPr>
          <p:nvPr/>
        </p:nvSpPr>
        <p:spPr bwMode="auto">
          <a:xfrm>
            <a:off x="1050925" y="2771775"/>
            <a:ext cx="4803775" cy="1004888"/>
          </a:xfrm>
          <a:prstGeom prst="rect">
            <a:avLst/>
          </a:prstGeom>
          <a:noFill/>
          <a:ln w="9525">
            <a:solidFill>
              <a:schemeClr val="bg1"/>
            </a:solidFill>
            <a:miter lim="800000"/>
            <a:headEnd/>
            <a:tailEnd/>
          </a:ln>
        </p:spPr>
        <p:txBody>
          <a:bodyPr/>
          <a:lstStyle/>
          <a:p>
            <a:r>
              <a:rPr lang="en-US" sz="1800">
                <a:solidFill>
                  <a:schemeClr val="bg1"/>
                </a:solidFill>
                <a:cs typeface="Times New Roman" pitchFamily="18" charset="0"/>
              </a:rPr>
              <a:t>active with limited clinical value (classification concept or an administrative definition) </a:t>
            </a:r>
            <a:endParaRPr lang="en-US" sz="1800">
              <a:solidFill>
                <a:schemeClr val="bg1"/>
              </a:solidFill>
            </a:endParaRPr>
          </a:p>
        </p:txBody>
      </p:sp>
      <p:sp>
        <p:nvSpPr>
          <p:cNvPr id="21538" name="Rectangle 318"/>
          <p:cNvSpPr>
            <a:spLocks noChangeArrowheads="1"/>
          </p:cNvSpPr>
          <p:nvPr/>
        </p:nvSpPr>
        <p:spPr bwMode="auto">
          <a:xfrm>
            <a:off x="152400" y="2771775"/>
            <a:ext cx="898525" cy="1004888"/>
          </a:xfrm>
          <a:prstGeom prst="rect">
            <a:avLst/>
          </a:prstGeom>
          <a:noFill/>
          <a:ln w="9525">
            <a:solidFill>
              <a:schemeClr val="bg1"/>
            </a:solidFill>
            <a:miter lim="800000"/>
            <a:headEnd/>
            <a:tailEnd/>
          </a:ln>
        </p:spPr>
        <p:txBody>
          <a:bodyPr/>
          <a:lstStyle/>
          <a:p>
            <a:pPr algn="ctr"/>
            <a:r>
              <a:rPr lang="en-US" sz="1800">
                <a:solidFill>
                  <a:schemeClr val="bg1"/>
                </a:solidFill>
                <a:cs typeface="Times New Roman" pitchFamily="18" charset="0"/>
              </a:rPr>
              <a:t>6</a:t>
            </a:r>
            <a:endParaRPr lang="en-US" sz="1800">
              <a:solidFill>
                <a:schemeClr val="bg1"/>
              </a:solidFill>
            </a:endParaRPr>
          </a:p>
        </p:txBody>
      </p:sp>
      <p:sp>
        <p:nvSpPr>
          <p:cNvPr id="21539" name="Rectangle 317"/>
          <p:cNvSpPr>
            <a:spLocks noChangeArrowheads="1"/>
          </p:cNvSpPr>
          <p:nvPr/>
        </p:nvSpPr>
        <p:spPr bwMode="auto">
          <a:xfrm>
            <a:off x="7453313" y="2376488"/>
            <a:ext cx="1538287" cy="395287"/>
          </a:xfrm>
          <a:prstGeom prst="rect">
            <a:avLst/>
          </a:prstGeom>
          <a:noFill/>
          <a:ln w="9525">
            <a:solidFill>
              <a:schemeClr val="bg1"/>
            </a:solidFill>
            <a:miter lim="800000"/>
            <a:headEnd/>
            <a:tailEnd/>
          </a:ln>
        </p:spPr>
        <p:txBody>
          <a:bodyPr/>
          <a:lstStyle/>
          <a:p>
            <a:pPr algn="r"/>
            <a:r>
              <a:rPr lang="en-US" sz="1800">
                <a:solidFill>
                  <a:schemeClr val="bg1"/>
                </a:solidFill>
                <a:cs typeface="Times New Roman" pitchFamily="18" charset="0"/>
              </a:rPr>
              <a:t>74.677%</a:t>
            </a:r>
            <a:endParaRPr lang="en-US" sz="1800">
              <a:solidFill>
                <a:schemeClr val="bg1"/>
              </a:solidFill>
            </a:endParaRPr>
          </a:p>
        </p:txBody>
      </p:sp>
      <p:sp>
        <p:nvSpPr>
          <p:cNvPr id="21540" name="Rectangle 316"/>
          <p:cNvSpPr>
            <a:spLocks noChangeArrowheads="1"/>
          </p:cNvSpPr>
          <p:nvPr/>
        </p:nvSpPr>
        <p:spPr bwMode="auto">
          <a:xfrm>
            <a:off x="5854700" y="2376488"/>
            <a:ext cx="1598613" cy="395287"/>
          </a:xfrm>
          <a:prstGeom prst="rect">
            <a:avLst/>
          </a:prstGeom>
          <a:noFill/>
          <a:ln w="9525">
            <a:solidFill>
              <a:schemeClr val="bg1"/>
            </a:solidFill>
            <a:miter lim="800000"/>
            <a:headEnd/>
            <a:tailEnd/>
          </a:ln>
        </p:spPr>
        <p:txBody>
          <a:bodyPr/>
          <a:lstStyle/>
          <a:p>
            <a:pPr algn="r"/>
            <a:r>
              <a:rPr lang="en-US" sz="1800">
                <a:solidFill>
                  <a:schemeClr val="bg1"/>
                </a:solidFill>
                <a:cs typeface="Times New Roman" pitchFamily="18" charset="0"/>
              </a:rPr>
              <a:t>292,073</a:t>
            </a:r>
            <a:endParaRPr lang="en-US" sz="1800">
              <a:solidFill>
                <a:schemeClr val="bg1"/>
              </a:solidFill>
            </a:endParaRPr>
          </a:p>
        </p:txBody>
      </p:sp>
      <p:sp>
        <p:nvSpPr>
          <p:cNvPr id="21541" name="Rectangle 315"/>
          <p:cNvSpPr>
            <a:spLocks noChangeArrowheads="1"/>
          </p:cNvSpPr>
          <p:nvPr/>
        </p:nvSpPr>
        <p:spPr bwMode="auto">
          <a:xfrm>
            <a:off x="1050925" y="2376488"/>
            <a:ext cx="4803775" cy="395287"/>
          </a:xfrm>
          <a:prstGeom prst="rect">
            <a:avLst/>
          </a:prstGeom>
          <a:noFill/>
          <a:ln w="9525">
            <a:solidFill>
              <a:schemeClr val="bg1"/>
            </a:solidFill>
            <a:miter lim="800000"/>
            <a:headEnd/>
            <a:tailEnd/>
          </a:ln>
        </p:spPr>
        <p:txBody>
          <a:bodyPr/>
          <a:lstStyle/>
          <a:p>
            <a:r>
              <a:rPr lang="en-US" sz="1800">
                <a:solidFill>
                  <a:schemeClr val="bg1"/>
                </a:solidFill>
                <a:cs typeface="Times New Roman" pitchFamily="18" charset="0"/>
              </a:rPr>
              <a:t>active in current use </a:t>
            </a:r>
            <a:endParaRPr lang="en-US" sz="1800">
              <a:solidFill>
                <a:schemeClr val="bg1"/>
              </a:solidFill>
            </a:endParaRPr>
          </a:p>
        </p:txBody>
      </p:sp>
      <p:sp>
        <p:nvSpPr>
          <p:cNvPr id="21542" name="Rectangle 314"/>
          <p:cNvSpPr>
            <a:spLocks noChangeArrowheads="1"/>
          </p:cNvSpPr>
          <p:nvPr/>
        </p:nvSpPr>
        <p:spPr bwMode="auto">
          <a:xfrm>
            <a:off x="152400" y="2376488"/>
            <a:ext cx="898525" cy="395287"/>
          </a:xfrm>
          <a:prstGeom prst="rect">
            <a:avLst/>
          </a:prstGeom>
          <a:noFill/>
          <a:ln w="9525">
            <a:solidFill>
              <a:schemeClr val="bg1"/>
            </a:solidFill>
            <a:miter lim="800000"/>
            <a:headEnd/>
            <a:tailEnd/>
          </a:ln>
        </p:spPr>
        <p:txBody>
          <a:bodyPr/>
          <a:lstStyle/>
          <a:p>
            <a:pPr algn="ctr"/>
            <a:r>
              <a:rPr lang="en-US" sz="1800">
                <a:solidFill>
                  <a:schemeClr val="bg1"/>
                </a:solidFill>
                <a:cs typeface="Times New Roman" pitchFamily="18" charset="0"/>
              </a:rPr>
              <a:t>0</a:t>
            </a:r>
            <a:endParaRPr lang="en-US" sz="1800">
              <a:solidFill>
                <a:schemeClr val="bg1"/>
              </a:solidFill>
            </a:endParaRPr>
          </a:p>
        </p:txBody>
      </p:sp>
      <p:sp>
        <p:nvSpPr>
          <p:cNvPr id="21543" name="Rectangle 313"/>
          <p:cNvSpPr>
            <a:spLocks noChangeArrowheads="1"/>
          </p:cNvSpPr>
          <p:nvPr/>
        </p:nvSpPr>
        <p:spPr bwMode="auto">
          <a:xfrm>
            <a:off x="7453313" y="1981200"/>
            <a:ext cx="1538287" cy="395288"/>
          </a:xfrm>
          <a:prstGeom prst="rect">
            <a:avLst/>
          </a:prstGeom>
          <a:noFill/>
          <a:ln w="9525">
            <a:solidFill>
              <a:schemeClr val="bg1"/>
            </a:solidFill>
            <a:miter lim="800000"/>
            <a:headEnd/>
            <a:tailEnd/>
          </a:ln>
        </p:spPr>
        <p:txBody>
          <a:bodyPr/>
          <a:lstStyle/>
          <a:p>
            <a:pPr algn="ctr"/>
            <a:r>
              <a:rPr lang="en-US" sz="1800" b="1">
                <a:solidFill>
                  <a:schemeClr val="bg1"/>
                </a:solidFill>
                <a:cs typeface="Times New Roman" pitchFamily="18" charset="0"/>
              </a:rPr>
              <a:t>%</a:t>
            </a:r>
            <a:endParaRPr lang="en-US" sz="1800">
              <a:solidFill>
                <a:schemeClr val="bg1"/>
              </a:solidFill>
            </a:endParaRPr>
          </a:p>
        </p:txBody>
      </p:sp>
      <p:sp>
        <p:nvSpPr>
          <p:cNvPr id="21544" name="Rectangle 312"/>
          <p:cNvSpPr>
            <a:spLocks noChangeArrowheads="1"/>
          </p:cNvSpPr>
          <p:nvPr/>
        </p:nvSpPr>
        <p:spPr bwMode="auto">
          <a:xfrm>
            <a:off x="5854700" y="1981200"/>
            <a:ext cx="1598613" cy="395288"/>
          </a:xfrm>
          <a:prstGeom prst="rect">
            <a:avLst/>
          </a:prstGeom>
          <a:noFill/>
          <a:ln w="9525">
            <a:solidFill>
              <a:schemeClr val="bg1"/>
            </a:solidFill>
            <a:miter lim="800000"/>
            <a:headEnd/>
            <a:tailEnd/>
          </a:ln>
        </p:spPr>
        <p:txBody>
          <a:bodyPr/>
          <a:lstStyle/>
          <a:p>
            <a:pPr algn="ctr"/>
            <a:r>
              <a:rPr lang="en-US" sz="1800" b="1">
                <a:solidFill>
                  <a:schemeClr val="bg1"/>
                </a:solidFill>
                <a:cs typeface="Times New Roman" pitchFamily="18" charset="0"/>
              </a:rPr>
              <a:t>N</a:t>
            </a:r>
            <a:endParaRPr lang="en-US" sz="1800">
              <a:solidFill>
                <a:schemeClr val="bg1"/>
              </a:solidFill>
            </a:endParaRPr>
          </a:p>
        </p:txBody>
      </p:sp>
      <p:sp>
        <p:nvSpPr>
          <p:cNvPr id="21545" name="Rectangle 311"/>
          <p:cNvSpPr>
            <a:spLocks noChangeArrowheads="1"/>
          </p:cNvSpPr>
          <p:nvPr/>
        </p:nvSpPr>
        <p:spPr bwMode="auto">
          <a:xfrm>
            <a:off x="1050925" y="1981200"/>
            <a:ext cx="4803775" cy="395288"/>
          </a:xfrm>
          <a:prstGeom prst="rect">
            <a:avLst/>
          </a:prstGeom>
          <a:noFill/>
          <a:ln w="9525">
            <a:solidFill>
              <a:schemeClr val="bg1"/>
            </a:solidFill>
            <a:miter lim="800000"/>
            <a:headEnd/>
            <a:tailEnd/>
          </a:ln>
        </p:spPr>
        <p:txBody>
          <a:bodyPr/>
          <a:lstStyle/>
          <a:p>
            <a:pPr algn="ctr"/>
            <a:r>
              <a:rPr lang="en-US" sz="1800" b="1">
                <a:solidFill>
                  <a:schemeClr val="bg1"/>
                </a:solidFill>
                <a:cs typeface="Times New Roman" pitchFamily="18" charset="0"/>
              </a:rPr>
              <a:t>Concept Status</a:t>
            </a:r>
            <a:endParaRPr lang="en-US" sz="1800">
              <a:solidFill>
                <a:schemeClr val="bg1"/>
              </a:solidFill>
            </a:endParaRPr>
          </a:p>
        </p:txBody>
      </p:sp>
      <p:sp>
        <p:nvSpPr>
          <p:cNvPr id="21546" name="Rectangle 310"/>
          <p:cNvSpPr>
            <a:spLocks noChangeArrowheads="1"/>
          </p:cNvSpPr>
          <p:nvPr/>
        </p:nvSpPr>
        <p:spPr bwMode="auto">
          <a:xfrm>
            <a:off x="152400" y="1981200"/>
            <a:ext cx="898525" cy="395288"/>
          </a:xfrm>
          <a:prstGeom prst="rect">
            <a:avLst/>
          </a:prstGeom>
          <a:noFill/>
          <a:ln w="9525">
            <a:solidFill>
              <a:schemeClr val="bg1"/>
            </a:solidFill>
            <a:miter lim="800000"/>
            <a:headEnd/>
            <a:tailEnd/>
          </a:ln>
        </p:spPr>
        <p:txBody>
          <a:bodyPr/>
          <a:lstStyle/>
          <a:p>
            <a:pPr algn="ctr"/>
            <a:r>
              <a:rPr lang="en-US" sz="1800" b="1">
                <a:solidFill>
                  <a:schemeClr val="bg1"/>
                </a:solidFill>
                <a:cs typeface="Times New Roman" pitchFamily="18" charset="0"/>
              </a:rPr>
              <a:t>ST</a:t>
            </a:r>
            <a:endParaRPr lang="en-US" sz="1800">
              <a:solidFill>
                <a:schemeClr val="bg1"/>
              </a:solidFill>
            </a:endParaRPr>
          </a:p>
        </p:txBody>
      </p:sp>
      <p:sp>
        <p:nvSpPr>
          <p:cNvPr id="21547" name="Line 350"/>
          <p:cNvSpPr>
            <a:spLocks noChangeShapeType="1"/>
          </p:cNvSpPr>
          <p:nvPr/>
        </p:nvSpPr>
        <p:spPr bwMode="auto">
          <a:xfrm>
            <a:off x="152400" y="1981200"/>
            <a:ext cx="8839200" cy="0"/>
          </a:xfrm>
          <a:prstGeom prst="line">
            <a:avLst/>
          </a:prstGeom>
          <a:noFill/>
          <a:ln w="12700" cap="rnd">
            <a:solidFill>
              <a:schemeClr val="bg1"/>
            </a:solidFill>
            <a:round/>
            <a:headEnd/>
            <a:tailEnd/>
          </a:ln>
        </p:spPr>
        <p:txBody>
          <a:bodyPr anchor="ctr"/>
          <a:lstStyle/>
          <a:p>
            <a:endParaRPr lang="en-US" sz="1800"/>
          </a:p>
        </p:txBody>
      </p:sp>
      <p:sp>
        <p:nvSpPr>
          <p:cNvPr id="21548" name="Line 351"/>
          <p:cNvSpPr>
            <a:spLocks noChangeShapeType="1"/>
          </p:cNvSpPr>
          <p:nvPr/>
        </p:nvSpPr>
        <p:spPr bwMode="auto">
          <a:xfrm>
            <a:off x="152400" y="6858000"/>
            <a:ext cx="8839200" cy="0"/>
          </a:xfrm>
          <a:prstGeom prst="line">
            <a:avLst/>
          </a:prstGeom>
          <a:noFill/>
          <a:ln w="12700" cap="rnd">
            <a:solidFill>
              <a:schemeClr val="bg1"/>
            </a:solidFill>
            <a:round/>
            <a:headEnd/>
            <a:tailEnd/>
          </a:ln>
        </p:spPr>
        <p:txBody>
          <a:bodyPr anchor="ctr"/>
          <a:lstStyle/>
          <a:p>
            <a:endParaRPr lang="en-US" sz="1800"/>
          </a:p>
        </p:txBody>
      </p:sp>
      <p:sp>
        <p:nvSpPr>
          <p:cNvPr id="21549" name="Line 356"/>
          <p:cNvSpPr>
            <a:spLocks noChangeShapeType="1"/>
          </p:cNvSpPr>
          <p:nvPr/>
        </p:nvSpPr>
        <p:spPr bwMode="auto">
          <a:xfrm>
            <a:off x="152400" y="2376488"/>
            <a:ext cx="8839200" cy="0"/>
          </a:xfrm>
          <a:prstGeom prst="line">
            <a:avLst/>
          </a:prstGeom>
          <a:noFill/>
          <a:ln w="12700" cap="rnd">
            <a:solidFill>
              <a:schemeClr val="bg1"/>
            </a:solidFill>
            <a:round/>
            <a:headEnd/>
            <a:tailEnd/>
          </a:ln>
        </p:spPr>
        <p:txBody>
          <a:bodyPr anchor="ctr"/>
          <a:lstStyle/>
          <a:p>
            <a:endParaRPr lang="en-US" sz="1800"/>
          </a:p>
        </p:txBody>
      </p:sp>
      <p:sp>
        <p:nvSpPr>
          <p:cNvPr id="21550" name="Line 368"/>
          <p:cNvSpPr>
            <a:spLocks noChangeShapeType="1"/>
          </p:cNvSpPr>
          <p:nvPr/>
        </p:nvSpPr>
        <p:spPr bwMode="auto">
          <a:xfrm>
            <a:off x="152400" y="2771775"/>
            <a:ext cx="8839200" cy="0"/>
          </a:xfrm>
          <a:prstGeom prst="line">
            <a:avLst/>
          </a:prstGeom>
          <a:noFill/>
          <a:ln w="12700" cap="rnd">
            <a:solidFill>
              <a:schemeClr val="bg1"/>
            </a:solidFill>
            <a:round/>
            <a:headEnd/>
            <a:tailEnd/>
          </a:ln>
        </p:spPr>
        <p:txBody>
          <a:bodyPr anchor="ctr"/>
          <a:lstStyle/>
          <a:p>
            <a:endParaRPr lang="en-US" sz="1800"/>
          </a:p>
        </p:txBody>
      </p:sp>
      <p:sp>
        <p:nvSpPr>
          <p:cNvPr id="21551" name="Line 386"/>
          <p:cNvSpPr>
            <a:spLocks noChangeShapeType="1"/>
          </p:cNvSpPr>
          <p:nvPr/>
        </p:nvSpPr>
        <p:spPr bwMode="auto">
          <a:xfrm>
            <a:off x="152400" y="3776663"/>
            <a:ext cx="8839200" cy="0"/>
          </a:xfrm>
          <a:prstGeom prst="line">
            <a:avLst/>
          </a:prstGeom>
          <a:noFill/>
          <a:ln w="12700" cap="rnd">
            <a:solidFill>
              <a:schemeClr val="bg1"/>
            </a:solidFill>
            <a:round/>
            <a:headEnd/>
            <a:tailEnd/>
          </a:ln>
        </p:spPr>
        <p:txBody>
          <a:bodyPr anchor="ctr"/>
          <a:lstStyle/>
          <a:p>
            <a:endParaRPr lang="en-US" sz="1800"/>
          </a:p>
        </p:txBody>
      </p:sp>
      <p:sp>
        <p:nvSpPr>
          <p:cNvPr id="21552" name="Line 404"/>
          <p:cNvSpPr>
            <a:spLocks noChangeShapeType="1"/>
          </p:cNvSpPr>
          <p:nvPr/>
        </p:nvSpPr>
        <p:spPr bwMode="auto">
          <a:xfrm>
            <a:off x="152400" y="4171950"/>
            <a:ext cx="8839200" cy="0"/>
          </a:xfrm>
          <a:prstGeom prst="line">
            <a:avLst/>
          </a:prstGeom>
          <a:noFill/>
          <a:ln w="12700" cap="rnd">
            <a:solidFill>
              <a:schemeClr val="bg1"/>
            </a:solidFill>
            <a:round/>
            <a:headEnd/>
            <a:tailEnd/>
          </a:ln>
        </p:spPr>
        <p:txBody>
          <a:bodyPr anchor="ctr"/>
          <a:lstStyle/>
          <a:p>
            <a:endParaRPr lang="en-US" sz="1800"/>
          </a:p>
        </p:txBody>
      </p:sp>
      <p:sp>
        <p:nvSpPr>
          <p:cNvPr id="21553" name="Line 422"/>
          <p:cNvSpPr>
            <a:spLocks noChangeShapeType="1"/>
          </p:cNvSpPr>
          <p:nvPr/>
        </p:nvSpPr>
        <p:spPr bwMode="auto">
          <a:xfrm>
            <a:off x="152400" y="4567238"/>
            <a:ext cx="8839200" cy="0"/>
          </a:xfrm>
          <a:prstGeom prst="line">
            <a:avLst/>
          </a:prstGeom>
          <a:noFill/>
          <a:ln w="12700" cap="rnd">
            <a:solidFill>
              <a:schemeClr val="bg1"/>
            </a:solidFill>
            <a:round/>
            <a:headEnd/>
            <a:tailEnd/>
          </a:ln>
        </p:spPr>
        <p:txBody>
          <a:bodyPr anchor="ctr"/>
          <a:lstStyle/>
          <a:p>
            <a:endParaRPr lang="en-US" sz="1800"/>
          </a:p>
        </p:txBody>
      </p:sp>
      <p:sp>
        <p:nvSpPr>
          <p:cNvPr id="21554" name="Line 440"/>
          <p:cNvSpPr>
            <a:spLocks noChangeShapeType="1"/>
          </p:cNvSpPr>
          <p:nvPr/>
        </p:nvSpPr>
        <p:spPr bwMode="auto">
          <a:xfrm>
            <a:off x="152400" y="4962525"/>
            <a:ext cx="8839200" cy="0"/>
          </a:xfrm>
          <a:prstGeom prst="line">
            <a:avLst/>
          </a:prstGeom>
          <a:noFill/>
          <a:ln w="12700" cap="rnd">
            <a:solidFill>
              <a:schemeClr val="bg1"/>
            </a:solidFill>
            <a:round/>
            <a:headEnd/>
            <a:tailEnd/>
          </a:ln>
        </p:spPr>
        <p:txBody>
          <a:bodyPr anchor="ctr"/>
          <a:lstStyle/>
          <a:p>
            <a:endParaRPr lang="en-US" sz="1800"/>
          </a:p>
        </p:txBody>
      </p:sp>
      <p:sp>
        <p:nvSpPr>
          <p:cNvPr id="21555" name="Line 458"/>
          <p:cNvSpPr>
            <a:spLocks noChangeShapeType="1"/>
          </p:cNvSpPr>
          <p:nvPr/>
        </p:nvSpPr>
        <p:spPr bwMode="auto">
          <a:xfrm>
            <a:off x="152400" y="5662613"/>
            <a:ext cx="8839200" cy="0"/>
          </a:xfrm>
          <a:prstGeom prst="line">
            <a:avLst/>
          </a:prstGeom>
          <a:noFill/>
          <a:ln w="12700" cap="rnd">
            <a:solidFill>
              <a:schemeClr val="bg1"/>
            </a:solidFill>
            <a:round/>
            <a:headEnd/>
            <a:tailEnd/>
          </a:ln>
        </p:spPr>
        <p:txBody>
          <a:bodyPr anchor="ctr"/>
          <a:lstStyle/>
          <a:p>
            <a:endParaRPr lang="en-US" sz="1800"/>
          </a:p>
        </p:txBody>
      </p:sp>
      <p:sp>
        <p:nvSpPr>
          <p:cNvPr id="21556" name="Line 476"/>
          <p:cNvSpPr>
            <a:spLocks noChangeShapeType="1"/>
          </p:cNvSpPr>
          <p:nvPr/>
        </p:nvSpPr>
        <p:spPr bwMode="auto">
          <a:xfrm>
            <a:off x="152400" y="6057900"/>
            <a:ext cx="8839200" cy="0"/>
          </a:xfrm>
          <a:prstGeom prst="line">
            <a:avLst/>
          </a:prstGeom>
          <a:noFill/>
          <a:ln w="12700" cap="rnd">
            <a:solidFill>
              <a:schemeClr val="bg1"/>
            </a:solidFill>
            <a:round/>
            <a:headEnd/>
            <a:tailEnd/>
          </a:ln>
        </p:spPr>
        <p:txBody>
          <a:bodyPr anchor="ctr"/>
          <a:lstStyle/>
          <a:p>
            <a:endParaRPr lang="en-US" sz="1800"/>
          </a:p>
        </p:txBody>
      </p:sp>
      <p:sp>
        <p:nvSpPr>
          <p:cNvPr id="21557" name="Line 494"/>
          <p:cNvSpPr>
            <a:spLocks noChangeShapeType="1"/>
          </p:cNvSpPr>
          <p:nvPr/>
        </p:nvSpPr>
        <p:spPr bwMode="auto">
          <a:xfrm>
            <a:off x="152400" y="6453188"/>
            <a:ext cx="8839200" cy="0"/>
          </a:xfrm>
          <a:prstGeom prst="line">
            <a:avLst/>
          </a:prstGeom>
          <a:noFill/>
          <a:ln w="12700" cap="rnd">
            <a:solidFill>
              <a:schemeClr val="bg1"/>
            </a:solidFill>
            <a:round/>
            <a:headEnd/>
            <a:tailEnd/>
          </a:ln>
        </p:spPr>
        <p:txBody>
          <a:bodyPr anchor="ctr"/>
          <a:lstStyle/>
          <a:p>
            <a:endParaRPr lang="en-US" sz="1800"/>
          </a:p>
        </p:txBody>
      </p:sp>
      <p:sp>
        <p:nvSpPr>
          <p:cNvPr id="21558" name="Rectangle 530"/>
          <p:cNvSpPr>
            <a:spLocks noChangeArrowheads="1"/>
          </p:cNvSpPr>
          <p:nvPr/>
        </p:nvSpPr>
        <p:spPr bwMode="auto">
          <a:xfrm>
            <a:off x="152400" y="2309813"/>
            <a:ext cx="8839200" cy="1447800"/>
          </a:xfrm>
          <a:prstGeom prst="rect">
            <a:avLst/>
          </a:prstGeom>
          <a:solidFill>
            <a:srgbClr val="00CC99">
              <a:alpha val="30196"/>
            </a:srgbClr>
          </a:solidFill>
          <a:ln w="9525">
            <a:noFill/>
            <a:miter lim="800000"/>
            <a:headEnd/>
            <a:tailEnd/>
          </a:ln>
        </p:spPr>
        <p:txBody>
          <a:bodyPr wrap="none" anchor="ctr"/>
          <a:lstStyle/>
          <a:p>
            <a:endParaRPr lang="en-US" sz="1800"/>
          </a:p>
        </p:txBody>
      </p:sp>
      <p:sp>
        <p:nvSpPr>
          <p:cNvPr id="21559" name="Rectangle 531"/>
          <p:cNvSpPr>
            <a:spLocks noChangeArrowheads="1"/>
          </p:cNvSpPr>
          <p:nvPr/>
        </p:nvSpPr>
        <p:spPr bwMode="auto">
          <a:xfrm>
            <a:off x="152400" y="3733800"/>
            <a:ext cx="8839200" cy="2743200"/>
          </a:xfrm>
          <a:prstGeom prst="rect">
            <a:avLst/>
          </a:prstGeom>
          <a:solidFill>
            <a:srgbClr val="FF0000">
              <a:alpha val="30196"/>
            </a:srgbClr>
          </a:solidFill>
          <a:ln w="9525">
            <a:noFill/>
            <a:miter lim="800000"/>
            <a:headEnd/>
            <a:tailEnd/>
          </a:ln>
        </p:spPr>
        <p:txBody>
          <a:bodyPr wrap="none" anchor="ctr"/>
          <a:lstStyle/>
          <a:p>
            <a:endParaRPr lang="en-US" sz="18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Grp="1" noChangeArrowheads="1"/>
          </p:cNvSpPr>
          <p:nvPr>
            <p:ph type="title"/>
          </p:nvPr>
        </p:nvSpPr>
        <p:spPr>
          <a:xfrm>
            <a:off x="255588" y="1284288"/>
            <a:ext cx="8632825" cy="631825"/>
          </a:xfrm>
        </p:spPr>
        <p:txBody>
          <a:bodyPr/>
          <a:lstStyle/>
          <a:p>
            <a:pPr eaLnBrk="1" hangingPunct="1"/>
            <a:r>
              <a:rPr lang="en-GB" smtClean="0"/>
              <a:t>SNOMED CT concept status values</a:t>
            </a:r>
            <a:endParaRPr lang="en-US" smtClean="0"/>
          </a:p>
        </p:txBody>
      </p:sp>
      <p:sp>
        <p:nvSpPr>
          <p:cNvPr id="25603" name="Rectangle 56"/>
          <p:cNvSpPr>
            <a:spLocks noGrp="1" noChangeArrowheads="1"/>
          </p:cNvSpPr>
          <p:nvPr>
            <p:ph type="body" idx="1"/>
          </p:nvPr>
        </p:nvSpPr>
        <p:spPr>
          <a:xfrm>
            <a:off x="6172200" y="2133600"/>
            <a:ext cx="2971800" cy="4724400"/>
          </a:xfrm>
        </p:spPr>
        <p:txBody>
          <a:bodyPr/>
          <a:lstStyle/>
          <a:p>
            <a:pPr marL="0" indent="0" algn="ctr" eaLnBrk="1" hangingPunct="1">
              <a:buFontTx/>
              <a:buNone/>
            </a:pPr>
            <a:r>
              <a:rPr lang="en-GB" sz="2400" smtClean="0"/>
              <a:t>‘</a:t>
            </a:r>
            <a:r>
              <a:rPr lang="en-GB" sz="2000" b="1" smtClean="0"/>
              <a:t>Historical relationships</a:t>
            </a:r>
            <a:r>
              <a:rPr lang="en-GB" sz="2000" smtClean="0"/>
              <a:t>’</a:t>
            </a:r>
          </a:p>
          <a:p>
            <a:pPr marL="0" indent="0" eaLnBrk="1" hangingPunct="1"/>
            <a:r>
              <a:rPr lang="en-GB" sz="2400" smtClean="0"/>
              <a:t>"SAME AS", </a:t>
            </a:r>
          </a:p>
          <a:p>
            <a:pPr marL="0" indent="0" eaLnBrk="1" hangingPunct="1"/>
            <a:r>
              <a:rPr lang="en-GB" sz="2400" smtClean="0"/>
              <a:t>"REPLACED BY", </a:t>
            </a:r>
          </a:p>
          <a:p>
            <a:pPr marL="0" indent="0" eaLnBrk="1" hangingPunct="1"/>
            <a:r>
              <a:rPr lang="en-GB" sz="2400" smtClean="0"/>
              <a:t>"WAS A", </a:t>
            </a:r>
          </a:p>
          <a:p>
            <a:pPr marL="0" indent="0" eaLnBrk="1" hangingPunct="1"/>
            <a:r>
              <a:rPr lang="en-GB" sz="2400" smtClean="0"/>
              <a:t>"MAYBE A", </a:t>
            </a:r>
          </a:p>
          <a:p>
            <a:pPr marL="0" indent="0" eaLnBrk="1" hangingPunct="1"/>
            <a:r>
              <a:rPr lang="en-GB" sz="2400" smtClean="0"/>
              <a:t>"MOVED TO", </a:t>
            </a:r>
          </a:p>
          <a:p>
            <a:pPr marL="0" indent="0" eaLnBrk="1" hangingPunct="1"/>
            <a:r>
              <a:rPr lang="en-GB" sz="2400" smtClean="0"/>
              <a:t>"MOVED FROM"</a:t>
            </a:r>
            <a:endParaRPr lang="en-US" sz="2400" smtClean="0"/>
          </a:p>
        </p:txBody>
      </p:sp>
      <p:sp>
        <p:nvSpPr>
          <p:cNvPr id="25604" name="Rectangle 9"/>
          <p:cNvSpPr>
            <a:spLocks noChangeArrowheads="1"/>
          </p:cNvSpPr>
          <p:nvPr/>
        </p:nvSpPr>
        <p:spPr bwMode="auto">
          <a:xfrm>
            <a:off x="1050925" y="6057900"/>
            <a:ext cx="4803775" cy="395288"/>
          </a:xfrm>
          <a:prstGeom prst="rect">
            <a:avLst/>
          </a:prstGeom>
          <a:noFill/>
          <a:ln w="9525">
            <a:solidFill>
              <a:schemeClr val="bg1"/>
            </a:solidFill>
            <a:miter lim="800000"/>
            <a:headEnd/>
            <a:tailEnd/>
          </a:ln>
        </p:spPr>
        <p:txBody>
          <a:bodyPr/>
          <a:lstStyle/>
          <a:p>
            <a:r>
              <a:rPr lang="en-US" sz="1800">
                <a:solidFill>
                  <a:schemeClr val="bg1"/>
                </a:solidFill>
                <a:cs typeface="Times New Roman" pitchFamily="18" charset="0"/>
              </a:rPr>
              <a:t>inactive because found to contain a mistake</a:t>
            </a:r>
            <a:endParaRPr lang="en-US" sz="1800">
              <a:solidFill>
                <a:schemeClr val="bg1"/>
              </a:solidFill>
            </a:endParaRPr>
          </a:p>
        </p:txBody>
      </p:sp>
      <p:sp>
        <p:nvSpPr>
          <p:cNvPr id="25605" name="Rectangle 10"/>
          <p:cNvSpPr>
            <a:spLocks noChangeArrowheads="1"/>
          </p:cNvSpPr>
          <p:nvPr/>
        </p:nvSpPr>
        <p:spPr bwMode="auto">
          <a:xfrm>
            <a:off x="152400" y="6057900"/>
            <a:ext cx="898525" cy="395288"/>
          </a:xfrm>
          <a:prstGeom prst="rect">
            <a:avLst/>
          </a:prstGeom>
          <a:noFill/>
          <a:ln w="9525">
            <a:solidFill>
              <a:schemeClr val="bg1"/>
            </a:solidFill>
            <a:miter lim="800000"/>
            <a:headEnd/>
            <a:tailEnd/>
          </a:ln>
        </p:spPr>
        <p:txBody>
          <a:bodyPr/>
          <a:lstStyle/>
          <a:p>
            <a:pPr algn="ctr"/>
            <a:r>
              <a:rPr lang="en-US" sz="1800">
                <a:solidFill>
                  <a:schemeClr val="bg1"/>
                </a:solidFill>
                <a:cs typeface="Times New Roman" pitchFamily="18" charset="0"/>
              </a:rPr>
              <a:t>5</a:t>
            </a:r>
            <a:endParaRPr lang="en-US" sz="1800">
              <a:solidFill>
                <a:schemeClr val="bg1"/>
              </a:solidFill>
            </a:endParaRPr>
          </a:p>
        </p:txBody>
      </p:sp>
      <p:sp>
        <p:nvSpPr>
          <p:cNvPr id="25606" name="Rectangle 13"/>
          <p:cNvSpPr>
            <a:spLocks noChangeArrowheads="1"/>
          </p:cNvSpPr>
          <p:nvPr/>
        </p:nvSpPr>
        <p:spPr bwMode="auto">
          <a:xfrm>
            <a:off x="1050925" y="5662613"/>
            <a:ext cx="4803775" cy="395287"/>
          </a:xfrm>
          <a:prstGeom prst="rect">
            <a:avLst/>
          </a:prstGeom>
          <a:noFill/>
          <a:ln w="9525">
            <a:solidFill>
              <a:schemeClr val="bg1"/>
            </a:solidFill>
            <a:miter lim="800000"/>
            <a:headEnd/>
            <a:tailEnd/>
          </a:ln>
        </p:spPr>
        <p:txBody>
          <a:bodyPr/>
          <a:lstStyle/>
          <a:p>
            <a:r>
              <a:rPr lang="en-US" sz="1800">
                <a:solidFill>
                  <a:schemeClr val="bg1"/>
                </a:solidFill>
                <a:cs typeface="Times New Roman" pitchFamily="18" charset="0"/>
              </a:rPr>
              <a:t>inactive because inherently ambiguous. </a:t>
            </a:r>
            <a:endParaRPr lang="en-US" sz="1800">
              <a:solidFill>
                <a:schemeClr val="bg1"/>
              </a:solidFill>
            </a:endParaRPr>
          </a:p>
        </p:txBody>
      </p:sp>
      <p:sp>
        <p:nvSpPr>
          <p:cNvPr id="25607" name="Rectangle 14"/>
          <p:cNvSpPr>
            <a:spLocks noChangeArrowheads="1"/>
          </p:cNvSpPr>
          <p:nvPr/>
        </p:nvSpPr>
        <p:spPr bwMode="auto">
          <a:xfrm>
            <a:off x="152400" y="5662613"/>
            <a:ext cx="898525" cy="395287"/>
          </a:xfrm>
          <a:prstGeom prst="rect">
            <a:avLst/>
          </a:prstGeom>
          <a:noFill/>
          <a:ln w="9525">
            <a:solidFill>
              <a:schemeClr val="bg1"/>
            </a:solidFill>
            <a:miter lim="800000"/>
            <a:headEnd/>
            <a:tailEnd/>
          </a:ln>
        </p:spPr>
        <p:txBody>
          <a:bodyPr/>
          <a:lstStyle/>
          <a:p>
            <a:pPr algn="ctr"/>
            <a:r>
              <a:rPr lang="en-US" sz="1800">
                <a:solidFill>
                  <a:schemeClr val="bg1"/>
                </a:solidFill>
                <a:cs typeface="Times New Roman" pitchFamily="18" charset="0"/>
              </a:rPr>
              <a:t>4</a:t>
            </a:r>
            <a:endParaRPr lang="en-US" sz="1800">
              <a:solidFill>
                <a:schemeClr val="bg1"/>
              </a:solidFill>
            </a:endParaRPr>
          </a:p>
        </p:txBody>
      </p:sp>
      <p:sp>
        <p:nvSpPr>
          <p:cNvPr id="25608" name="Rectangle 17"/>
          <p:cNvSpPr>
            <a:spLocks noChangeArrowheads="1"/>
          </p:cNvSpPr>
          <p:nvPr/>
        </p:nvSpPr>
        <p:spPr bwMode="auto">
          <a:xfrm>
            <a:off x="1050925" y="4962525"/>
            <a:ext cx="4803775" cy="700088"/>
          </a:xfrm>
          <a:prstGeom prst="rect">
            <a:avLst/>
          </a:prstGeom>
          <a:noFill/>
          <a:ln w="9525">
            <a:solidFill>
              <a:schemeClr val="bg1"/>
            </a:solidFill>
            <a:miter lim="800000"/>
            <a:headEnd/>
            <a:tailEnd/>
          </a:ln>
        </p:spPr>
        <p:txBody>
          <a:bodyPr/>
          <a:lstStyle/>
          <a:p>
            <a:r>
              <a:rPr lang="en-US" sz="1800">
                <a:solidFill>
                  <a:schemeClr val="bg1"/>
                </a:solidFill>
                <a:cs typeface="Times New Roman" pitchFamily="18" charset="0"/>
              </a:rPr>
              <a:t>inactive because no longer recognized as a valid clinical concept  (outdated)</a:t>
            </a:r>
            <a:endParaRPr lang="en-US" sz="1800">
              <a:solidFill>
                <a:schemeClr val="bg1"/>
              </a:solidFill>
            </a:endParaRPr>
          </a:p>
        </p:txBody>
      </p:sp>
      <p:sp>
        <p:nvSpPr>
          <p:cNvPr id="25609" name="Rectangle 18"/>
          <p:cNvSpPr>
            <a:spLocks noChangeArrowheads="1"/>
          </p:cNvSpPr>
          <p:nvPr/>
        </p:nvSpPr>
        <p:spPr bwMode="auto">
          <a:xfrm>
            <a:off x="152400" y="4962525"/>
            <a:ext cx="898525" cy="700088"/>
          </a:xfrm>
          <a:prstGeom prst="rect">
            <a:avLst/>
          </a:prstGeom>
          <a:noFill/>
          <a:ln w="9525">
            <a:solidFill>
              <a:schemeClr val="bg1"/>
            </a:solidFill>
            <a:miter lim="800000"/>
            <a:headEnd/>
            <a:tailEnd/>
          </a:ln>
        </p:spPr>
        <p:txBody>
          <a:bodyPr/>
          <a:lstStyle/>
          <a:p>
            <a:pPr algn="ctr"/>
            <a:r>
              <a:rPr lang="en-US" sz="1800">
                <a:solidFill>
                  <a:schemeClr val="bg1"/>
                </a:solidFill>
                <a:cs typeface="Times New Roman" pitchFamily="18" charset="0"/>
              </a:rPr>
              <a:t>3</a:t>
            </a:r>
            <a:endParaRPr lang="en-US" sz="1800">
              <a:solidFill>
                <a:schemeClr val="bg1"/>
              </a:solidFill>
            </a:endParaRPr>
          </a:p>
        </p:txBody>
      </p:sp>
      <p:sp>
        <p:nvSpPr>
          <p:cNvPr id="25610" name="Rectangle 21"/>
          <p:cNvSpPr>
            <a:spLocks noChangeArrowheads="1"/>
          </p:cNvSpPr>
          <p:nvPr/>
        </p:nvSpPr>
        <p:spPr bwMode="auto">
          <a:xfrm>
            <a:off x="1050925" y="4567238"/>
            <a:ext cx="4803775" cy="395287"/>
          </a:xfrm>
          <a:prstGeom prst="rect">
            <a:avLst/>
          </a:prstGeom>
          <a:noFill/>
          <a:ln w="9525">
            <a:solidFill>
              <a:schemeClr val="bg1"/>
            </a:solidFill>
            <a:miter lim="800000"/>
            <a:headEnd/>
            <a:tailEnd/>
          </a:ln>
        </p:spPr>
        <p:txBody>
          <a:bodyPr/>
          <a:lstStyle/>
          <a:p>
            <a:r>
              <a:rPr lang="en-US" sz="1800">
                <a:solidFill>
                  <a:schemeClr val="bg1"/>
                </a:solidFill>
                <a:cs typeface="Times New Roman" pitchFamily="18" charset="0"/>
              </a:rPr>
              <a:t>inactive: withdrawn because duplication </a:t>
            </a:r>
            <a:endParaRPr lang="en-US" sz="1800">
              <a:solidFill>
                <a:schemeClr val="bg1"/>
              </a:solidFill>
            </a:endParaRPr>
          </a:p>
        </p:txBody>
      </p:sp>
      <p:sp>
        <p:nvSpPr>
          <p:cNvPr id="25611" name="Rectangle 22"/>
          <p:cNvSpPr>
            <a:spLocks noChangeArrowheads="1"/>
          </p:cNvSpPr>
          <p:nvPr/>
        </p:nvSpPr>
        <p:spPr bwMode="auto">
          <a:xfrm>
            <a:off x="152400" y="4567238"/>
            <a:ext cx="898525" cy="395287"/>
          </a:xfrm>
          <a:prstGeom prst="rect">
            <a:avLst/>
          </a:prstGeom>
          <a:noFill/>
          <a:ln w="9525">
            <a:solidFill>
              <a:schemeClr val="bg1"/>
            </a:solidFill>
            <a:miter lim="800000"/>
            <a:headEnd/>
            <a:tailEnd/>
          </a:ln>
        </p:spPr>
        <p:txBody>
          <a:bodyPr/>
          <a:lstStyle/>
          <a:p>
            <a:pPr algn="ctr"/>
            <a:r>
              <a:rPr lang="en-US" sz="1800">
                <a:solidFill>
                  <a:schemeClr val="bg1"/>
                </a:solidFill>
                <a:cs typeface="Times New Roman" pitchFamily="18" charset="0"/>
              </a:rPr>
              <a:t>2</a:t>
            </a:r>
            <a:endParaRPr lang="en-US" sz="1800">
              <a:solidFill>
                <a:schemeClr val="bg1"/>
              </a:solidFill>
            </a:endParaRPr>
          </a:p>
        </p:txBody>
      </p:sp>
      <p:sp>
        <p:nvSpPr>
          <p:cNvPr id="25612" name="Rectangle 25"/>
          <p:cNvSpPr>
            <a:spLocks noChangeArrowheads="1"/>
          </p:cNvSpPr>
          <p:nvPr/>
        </p:nvSpPr>
        <p:spPr bwMode="auto">
          <a:xfrm>
            <a:off x="1050925" y="4171950"/>
            <a:ext cx="4803775" cy="395288"/>
          </a:xfrm>
          <a:prstGeom prst="rect">
            <a:avLst/>
          </a:prstGeom>
          <a:noFill/>
          <a:ln w="9525">
            <a:solidFill>
              <a:schemeClr val="bg1"/>
            </a:solidFill>
            <a:miter lim="800000"/>
            <a:headEnd/>
            <a:tailEnd/>
          </a:ln>
        </p:spPr>
        <p:txBody>
          <a:bodyPr/>
          <a:lstStyle/>
          <a:p>
            <a:r>
              <a:rPr lang="en-US" sz="1800">
                <a:solidFill>
                  <a:schemeClr val="bg1"/>
                </a:solidFill>
                <a:cs typeface="Times New Roman" pitchFamily="18" charset="0"/>
              </a:rPr>
              <a:t>inactive because moved elsewhere</a:t>
            </a:r>
            <a:endParaRPr lang="en-US" sz="1800">
              <a:solidFill>
                <a:schemeClr val="bg1"/>
              </a:solidFill>
            </a:endParaRPr>
          </a:p>
        </p:txBody>
      </p:sp>
      <p:sp>
        <p:nvSpPr>
          <p:cNvPr id="25613" name="Rectangle 26"/>
          <p:cNvSpPr>
            <a:spLocks noChangeArrowheads="1"/>
          </p:cNvSpPr>
          <p:nvPr/>
        </p:nvSpPr>
        <p:spPr bwMode="auto">
          <a:xfrm>
            <a:off x="152400" y="4171950"/>
            <a:ext cx="898525" cy="395288"/>
          </a:xfrm>
          <a:prstGeom prst="rect">
            <a:avLst/>
          </a:prstGeom>
          <a:noFill/>
          <a:ln w="9525">
            <a:solidFill>
              <a:schemeClr val="bg1"/>
            </a:solidFill>
            <a:miter lim="800000"/>
            <a:headEnd/>
            <a:tailEnd/>
          </a:ln>
        </p:spPr>
        <p:txBody>
          <a:bodyPr/>
          <a:lstStyle/>
          <a:p>
            <a:pPr algn="ctr"/>
            <a:r>
              <a:rPr lang="en-US" sz="1800">
                <a:solidFill>
                  <a:schemeClr val="bg1"/>
                </a:solidFill>
                <a:cs typeface="Times New Roman" pitchFamily="18" charset="0"/>
              </a:rPr>
              <a:t>10</a:t>
            </a:r>
            <a:endParaRPr lang="en-US" sz="1800">
              <a:solidFill>
                <a:schemeClr val="bg1"/>
              </a:solidFill>
            </a:endParaRPr>
          </a:p>
        </p:txBody>
      </p:sp>
      <p:sp>
        <p:nvSpPr>
          <p:cNvPr id="25614" name="Rectangle 29"/>
          <p:cNvSpPr>
            <a:spLocks noChangeArrowheads="1"/>
          </p:cNvSpPr>
          <p:nvPr/>
        </p:nvSpPr>
        <p:spPr bwMode="auto">
          <a:xfrm>
            <a:off x="1050925" y="3776663"/>
            <a:ext cx="4803775" cy="395287"/>
          </a:xfrm>
          <a:prstGeom prst="rect">
            <a:avLst/>
          </a:prstGeom>
          <a:noFill/>
          <a:ln w="9525">
            <a:solidFill>
              <a:schemeClr val="bg1"/>
            </a:solidFill>
            <a:miter lim="800000"/>
            <a:headEnd/>
            <a:tailEnd/>
          </a:ln>
        </p:spPr>
        <p:txBody>
          <a:bodyPr/>
          <a:lstStyle/>
          <a:p>
            <a:r>
              <a:rPr lang="en-US" sz="1800">
                <a:solidFill>
                  <a:schemeClr val="bg1"/>
                </a:solidFill>
                <a:cs typeface="Times New Roman" pitchFamily="18" charset="0"/>
              </a:rPr>
              <a:t>inactive: ‘retired’ without a specified reason</a:t>
            </a:r>
            <a:endParaRPr lang="en-US" sz="1800">
              <a:solidFill>
                <a:schemeClr val="bg1"/>
              </a:solidFill>
            </a:endParaRPr>
          </a:p>
        </p:txBody>
      </p:sp>
      <p:sp>
        <p:nvSpPr>
          <p:cNvPr id="25615" name="Rectangle 30"/>
          <p:cNvSpPr>
            <a:spLocks noChangeArrowheads="1"/>
          </p:cNvSpPr>
          <p:nvPr/>
        </p:nvSpPr>
        <p:spPr bwMode="auto">
          <a:xfrm>
            <a:off x="152400" y="3776663"/>
            <a:ext cx="898525" cy="395287"/>
          </a:xfrm>
          <a:prstGeom prst="rect">
            <a:avLst/>
          </a:prstGeom>
          <a:noFill/>
          <a:ln w="9525">
            <a:solidFill>
              <a:schemeClr val="bg1"/>
            </a:solidFill>
            <a:miter lim="800000"/>
            <a:headEnd/>
            <a:tailEnd/>
          </a:ln>
        </p:spPr>
        <p:txBody>
          <a:bodyPr/>
          <a:lstStyle/>
          <a:p>
            <a:pPr algn="ctr"/>
            <a:r>
              <a:rPr lang="en-US" sz="1800">
                <a:solidFill>
                  <a:schemeClr val="bg1"/>
                </a:solidFill>
                <a:cs typeface="Times New Roman" pitchFamily="18" charset="0"/>
              </a:rPr>
              <a:t>1</a:t>
            </a:r>
            <a:endParaRPr lang="en-US" sz="1800">
              <a:solidFill>
                <a:schemeClr val="bg1"/>
              </a:solidFill>
            </a:endParaRPr>
          </a:p>
        </p:txBody>
      </p:sp>
      <p:sp>
        <p:nvSpPr>
          <p:cNvPr id="25616" name="Rectangle 33"/>
          <p:cNvSpPr>
            <a:spLocks noChangeArrowheads="1"/>
          </p:cNvSpPr>
          <p:nvPr/>
        </p:nvSpPr>
        <p:spPr bwMode="auto">
          <a:xfrm>
            <a:off x="1050925" y="2771775"/>
            <a:ext cx="4803775" cy="1004888"/>
          </a:xfrm>
          <a:prstGeom prst="rect">
            <a:avLst/>
          </a:prstGeom>
          <a:noFill/>
          <a:ln w="9525">
            <a:solidFill>
              <a:schemeClr val="bg1"/>
            </a:solidFill>
            <a:miter lim="800000"/>
            <a:headEnd/>
            <a:tailEnd/>
          </a:ln>
        </p:spPr>
        <p:txBody>
          <a:bodyPr/>
          <a:lstStyle/>
          <a:p>
            <a:r>
              <a:rPr lang="en-US" sz="1800">
                <a:solidFill>
                  <a:schemeClr val="bg1"/>
                </a:solidFill>
                <a:cs typeface="Times New Roman" pitchFamily="18" charset="0"/>
              </a:rPr>
              <a:t>active with limited clinical value (classification concept or an administrative definition) </a:t>
            </a:r>
            <a:endParaRPr lang="en-US" sz="1800">
              <a:solidFill>
                <a:schemeClr val="bg1"/>
              </a:solidFill>
            </a:endParaRPr>
          </a:p>
        </p:txBody>
      </p:sp>
      <p:sp>
        <p:nvSpPr>
          <p:cNvPr id="25617" name="Rectangle 34"/>
          <p:cNvSpPr>
            <a:spLocks noChangeArrowheads="1"/>
          </p:cNvSpPr>
          <p:nvPr/>
        </p:nvSpPr>
        <p:spPr bwMode="auto">
          <a:xfrm>
            <a:off x="152400" y="2771775"/>
            <a:ext cx="898525" cy="1004888"/>
          </a:xfrm>
          <a:prstGeom prst="rect">
            <a:avLst/>
          </a:prstGeom>
          <a:noFill/>
          <a:ln w="9525">
            <a:solidFill>
              <a:schemeClr val="bg1"/>
            </a:solidFill>
            <a:miter lim="800000"/>
            <a:headEnd/>
            <a:tailEnd/>
          </a:ln>
        </p:spPr>
        <p:txBody>
          <a:bodyPr/>
          <a:lstStyle/>
          <a:p>
            <a:pPr algn="ctr"/>
            <a:r>
              <a:rPr lang="en-US" sz="1800">
                <a:solidFill>
                  <a:schemeClr val="bg1"/>
                </a:solidFill>
                <a:cs typeface="Times New Roman" pitchFamily="18" charset="0"/>
              </a:rPr>
              <a:t>6</a:t>
            </a:r>
            <a:endParaRPr lang="en-US" sz="1800">
              <a:solidFill>
                <a:schemeClr val="bg1"/>
              </a:solidFill>
            </a:endParaRPr>
          </a:p>
        </p:txBody>
      </p:sp>
      <p:sp>
        <p:nvSpPr>
          <p:cNvPr id="25618" name="Rectangle 37"/>
          <p:cNvSpPr>
            <a:spLocks noChangeArrowheads="1"/>
          </p:cNvSpPr>
          <p:nvPr/>
        </p:nvSpPr>
        <p:spPr bwMode="auto">
          <a:xfrm>
            <a:off x="1050925" y="2376488"/>
            <a:ext cx="4803775" cy="395287"/>
          </a:xfrm>
          <a:prstGeom prst="rect">
            <a:avLst/>
          </a:prstGeom>
          <a:noFill/>
          <a:ln w="9525">
            <a:solidFill>
              <a:schemeClr val="bg1"/>
            </a:solidFill>
            <a:miter lim="800000"/>
            <a:headEnd/>
            <a:tailEnd/>
          </a:ln>
        </p:spPr>
        <p:txBody>
          <a:bodyPr/>
          <a:lstStyle/>
          <a:p>
            <a:r>
              <a:rPr lang="en-US" sz="1800">
                <a:solidFill>
                  <a:schemeClr val="bg1"/>
                </a:solidFill>
                <a:cs typeface="Times New Roman" pitchFamily="18" charset="0"/>
              </a:rPr>
              <a:t>active in current use </a:t>
            </a:r>
            <a:endParaRPr lang="en-US" sz="1800">
              <a:solidFill>
                <a:schemeClr val="bg1"/>
              </a:solidFill>
            </a:endParaRPr>
          </a:p>
        </p:txBody>
      </p:sp>
      <p:sp>
        <p:nvSpPr>
          <p:cNvPr id="25619" name="Rectangle 38"/>
          <p:cNvSpPr>
            <a:spLocks noChangeArrowheads="1"/>
          </p:cNvSpPr>
          <p:nvPr/>
        </p:nvSpPr>
        <p:spPr bwMode="auto">
          <a:xfrm>
            <a:off x="152400" y="2376488"/>
            <a:ext cx="898525" cy="395287"/>
          </a:xfrm>
          <a:prstGeom prst="rect">
            <a:avLst/>
          </a:prstGeom>
          <a:noFill/>
          <a:ln w="9525">
            <a:solidFill>
              <a:schemeClr val="bg1"/>
            </a:solidFill>
            <a:miter lim="800000"/>
            <a:headEnd/>
            <a:tailEnd/>
          </a:ln>
        </p:spPr>
        <p:txBody>
          <a:bodyPr/>
          <a:lstStyle/>
          <a:p>
            <a:pPr algn="ctr"/>
            <a:r>
              <a:rPr lang="en-US" sz="1800">
                <a:solidFill>
                  <a:schemeClr val="bg1"/>
                </a:solidFill>
                <a:cs typeface="Times New Roman" pitchFamily="18" charset="0"/>
              </a:rPr>
              <a:t>0</a:t>
            </a:r>
            <a:endParaRPr lang="en-US" sz="1800">
              <a:solidFill>
                <a:schemeClr val="bg1"/>
              </a:solidFill>
            </a:endParaRPr>
          </a:p>
        </p:txBody>
      </p:sp>
      <p:sp>
        <p:nvSpPr>
          <p:cNvPr id="25620" name="Rectangle 41"/>
          <p:cNvSpPr>
            <a:spLocks noChangeArrowheads="1"/>
          </p:cNvSpPr>
          <p:nvPr/>
        </p:nvSpPr>
        <p:spPr bwMode="auto">
          <a:xfrm>
            <a:off x="1050925" y="1981200"/>
            <a:ext cx="4803775" cy="395288"/>
          </a:xfrm>
          <a:prstGeom prst="rect">
            <a:avLst/>
          </a:prstGeom>
          <a:noFill/>
          <a:ln w="9525">
            <a:solidFill>
              <a:schemeClr val="bg1"/>
            </a:solidFill>
            <a:miter lim="800000"/>
            <a:headEnd/>
            <a:tailEnd/>
          </a:ln>
        </p:spPr>
        <p:txBody>
          <a:bodyPr/>
          <a:lstStyle/>
          <a:p>
            <a:pPr algn="ctr"/>
            <a:r>
              <a:rPr lang="en-US" sz="1800" b="1">
                <a:solidFill>
                  <a:schemeClr val="bg1"/>
                </a:solidFill>
                <a:cs typeface="Times New Roman" pitchFamily="18" charset="0"/>
              </a:rPr>
              <a:t>Concept Status</a:t>
            </a:r>
            <a:endParaRPr lang="en-US" sz="1800">
              <a:solidFill>
                <a:schemeClr val="bg1"/>
              </a:solidFill>
            </a:endParaRPr>
          </a:p>
        </p:txBody>
      </p:sp>
      <p:sp>
        <p:nvSpPr>
          <p:cNvPr id="25621" name="Rectangle 42"/>
          <p:cNvSpPr>
            <a:spLocks noChangeArrowheads="1"/>
          </p:cNvSpPr>
          <p:nvPr/>
        </p:nvSpPr>
        <p:spPr bwMode="auto">
          <a:xfrm>
            <a:off x="152400" y="1981200"/>
            <a:ext cx="898525" cy="395288"/>
          </a:xfrm>
          <a:prstGeom prst="rect">
            <a:avLst/>
          </a:prstGeom>
          <a:noFill/>
          <a:ln w="9525">
            <a:solidFill>
              <a:schemeClr val="bg1"/>
            </a:solidFill>
            <a:miter lim="800000"/>
            <a:headEnd/>
            <a:tailEnd/>
          </a:ln>
        </p:spPr>
        <p:txBody>
          <a:bodyPr/>
          <a:lstStyle/>
          <a:p>
            <a:pPr algn="ctr"/>
            <a:r>
              <a:rPr lang="en-US" sz="1800" b="1">
                <a:solidFill>
                  <a:schemeClr val="bg1"/>
                </a:solidFill>
                <a:cs typeface="Times New Roman" pitchFamily="18" charset="0"/>
              </a:rPr>
              <a:t>ST</a:t>
            </a:r>
            <a:endParaRPr lang="en-US" sz="1800">
              <a:solidFill>
                <a:schemeClr val="bg1"/>
              </a:solidFill>
            </a:endParaRPr>
          </a:p>
        </p:txBody>
      </p:sp>
      <p:sp>
        <p:nvSpPr>
          <p:cNvPr id="25622" name="Line 43"/>
          <p:cNvSpPr>
            <a:spLocks noChangeShapeType="1"/>
          </p:cNvSpPr>
          <p:nvPr/>
        </p:nvSpPr>
        <p:spPr bwMode="auto">
          <a:xfrm>
            <a:off x="152400" y="1981200"/>
            <a:ext cx="5715000" cy="0"/>
          </a:xfrm>
          <a:prstGeom prst="line">
            <a:avLst/>
          </a:prstGeom>
          <a:noFill/>
          <a:ln w="12700" cap="rnd">
            <a:solidFill>
              <a:schemeClr val="bg1"/>
            </a:solidFill>
            <a:round/>
            <a:headEnd/>
            <a:tailEnd/>
          </a:ln>
        </p:spPr>
        <p:txBody>
          <a:bodyPr anchor="ctr"/>
          <a:lstStyle/>
          <a:p>
            <a:endParaRPr lang="en-US" sz="1800"/>
          </a:p>
        </p:txBody>
      </p:sp>
      <p:sp>
        <p:nvSpPr>
          <p:cNvPr id="25623" name="Rectangle 54"/>
          <p:cNvSpPr>
            <a:spLocks noChangeArrowheads="1"/>
          </p:cNvSpPr>
          <p:nvPr/>
        </p:nvSpPr>
        <p:spPr bwMode="auto">
          <a:xfrm>
            <a:off x="152400" y="2362200"/>
            <a:ext cx="5715000" cy="1447800"/>
          </a:xfrm>
          <a:prstGeom prst="rect">
            <a:avLst/>
          </a:prstGeom>
          <a:solidFill>
            <a:srgbClr val="00CC99">
              <a:alpha val="30196"/>
            </a:srgbClr>
          </a:solidFill>
          <a:ln w="9525">
            <a:noFill/>
            <a:miter lim="800000"/>
            <a:headEnd/>
            <a:tailEnd/>
          </a:ln>
        </p:spPr>
        <p:txBody>
          <a:bodyPr wrap="none" anchor="ctr"/>
          <a:lstStyle/>
          <a:p>
            <a:endParaRPr lang="en-US" sz="1800"/>
          </a:p>
        </p:txBody>
      </p:sp>
      <p:sp>
        <p:nvSpPr>
          <p:cNvPr id="25624" name="Rectangle 55"/>
          <p:cNvSpPr>
            <a:spLocks noChangeArrowheads="1"/>
          </p:cNvSpPr>
          <p:nvPr/>
        </p:nvSpPr>
        <p:spPr bwMode="auto">
          <a:xfrm>
            <a:off x="152400" y="3733800"/>
            <a:ext cx="5715000" cy="2743200"/>
          </a:xfrm>
          <a:prstGeom prst="rect">
            <a:avLst/>
          </a:prstGeom>
          <a:solidFill>
            <a:srgbClr val="FF0000">
              <a:alpha val="30196"/>
            </a:srgbClr>
          </a:solidFill>
          <a:ln w="9525">
            <a:noFill/>
            <a:miter lim="800000"/>
            <a:headEnd/>
            <a:tailEnd/>
          </a:ln>
        </p:spPr>
        <p:txBody>
          <a:bodyPr wrap="none" anchor="ctr"/>
          <a:lstStyle/>
          <a:p>
            <a:endParaRPr lang="en-US" sz="1800"/>
          </a:p>
        </p:txBody>
      </p:sp>
      <p:sp>
        <p:nvSpPr>
          <p:cNvPr id="25625" name="Rectangle 57"/>
          <p:cNvSpPr>
            <a:spLocks noChangeArrowheads="1"/>
          </p:cNvSpPr>
          <p:nvPr/>
        </p:nvSpPr>
        <p:spPr bwMode="auto">
          <a:xfrm>
            <a:off x="1600200" y="6553200"/>
            <a:ext cx="7543800" cy="304800"/>
          </a:xfrm>
          <a:prstGeom prst="rect">
            <a:avLst/>
          </a:prstGeom>
          <a:noFill/>
          <a:ln w="9525">
            <a:noFill/>
            <a:miter lim="800000"/>
            <a:headEnd/>
            <a:tailEnd/>
          </a:ln>
        </p:spPr>
        <p:txBody>
          <a:bodyPr>
            <a:spAutoFit/>
          </a:bodyPr>
          <a:lstStyle/>
          <a:p>
            <a:pPr algn="r"/>
            <a:r>
              <a:rPr lang="en-US" sz="1400" b="1">
                <a:solidFill>
                  <a:schemeClr val="bg1"/>
                </a:solidFill>
              </a:rPr>
              <a:t>SNOMED CT® Technical Reference Guide – January 2007 Release, p43. </a:t>
            </a:r>
          </a:p>
        </p:txBody>
      </p:sp>
      <p:sp>
        <p:nvSpPr>
          <p:cNvPr id="777274" name="AutoShape 58"/>
          <p:cNvSpPr>
            <a:spLocks noChangeArrowheads="1"/>
          </p:cNvSpPr>
          <p:nvPr/>
        </p:nvSpPr>
        <p:spPr bwMode="auto">
          <a:xfrm rot="-852647">
            <a:off x="1447800" y="2743200"/>
            <a:ext cx="6283325" cy="2776538"/>
          </a:xfrm>
          <a:prstGeom prst="roundRect">
            <a:avLst>
              <a:gd name="adj" fmla="val 16667"/>
            </a:avLst>
          </a:prstGeom>
          <a:solidFill>
            <a:srgbClr val="FF0000"/>
          </a:solidFill>
          <a:ln w="76200" algn="ctr">
            <a:solidFill>
              <a:srgbClr val="FF0000"/>
            </a:solidFill>
            <a:round/>
            <a:headEnd/>
            <a:tailEnd/>
          </a:ln>
        </p:spPr>
        <p:txBody>
          <a:bodyPr lIns="0" tIns="0" rIns="0" bIns="0">
            <a:spAutoFit/>
          </a:bodyPr>
          <a:lstStyle/>
          <a:p>
            <a:pPr marL="457200" indent="-457200">
              <a:buFontTx/>
              <a:buChar char="•"/>
            </a:pPr>
            <a:r>
              <a:rPr lang="en-US" sz="3200" b="1">
                <a:solidFill>
                  <a:schemeClr val="bg1"/>
                </a:solidFill>
              </a:rPr>
              <a:t>With the exception of ST=3, all are pure internal motivations.</a:t>
            </a:r>
          </a:p>
          <a:p>
            <a:pPr marL="457200" indent="-457200">
              <a:buFontTx/>
              <a:buChar char="•"/>
            </a:pPr>
            <a:r>
              <a:rPr lang="en-US" sz="3200" b="1">
                <a:solidFill>
                  <a:schemeClr val="bg1"/>
                </a:solidFill>
              </a:rPr>
              <a:t>ST=3 just hints to an external motivation, but doesn’t specify which 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777274"/>
                                        </p:tgtEl>
                                        <p:attrNameLst>
                                          <p:attrName>style.visibility</p:attrName>
                                        </p:attrNameLst>
                                      </p:cBhvr>
                                      <p:to>
                                        <p:strVal val="visible"/>
                                      </p:to>
                                    </p:set>
                                  </p:childTnLst>
                                </p:cTn>
                              </p:par>
                              <p:par>
                                <p:cTn id="7" presetID="8" presetClass="emph" presetSubtype="0" fill="hold" grpId="0" nodeType="withEffect">
                                  <p:stCondLst>
                                    <p:cond delay="0"/>
                                  </p:stCondLst>
                                  <p:childTnLst>
                                    <p:animRot by="21600000">
                                      <p:cBhvr>
                                        <p:cTn id="8" dur="500" fill="hold"/>
                                        <p:tgtEl>
                                          <p:spTgt spid="7772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274" grpId="0" animBg="1"/>
      <p:bldP spid="777274"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a:spLocks noGrp="1" noChangeArrowheads="1"/>
          </p:cNvSpPr>
          <p:nvPr>
            <p:ph type="title"/>
          </p:nvPr>
        </p:nvSpPr>
        <p:spPr>
          <a:xfrm>
            <a:off x="255588" y="1285875"/>
            <a:ext cx="8632825" cy="628650"/>
          </a:xfrm>
        </p:spPr>
        <p:txBody>
          <a:bodyPr/>
          <a:lstStyle/>
          <a:p>
            <a:pPr eaLnBrk="1" hangingPunct="1"/>
            <a:r>
              <a:rPr lang="en-GB" sz="3100" smtClean="0"/>
              <a:t>Is it possible to translate status into error-values?</a:t>
            </a:r>
            <a:endParaRPr lang="en-US" sz="3100" smtClean="0"/>
          </a:p>
        </p:txBody>
      </p:sp>
      <p:sp>
        <p:nvSpPr>
          <p:cNvPr id="32771" name="Rectangle 56"/>
          <p:cNvSpPr>
            <a:spLocks noGrp="1" noChangeArrowheads="1"/>
          </p:cNvSpPr>
          <p:nvPr>
            <p:ph type="body" idx="1"/>
          </p:nvPr>
        </p:nvSpPr>
        <p:spPr>
          <a:xfrm>
            <a:off x="6172200" y="2133600"/>
            <a:ext cx="2971800" cy="4724400"/>
          </a:xfrm>
        </p:spPr>
        <p:txBody>
          <a:bodyPr/>
          <a:lstStyle/>
          <a:p>
            <a:pPr marL="0" indent="0" algn="ctr" eaLnBrk="1" hangingPunct="1">
              <a:buFontTx/>
              <a:buNone/>
            </a:pPr>
            <a:r>
              <a:rPr lang="en-GB" sz="2400" smtClean="0"/>
              <a:t>‘</a:t>
            </a:r>
            <a:r>
              <a:rPr lang="en-GB" sz="2000" b="1" smtClean="0"/>
              <a:t>Historical relationships</a:t>
            </a:r>
            <a:r>
              <a:rPr lang="en-GB" sz="2000" smtClean="0"/>
              <a:t>’</a:t>
            </a:r>
          </a:p>
          <a:p>
            <a:pPr marL="0" indent="0" eaLnBrk="1" hangingPunct="1"/>
            <a:r>
              <a:rPr lang="en-GB" sz="2400" smtClean="0"/>
              <a:t>"SAME AS", </a:t>
            </a:r>
          </a:p>
          <a:p>
            <a:pPr marL="0" indent="0" eaLnBrk="1" hangingPunct="1"/>
            <a:r>
              <a:rPr lang="en-GB" sz="2400" smtClean="0"/>
              <a:t>"REPLACED BY", </a:t>
            </a:r>
          </a:p>
          <a:p>
            <a:pPr marL="0" indent="0" eaLnBrk="1" hangingPunct="1"/>
            <a:r>
              <a:rPr lang="en-GB" sz="2400" smtClean="0"/>
              <a:t>"WAS A", </a:t>
            </a:r>
          </a:p>
          <a:p>
            <a:pPr marL="0" indent="0" eaLnBrk="1" hangingPunct="1"/>
            <a:r>
              <a:rPr lang="en-GB" sz="2400" smtClean="0"/>
              <a:t>"MAYBE A", </a:t>
            </a:r>
          </a:p>
          <a:p>
            <a:pPr marL="0" indent="0" eaLnBrk="1" hangingPunct="1"/>
            <a:r>
              <a:rPr lang="en-GB" sz="2400" smtClean="0"/>
              <a:t>"MOVED TO", </a:t>
            </a:r>
          </a:p>
          <a:p>
            <a:pPr marL="0" indent="0" eaLnBrk="1" hangingPunct="1"/>
            <a:r>
              <a:rPr lang="en-GB" sz="2400" smtClean="0"/>
              <a:t>"MOVED FROM"</a:t>
            </a:r>
            <a:endParaRPr lang="en-US" sz="2400" smtClean="0"/>
          </a:p>
        </p:txBody>
      </p:sp>
      <p:sp>
        <p:nvSpPr>
          <p:cNvPr id="32772" name="Rectangle 9"/>
          <p:cNvSpPr>
            <a:spLocks noChangeArrowheads="1"/>
          </p:cNvSpPr>
          <p:nvPr/>
        </p:nvSpPr>
        <p:spPr bwMode="auto">
          <a:xfrm>
            <a:off x="1050925" y="6057900"/>
            <a:ext cx="4803775" cy="395288"/>
          </a:xfrm>
          <a:prstGeom prst="rect">
            <a:avLst/>
          </a:prstGeom>
          <a:noFill/>
          <a:ln w="9525">
            <a:solidFill>
              <a:schemeClr val="bg1"/>
            </a:solidFill>
            <a:miter lim="800000"/>
            <a:headEnd/>
            <a:tailEnd/>
          </a:ln>
        </p:spPr>
        <p:txBody>
          <a:bodyPr/>
          <a:lstStyle/>
          <a:p>
            <a:r>
              <a:rPr lang="en-US" sz="1800">
                <a:solidFill>
                  <a:schemeClr val="bg1"/>
                </a:solidFill>
                <a:cs typeface="Times New Roman" pitchFamily="18" charset="0"/>
              </a:rPr>
              <a:t>inactive because found to contain a mistake</a:t>
            </a:r>
            <a:endParaRPr lang="en-US" sz="1800">
              <a:solidFill>
                <a:schemeClr val="bg1"/>
              </a:solidFill>
            </a:endParaRPr>
          </a:p>
        </p:txBody>
      </p:sp>
      <p:sp>
        <p:nvSpPr>
          <p:cNvPr id="32773" name="Rectangle 10"/>
          <p:cNvSpPr>
            <a:spLocks noChangeArrowheads="1"/>
          </p:cNvSpPr>
          <p:nvPr/>
        </p:nvSpPr>
        <p:spPr bwMode="auto">
          <a:xfrm>
            <a:off x="152400" y="6057900"/>
            <a:ext cx="898525" cy="395288"/>
          </a:xfrm>
          <a:prstGeom prst="rect">
            <a:avLst/>
          </a:prstGeom>
          <a:noFill/>
          <a:ln w="9525">
            <a:solidFill>
              <a:schemeClr val="bg1"/>
            </a:solidFill>
            <a:miter lim="800000"/>
            <a:headEnd/>
            <a:tailEnd/>
          </a:ln>
        </p:spPr>
        <p:txBody>
          <a:bodyPr/>
          <a:lstStyle/>
          <a:p>
            <a:pPr algn="ctr"/>
            <a:r>
              <a:rPr lang="en-US" sz="1800">
                <a:solidFill>
                  <a:schemeClr val="bg1"/>
                </a:solidFill>
                <a:cs typeface="Times New Roman" pitchFamily="18" charset="0"/>
              </a:rPr>
              <a:t>5</a:t>
            </a:r>
            <a:endParaRPr lang="en-US" sz="1800">
              <a:solidFill>
                <a:schemeClr val="bg1"/>
              </a:solidFill>
            </a:endParaRPr>
          </a:p>
        </p:txBody>
      </p:sp>
      <p:sp>
        <p:nvSpPr>
          <p:cNvPr id="32774" name="Rectangle 13"/>
          <p:cNvSpPr>
            <a:spLocks noChangeArrowheads="1"/>
          </p:cNvSpPr>
          <p:nvPr/>
        </p:nvSpPr>
        <p:spPr bwMode="auto">
          <a:xfrm>
            <a:off x="1050925" y="5662613"/>
            <a:ext cx="4803775" cy="395287"/>
          </a:xfrm>
          <a:prstGeom prst="rect">
            <a:avLst/>
          </a:prstGeom>
          <a:noFill/>
          <a:ln w="9525">
            <a:solidFill>
              <a:schemeClr val="bg1"/>
            </a:solidFill>
            <a:miter lim="800000"/>
            <a:headEnd/>
            <a:tailEnd/>
          </a:ln>
        </p:spPr>
        <p:txBody>
          <a:bodyPr/>
          <a:lstStyle/>
          <a:p>
            <a:r>
              <a:rPr lang="en-US" sz="1800">
                <a:solidFill>
                  <a:schemeClr val="bg1"/>
                </a:solidFill>
                <a:cs typeface="Times New Roman" pitchFamily="18" charset="0"/>
              </a:rPr>
              <a:t>inactive because inherently ambiguous. </a:t>
            </a:r>
            <a:endParaRPr lang="en-US" sz="1800">
              <a:solidFill>
                <a:schemeClr val="bg1"/>
              </a:solidFill>
            </a:endParaRPr>
          </a:p>
        </p:txBody>
      </p:sp>
      <p:sp>
        <p:nvSpPr>
          <p:cNvPr id="32775" name="Rectangle 14"/>
          <p:cNvSpPr>
            <a:spLocks noChangeArrowheads="1"/>
          </p:cNvSpPr>
          <p:nvPr/>
        </p:nvSpPr>
        <p:spPr bwMode="auto">
          <a:xfrm>
            <a:off x="152400" y="5662613"/>
            <a:ext cx="898525" cy="395287"/>
          </a:xfrm>
          <a:prstGeom prst="rect">
            <a:avLst/>
          </a:prstGeom>
          <a:noFill/>
          <a:ln w="9525">
            <a:solidFill>
              <a:schemeClr val="bg1"/>
            </a:solidFill>
            <a:miter lim="800000"/>
            <a:headEnd/>
            <a:tailEnd/>
          </a:ln>
        </p:spPr>
        <p:txBody>
          <a:bodyPr/>
          <a:lstStyle/>
          <a:p>
            <a:pPr algn="ctr"/>
            <a:r>
              <a:rPr lang="en-US" sz="1800">
                <a:solidFill>
                  <a:schemeClr val="bg1"/>
                </a:solidFill>
                <a:cs typeface="Times New Roman" pitchFamily="18" charset="0"/>
              </a:rPr>
              <a:t>4</a:t>
            </a:r>
            <a:endParaRPr lang="en-US" sz="1800">
              <a:solidFill>
                <a:schemeClr val="bg1"/>
              </a:solidFill>
            </a:endParaRPr>
          </a:p>
        </p:txBody>
      </p:sp>
      <p:sp>
        <p:nvSpPr>
          <p:cNvPr id="32776" name="Rectangle 17"/>
          <p:cNvSpPr>
            <a:spLocks noChangeArrowheads="1"/>
          </p:cNvSpPr>
          <p:nvPr/>
        </p:nvSpPr>
        <p:spPr bwMode="auto">
          <a:xfrm>
            <a:off x="1050925" y="4962525"/>
            <a:ext cx="4803775" cy="700088"/>
          </a:xfrm>
          <a:prstGeom prst="rect">
            <a:avLst/>
          </a:prstGeom>
          <a:noFill/>
          <a:ln w="9525">
            <a:solidFill>
              <a:schemeClr val="bg1"/>
            </a:solidFill>
            <a:miter lim="800000"/>
            <a:headEnd/>
            <a:tailEnd/>
          </a:ln>
        </p:spPr>
        <p:txBody>
          <a:bodyPr/>
          <a:lstStyle/>
          <a:p>
            <a:r>
              <a:rPr lang="en-US" sz="1800">
                <a:solidFill>
                  <a:schemeClr val="bg1"/>
                </a:solidFill>
                <a:cs typeface="Times New Roman" pitchFamily="18" charset="0"/>
              </a:rPr>
              <a:t>inactive because no longer recognized as a valid clinical concept  (outdated)</a:t>
            </a:r>
            <a:endParaRPr lang="en-US" sz="1800">
              <a:solidFill>
                <a:schemeClr val="bg1"/>
              </a:solidFill>
            </a:endParaRPr>
          </a:p>
        </p:txBody>
      </p:sp>
      <p:sp>
        <p:nvSpPr>
          <p:cNvPr id="32777" name="Rectangle 18"/>
          <p:cNvSpPr>
            <a:spLocks noChangeArrowheads="1"/>
          </p:cNvSpPr>
          <p:nvPr/>
        </p:nvSpPr>
        <p:spPr bwMode="auto">
          <a:xfrm>
            <a:off x="152400" y="4962525"/>
            <a:ext cx="898525" cy="700088"/>
          </a:xfrm>
          <a:prstGeom prst="rect">
            <a:avLst/>
          </a:prstGeom>
          <a:noFill/>
          <a:ln w="9525">
            <a:solidFill>
              <a:schemeClr val="bg1"/>
            </a:solidFill>
            <a:miter lim="800000"/>
            <a:headEnd/>
            <a:tailEnd/>
          </a:ln>
        </p:spPr>
        <p:txBody>
          <a:bodyPr/>
          <a:lstStyle/>
          <a:p>
            <a:pPr algn="ctr"/>
            <a:r>
              <a:rPr lang="en-US" sz="1800">
                <a:solidFill>
                  <a:schemeClr val="bg1"/>
                </a:solidFill>
                <a:cs typeface="Times New Roman" pitchFamily="18" charset="0"/>
              </a:rPr>
              <a:t>3</a:t>
            </a:r>
            <a:endParaRPr lang="en-US" sz="1800">
              <a:solidFill>
                <a:schemeClr val="bg1"/>
              </a:solidFill>
            </a:endParaRPr>
          </a:p>
        </p:txBody>
      </p:sp>
      <p:sp>
        <p:nvSpPr>
          <p:cNvPr id="32778" name="Rectangle 21"/>
          <p:cNvSpPr>
            <a:spLocks noChangeArrowheads="1"/>
          </p:cNvSpPr>
          <p:nvPr/>
        </p:nvSpPr>
        <p:spPr bwMode="auto">
          <a:xfrm>
            <a:off x="1050925" y="4567238"/>
            <a:ext cx="4803775" cy="395287"/>
          </a:xfrm>
          <a:prstGeom prst="rect">
            <a:avLst/>
          </a:prstGeom>
          <a:noFill/>
          <a:ln w="9525">
            <a:solidFill>
              <a:schemeClr val="bg1"/>
            </a:solidFill>
            <a:miter lim="800000"/>
            <a:headEnd/>
            <a:tailEnd/>
          </a:ln>
        </p:spPr>
        <p:txBody>
          <a:bodyPr/>
          <a:lstStyle/>
          <a:p>
            <a:r>
              <a:rPr lang="en-US" sz="1800">
                <a:solidFill>
                  <a:schemeClr val="bg1"/>
                </a:solidFill>
                <a:cs typeface="Times New Roman" pitchFamily="18" charset="0"/>
              </a:rPr>
              <a:t>inactive: withdrawn because duplication </a:t>
            </a:r>
            <a:endParaRPr lang="en-US" sz="1800">
              <a:solidFill>
                <a:schemeClr val="bg1"/>
              </a:solidFill>
            </a:endParaRPr>
          </a:p>
        </p:txBody>
      </p:sp>
      <p:sp>
        <p:nvSpPr>
          <p:cNvPr id="32779" name="Rectangle 22"/>
          <p:cNvSpPr>
            <a:spLocks noChangeArrowheads="1"/>
          </p:cNvSpPr>
          <p:nvPr/>
        </p:nvSpPr>
        <p:spPr bwMode="auto">
          <a:xfrm>
            <a:off x="152400" y="4567238"/>
            <a:ext cx="898525" cy="395287"/>
          </a:xfrm>
          <a:prstGeom prst="rect">
            <a:avLst/>
          </a:prstGeom>
          <a:noFill/>
          <a:ln w="9525">
            <a:solidFill>
              <a:schemeClr val="bg1"/>
            </a:solidFill>
            <a:miter lim="800000"/>
            <a:headEnd/>
            <a:tailEnd/>
          </a:ln>
        </p:spPr>
        <p:txBody>
          <a:bodyPr/>
          <a:lstStyle/>
          <a:p>
            <a:pPr algn="ctr"/>
            <a:r>
              <a:rPr lang="en-US" sz="1800">
                <a:solidFill>
                  <a:schemeClr val="bg1"/>
                </a:solidFill>
                <a:cs typeface="Times New Roman" pitchFamily="18" charset="0"/>
              </a:rPr>
              <a:t>2</a:t>
            </a:r>
            <a:endParaRPr lang="en-US" sz="1800">
              <a:solidFill>
                <a:schemeClr val="bg1"/>
              </a:solidFill>
            </a:endParaRPr>
          </a:p>
        </p:txBody>
      </p:sp>
      <p:sp>
        <p:nvSpPr>
          <p:cNvPr id="32780" name="Rectangle 25"/>
          <p:cNvSpPr>
            <a:spLocks noChangeArrowheads="1"/>
          </p:cNvSpPr>
          <p:nvPr/>
        </p:nvSpPr>
        <p:spPr bwMode="auto">
          <a:xfrm>
            <a:off x="1050925" y="4171950"/>
            <a:ext cx="4803775" cy="395288"/>
          </a:xfrm>
          <a:prstGeom prst="rect">
            <a:avLst/>
          </a:prstGeom>
          <a:noFill/>
          <a:ln w="9525">
            <a:solidFill>
              <a:schemeClr val="bg1"/>
            </a:solidFill>
            <a:miter lim="800000"/>
            <a:headEnd/>
            <a:tailEnd/>
          </a:ln>
        </p:spPr>
        <p:txBody>
          <a:bodyPr/>
          <a:lstStyle/>
          <a:p>
            <a:r>
              <a:rPr lang="en-US" sz="1800">
                <a:solidFill>
                  <a:schemeClr val="bg1"/>
                </a:solidFill>
                <a:cs typeface="Times New Roman" pitchFamily="18" charset="0"/>
              </a:rPr>
              <a:t>inactive because moved elsewhere</a:t>
            </a:r>
            <a:endParaRPr lang="en-US" sz="1800">
              <a:solidFill>
                <a:schemeClr val="bg1"/>
              </a:solidFill>
            </a:endParaRPr>
          </a:p>
        </p:txBody>
      </p:sp>
      <p:sp>
        <p:nvSpPr>
          <p:cNvPr id="32781" name="Rectangle 26"/>
          <p:cNvSpPr>
            <a:spLocks noChangeArrowheads="1"/>
          </p:cNvSpPr>
          <p:nvPr/>
        </p:nvSpPr>
        <p:spPr bwMode="auto">
          <a:xfrm>
            <a:off x="152400" y="4171950"/>
            <a:ext cx="898525" cy="395288"/>
          </a:xfrm>
          <a:prstGeom prst="rect">
            <a:avLst/>
          </a:prstGeom>
          <a:noFill/>
          <a:ln w="9525">
            <a:solidFill>
              <a:schemeClr val="bg1"/>
            </a:solidFill>
            <a:miter lim="800000"/>
            <a:headEnd/>
            <a:tailEnd/>
          </a:ln>
        </p:spPr>
        <p:txBody>
          <a:bodyPr/>
          <a:lstStyle/>
          <a:p>
            <a:pPr algn="ctr"/>
            <a:r>
              <a:rPr lang="en-US" sz="1800">
                <a:solidFill>
                  <a:schemeClr val="bg1"/>
                </a:solidFill>
                <a:cs typeface="Times New Roman" pitchFamily="18" charset="0"/>
              </a:rPr>
              <a:t>10</a:t>
            </a:r>
            <a:endParaRPr lang="en-US" sz="1800">
              <a:solidFill>
                <a:schemeClr val="bg1"/>
              </a:solidFill>
            </a:endParaRPr>
          </a:p>
        </p:txBody>
      </p:sp>
      <p:sp>
        <p:nvSpPr>
          <p:cNvPr id="32782" name="Rectangle 29"/>
          <p:cNvSpPr>
            <a:spLocks noChangeArrowheads="1"/>
          </p:cNvSpPr>
          <p:nvPr/>
        </p:nvSpPr>
        <p:spPr bwMode="auto">
          <a:xfrm>
            <a:off x="1050925" y="3776663"/>
            <a:ext cx="4803775" cy="395287"/>
          </a:xfrm>
          <a:prstGeom prst="rect">
            <a:avLst/>
          </a:prstGeom>
          <a:noFill/>
          <a:ln w="9525">
            <a:solidFill>
              <a:schemeClr val="bg1"/>
            </a:solidFill>
            <a:miter lim="800000"/>
            <a:headEnd/>
            <a:tailEnd/>
          </a:ln>
        </p:spPr>
        <p:txBody>
          <a:bodyPr/>
          <a:lstStyle/>
          <a:p>
            <a:r>
              <a:rPr lang="en-US" sz="1800">
                <a:solidFill>
                  <a:schemeClr val="bg1"/>
                </a:solidFill>
                <a:cs typeface="Times New Roman" pitchFamily="18" charset="0"/>
              </a:rPr>
              <a:t>inactive: ‘retired’ without a specified reason</a:t>
            </a:r>
            <a:endParaRPr lang="en-US" sz="1800">
              <a:solidFill>
                <a:schemeClr val="bg1"/>
              </a:solidFill>
            </a:endParaRPr>
          </a:p>
        </p:txBody>
      </p:sp>
      <p:sp>
        <p:nvSpPr>
          <p:cNvPr id="32783" name="Rectangle 30"/>
          <p:cNvSpPr>
            <a:spLocks noChangeArrowheads="1"/>
          </p:cNvSpPr>
          <p:nvPr/>
        </p:nvSpPr>
        <p:spPr bwMode="auto">
          <a:xfrm>
            <a:off x="152400" y="3776663"/>
            <a:ext cx="898525" cy="395287"/>
          </a:xfrm>
          <a:prstGeom prst="rect">
            <a:avLst/>
          </a:prstGeom>
          <a:noFill/>
          <a:ln w="9525">
            <a:solidFill>
              <a:schemeClr val="bg1"/>
            </a:solidFill>
            <a:miter lim="800000"/>
            <a:headEnd/>
            <a:tailEnd/>
          </a:ln>
        </p:spPr>
        <p:txBody>
          <a:bodyPr/>
          <a:lstStyle/>
          <a:p>
            <a:pPr algn="ctr"/>
            <a:r>
              <a:rPr lang="en-US" sz="1800">
                <a:solidFill>
                  <a:schemeClr val="bg1"/>
                </a:solidFill>
                <a:cs typeface="Times New Roman" pitchFamily="18" charset="0"/>
              </a:rPr>
              <a:t>1</a:t>
            </a:r>
            <a:endParaRPr lang="en-US" sz="1800">
              <a:solidFill>
                <a:schemeClr val="bg1"/>
              </a:solidFill>
            </a:endParaRPr>
          </a:p>
        </p:txBody>
      </p:sp>
      <p:sp>
        <p:nvSpPr>
          <p:cNvPr id="32784" name="Rectangle 33"/>
          <p:cNvSpPr>
            <a:spLocks noChangeArrowheads="1"/>
          </p:cNvSpPr>
          <p:nvPr/>
        </p:nvSpPr>
        <p:spPr bwMode="auto">
          <a:xfrm>
            <a:off x="1050925" y="2771775"/>
            <a:ext cx="4803775" cy="1004888"/>
          </a:xfrm>
          <a:prstGeom prst="rect">
            <a:avLst/>
          </a:prstGeom>
          <a:noFill/>
          <a:ln w="9525">
            <a:solidFill>
              <a:schemeClr val="bg1"/>
            </a:solidFill>
            <a:miter lim="800000"/>
            <a:headEnd/>
            <a:tailEnd/>
          </a:ln>
        </p:spPr>
        <p:txBody>
          <a:bodyPr/>
          <a:lstStyle/>
          <a:p>
            <a:r>
              <a:rPr lang="en-US" sz="1800">
                <a:solidFill>
                  <a:schemeClr val="bg1"/>
                </a:solidFill>
                <a:cs typeface="Times New Roman" pitchFamily="18" charset="0"/>
              </a:rPr>
              <a:t>active with limited clinical value (classification concept or an administrative definition) </a:t>
            </a:r>
            <a:endParaRPr lang="en-US" sz="1800">
              <a:solidFill>
                <a:schemeClr val="bg1"/>
              </a:solidFill>
            </a:endParaRPr>
          </a:p>
        </p:txBody>
      </p:sp>
      <p:sp>
        <p:nvSpPr>
          <p:cNvPr id="32785" name="Rectangle 34"/>
          <p:cNvSpPr>
            <a:spLocks noChangeArrowheads="1"/>
          </p:cNvSpPr>
          <p:nvPr/>
        </p:nvSpPr>
        <p:spPr bwMode="auto">
          <a:xfrm>
            <a:off x="152400" y="2771775"/>
            <a:ext cx="898525" cy="1004888"/>
          </a:xfrm>
          <a:prstGeom prst="rect">
            <a:avLst/>
          </a:prstGeom>
          <a:noFill/>
          <a:ln w="9525">
            <a:solidFill>
              <a:schemeClr val="bg1"/>
            </a:solidFill>
            <a:miter lim="800000"/>
            <a:headEnd/>
            <a:tailEnd/>
          </a:ln>
        </p:spPr>
        <p:txBody>
          <a:bodyPr/>
          <a:lstStyle/>
          <a:p>
            <a:pPr algn="ctr"/>
            <a:r>
              <a:rPr lang="en-US" sz="1800">
                <a:solidFill>
                  <a:schemeClr val="bg1"/>
                </a:solidFill>
                <a:cs typeface="Times New Roman" pitchFamily="18" charset="0"/>
              </a:rPr>
              <a:t>6</a:t>
            </a:r>
            <a:endParaRPr lang="en-US" sz="1800">
              <a:solidFill>
                <a:schemeClr val="bg1"/>
              </a:solidFill>
            </a:endParaRPr>
          </a:p>
        </p:txBody>
      </p:sp>
      <p:sp>
        <p:nvSpPr>
          <p:cNvPr id="32786" name="Rectangle 37"/>
          <p:cNvSpPr>
            <a:spLocks noChangeArrowheads="1"/>
          </p:cNvSpPr>
          <p:nvPr/>
        </p:nvSpPr>
        <p:spPr bwMode="auto">
          <a:xfrm>
            <a:off x="1050925" y="2376488"/>
            <a:ext cx="4803775" cy="395287"/>
          </a:xfrm>
          <a:prstGeom prst="rect">
            <a:avLst/>
          </a:prstGeom>
          <a:noFill/>
          <a:ln w="9525">
            <a:solidFill>
              <a:schemeClr val="bg1"/>
            </a:solidFill>
            <a:miter lim="800000"/>
            <a:headEnd/>
            <a:tailEnd/>
          </a:ln>
        </p:spPr>
        <p:txBody>
          <a:bodyPr/>
          <a:lstStyle/>
          <a:p>
            <a:r>
              <a:rPr lang="en-US" sz="1800">
                <a:solidFill>
                  <a:schemeClr val="bg1"/>
                </a:solidFill>
                <a:cs typeface="Times New Roman" pitchFamily="18" charset="0"/>
              </a:rPr>
              <a:t>active in current use </a:t>
            </a:r>
            <a:endParaRPr lang="en-US" sz="1800">
              <a:solidFill>
                <a:schemeClr val="bg1"/>
              </a:solidFill>
            </a:endParaRPr>
          </a:p>
        </p:txBody>
      </p:sp>
      <p:sp>
        <p:nvSpPr>
          <p:cNvPr id="32787" name="Rectangle 38"/>
          <p:cNvSpPr>
            <a:spLocks noChangeArrowheads="1"/>
          </p:cNvSpPr>
          <p:nvPr/>
        </p:nvSpPr>
        <p:spPr bwMode="auto">
          <a:xfrm>
            <a:off x="152400" y="2376488"/>
            <a:ext cx="898525" cy="395287"/>
          </a:xfrm>
          <a:prstGeom prst="rect">
            <a:avLst/>
          </a:prstGeom>
          <a:noFill/>
          <a:ln w="9525">
            <a:solidFill>
              <a:schemeClr val="bg1"/>
            </a:solidFill>
            <a:miter lim="800000"/>
            <a:headEnd/>
            <a:tailEnd/>
          </a:ln>
        </p:spPr>
        <p:txBody>
          <a:bodyPr/>
          <a:lstStyle/>
          <a:p>
            <a:pPr algn="ctr"/>
            <a:r>
              <a:rPr lang="en-US" sz="1800">
                <a:solidFill>
                  <a:schemeClr val="bg1"/>
                </a:solidFill>
                <a:cs typeface="Times New Roman" pitchFamily="18" charset="0"/>
              </a:rPr>
              <a:t>0</a:t>
            </a:r>
            <a:endParaRPr lang="en-US" sz="1800">
              <a:solidFill>
                <a:schemeClr val="bg1"/>
              </a:solidFill>
            </a:endParaRPr>
          </a:p>
        </p:txBody>
      </p:sp>
      <p:sp>
        <p:nvSpPr>
          <p:cNvPr id="32788" name="Rectangle 41"/>
          <p:cNvSpPr>
            <a:spLocks noChangeArrowheads="1"/>
          </p:cNvSpPr>
          <p:nvPr/>
        </p:nvSpPr>
        <p:spPr bwMode="auto">
          <a:xfrm>
            <a:off x="1050925" y="1981200"/>
            <a:ext cx="4803775" cy="395288"/>
          </a:xfrm>
          <a:prstGeom prst="rect">
            <a:avLst/>
          </a:prstGeom>
          <a:noFill/>
          <a:ln w="9525">
            <a:solidFill>
              <a:schemeClr val="bg1"/>
            </a:solidFill>
            <a:miter lim="800000"/>
            <a:headEnd/>
            <a:tailEnd/>
          </a:ln>
        </p:spPr>
        <p:txBody>
          <a:bodyPr/>
          <a:lstStyle/>
          <a:p>
            <a:pPr algn="ctr"/>
            <a:r>
              <a:rPr lang="en-US" sz="1800" b="1">
                <a:solidFill>
                  <a:schemeClr val="bg1"/>
                </a:solidFill>
                <a:cs typeface="Times New Roman" pitchFamily="18" charset="0"/>
              </a:rPr>
              <a:t>Concept Status</a:t>
            </a:r>
            <a:endParaRPr lang="en-US" sz="1800">
              <a:solidFill>
                <a:schemeClr val="bg1"/>
              </a:solidFill>
            </a:endParaRPr>
          </a:p>
        </p:txBody>
      </p:sp>
      <p:sp>
        <p:nvSpPr>
          <p:cNvPr id="32789" name="Rectangle 42"/>
          <p:cNvSpPr>
            <a:spLocks noChangeArrowheads="1"/>
          </p:cNvSpPr>
          <p:nvPr/>
        </p:nvSpPr>
        <p:spPr bwMode="auto">
          <a:xfrm>
            <a:off x="152400" y="1981200"/>
            <a:ext cx="898525" cy="395288"/>
          </a:xfrm>
          <a:prstGeom prst="rect">
            <a:avLst/>
          </a:prstGeom>
          <a:noFill/>
          <a:ln w="9525">
            <a:solidFill>
              <a:schemeClr val="bg1"/>
            </a:solidFill>
            <a:miter lim="800000"/>
            <a:headEnd/>
            <a:tailEnd/>
          </a:ln>
        </p:spPr>
        <p:txBody>
          <a:bodyPr/>
          <a:lstStyle/>
          <a:p>
            <a:pPr algn="ctr"/>
            <a:r>
              <a:rPr lang="en-US" sz="1800" b="1">
                <a:solidFill>
                  <a:schemeClr val="bg1"/>
                </a:solidFill>
                <a:cs typeface="Times New Roman" pitchFamily="18" charset="0"/>
              </a:rPr>
              <a:t>ST</a:t>
            </a:r>
            <a:endParaRPr lang="en-US" sz="1800">
              <a:solidFill>
                <a:schemeClr val="bg1"/>
              </a:solidFill>
            </a:endParaRPr>
          </a:p>
        </p:txBody>
      </p:sp>
      <p:sp>
        <p:nvSpPr>
          <p:cNvPr id="32790" name="Line 43"/>
          <p:cNvSpPr>
            <a:spLocks noChangeShapeType="1"/>
          </p:cNvSpPr>
          <p:nvPr/>
        </p:nvSpPr>
        <p:spPr bwMode="auto">
          <a:xfrm>
            <a:off x="152400" y="1981200"/>
            <a:ext cx="5715000" cy="0"/>
          </a:xfrm>
          <a:prstGeom prst="line">
            <a:avLst/>
          </a:prstGeom>
          <a:noFill/>
          <a:ln w="12700" cap="rnd">
            <a:solidFill>
              <a:schemeClr val="bg1"/>
            </a:solidFill>
            <a:round/>
            <a:headEnd/>
            <a:tailEnd/>
          </a:ln>
        </p:spPr>
        <p:txBody>
          <a:bodyPr anchor="ctr"/>
          <a:lstStyle/>
          <a:p>
            <a:endParaRPr lang="en-US" sz="1800"/>
          </a:p>
        </p:txBody>
      </p:sp>
      <p:sp>
        <p:nvSpPr>
          <p:cNvPr id="32791" name="Rectangle 54"/>
          <p:cNvSpPr>
            <a:spLocks noChangeArrowheads="1"/>
          </p:cNvSpPr>
          <p:nvPr/>
        </p:nvSpPr>
        <p:spPr bwMode="auto">
          <a:xfrm>
            <a:off x="152400" y="2362200"/>
            <a:ext cx="5715000" cy="1447800"/>
          </a:xfrm>
          <a:prstGeom prst="rect">
            <a:avLst/>
          </a:prstGeom>
          <a:solidFill>
            <a:srgbClr val="00CC99">
              <a:alpha val="30196"/>
            </a:srgbClr>
          </a:solidFill>
          <a:ln w="9525">
            <a:noFill/>
            <a:miter lim="800000"/>
            <a:headEnd/>
            <a:tailEnd/>
          </a:ln>
        </p:spPr>
        <p:txBody>
          <a:bodyPr wrap="none" anchor="ctr"/>
          <a:lstStyle/>
          <a:p>
            <a:endParaRPr lang="en-US" sz="1800"/>
          </a:p>
        </p:txBody>
      </p:sp>
      <p:sp>
        <p:nvSpPr>
          <p:cNvPr id="32792" name="Rectangle 55"/>
          <p:cNvSpPr>
            <a:spLocks noChangeArrowheads="1"/>
          </p:cNvSpPr>
          <p:nvPr/>
        </p:nvSpPr>
        <p:spPr bwMode="auto">
          <a:xfrm>
            <a:off x="152400" y="3733800"/>
            <a:ext cx="5715000" cy="2743200"/>
          </a:xfrm>
          <a:prstGeom prst="rect">
            <a:avLst/>
          </a:prstGeom>
          <a:solidFill>
            <a:srgbClr val="FF0000">
              <a:alpha val="30196"/>
            </a:srgbClr>
          </a:solidFill>
          <a:ln w="9525">
            <a:noFill/>
            <a:miter lim="800000"/>
            <a:headEnd/>
            <a:tailEnd/>
          </a:ln>
        </p:spPr>
        <p:txBody>
          <a:bodyPr wrap="none" anchor="ctr"/>
          <a:lstStyle/>
          <a:p>
            <a:endParaRPr lang="en-US" sz="1800"/>
          </a:p>
        </p:txBody>
      </p:sp>
      <p:sp>
        <p:nvSpPr>
          <p:cNvPr id="32793" name="Rectangle 57"/>
          <p:cNvSpPr>
            <a:spLocks noChangeArrowheads="1"/>
          </p:cNvSpPr>
          <p:nvPr/>
        </p:nvSpPr>
        <p:spPr bwMode="auto">
          <a:xfrm>
            <a:off x="1600200" y="6553200"/>
            <a:ext cx="7543800" cy="304800"/>
          </a:xfrm>
          <a:prstGeom prst="rect">
            <a:avLst/>
          </a:prstGeom>
          <a:noFill/>
          <a:ln w="9525">
            <a:noFill/>
            <a:miter lim="800000"/>
            <a:headEnd/>
            <a:tailEnd/>
          </a:ln>
        </p:spPr>
        <p:txBody>
          <a:bodyPr>
            <a:spAutoFit/>
          </a:bodyPr>
          <a:lstStyle/>
          <a:p>
            <a:pPr algn="r"/>
            <a:r>
              <a:rPr lang="en-US" sz="1400" b="1">
                <a:solidFill>
                  <a:schemeClr val="bg1"/>
                </a:solidFill>
              </a:rPr>
              <a:t>SNOMED CT® Technical Reference Guide – January 2007 Release, p43.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28600" y="1276350"/>
            <a:ext cx="8686800" cy="647700"/>
          </a:xfrm>
        </p:spPr>
        <p:txBody>
          <a:bodyPr/>
          <a:lstStyle/>
          <a:p>
            <a:r>
              <a:rPr lang="en-US" smtClean="0"/>
              <a:t>Some principles used</a:t>
            </a:r>
          </a:p>
        </p:txBody>
      </p:sp>
      <p:sp>
        <p:nvSpPr>
          <p:cNvPr id="33795" name="Content Placeholder 2"/>
          <p:cNvSpPr>
            <a:spLocks noGrp="1"/>
          </p:cNvSpPr>
          <p:nvPr>
            <p:ph idx="1"/>
          </p:nvPr>
        </p:nvSpPr>
        <p:spPr>
          <a:xfrm>
            <a:off x="152400" y="2133600"/>
            <a:ext cx="8839200" cy="4724400"/>
          </a:xfrm>
        </p:spPr>
        <p:txBody>
          <a:bodyPr/>
          <a:lstStyle/>
          <a:p>
            <a:r>
              <a:rPr lang="en-US" smtClean="0"/>
              <a:t>all new introductions are unjustifiably missing in earlier versions. </a:t>
            </a:r>
          </a:p>
          <a:p>
            <a:pPr lvl="1"/>
            <a:r>
              <a:rPr lang="en-US" smtClean="0"/>
              <a:t>is adequate for most types of concepts, except for pharmaceutical products and certain information artifacts such as newly constructed rating scales or named guidelines and protocols;</a:t>
            </a:r>
          </a:p>
          <a:p>
            <a:r>
              <a:rPr lang="en-US" smtClean="0"/>
              <a:t>‘duplicate’ translates into P-9;</a:t>
            </a:r>
          </a:p>
          <a:p>
            <a:r>
              <a:rPr lang="en-US" smtClean="0"/>
              <a:t>sample of 1000 changes to find common principles.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28600" y="1276350"/>
            <a:ext cx="8686800" cy="647700"/>
          </a:xfrm>
        </p:spPr>
        <p:txBody>
          <a:bodyPr/>
          <a:lstStyle/>
          <a:p>
            <a:pPr eaLnBrk="1" hangingPunct="1"/>
            <a:r>
              <a:rPr lang="en-US" smtClean="0"/>
              <a:t>Translating SNOMED-status into error types</a:t>
            </a:r>
          </a:p>
        </p:txBody>
      </p:sp>
      <p:graphicFrame>
        <p:nvGraphicFramePr>
          <p:cNvPr id="4" name="Table 3"/>
          <p:cNvGraphicFramePr>
            <a:graphicFrameLocks noGrp="1"/>
          </p:cNvGraphicFramePr>
          <p:nvPr/>
        </p:nvGraphicFramePr>
        <p:xfrm>
          <a:off x="228600" y="2057400"/>
          <a:ext cx="8686800" cy="4572000"/>
        </p:xfrm>
        <a:graphic>
          <a:graphicData uri="http://schemas.openxmlformats.org/drawingml/2006/table">
            <a:tbl>
              <a:tblPr/>
              <a:tblGrid>
                <a:gridCol w="1311765"/>
                <a:gridCol w="5626015"/>
                <a:gridCol w="1749020"/>
              </a:tblGrid>
              <a:tr h="0">
                <a:tc>
                  <a:txBody>
                    <a:bodyPr/>
                    <a:lstStyle/>
                    <a:p>
                      <a:pPr marL="0" marR="0" algn="ctr">
                        <a:spcBef>
                          <a:spcPts val="0"/>
                        </a:spcBef>
                        <a:spcAft>
                          <a:spcPts val="0"/>
                        </a:spcAft>
                      </a:pPr>
                      <a:r>
                        <a:rPr lang="en-US" sz="2000" b="1" dirty="0" smtClean="0">
                          <a:solidFill>
                            <a:schemeClr val="bg1"/>
                          </a:solidFill>
                          <a:latin typeface="Times New Roman"/>
                          <a:ea typeface="Times New Roman"/>
                          <a:cs typeface="Times New Roman"/>
                        </a:rPr>
                        <a:t>Status</a:t>
                      </a:r>
                      <a:endParaRPr lang="en-US" sz="2000" dirty="0">
                        <a:solidFill>
                          <a:schemeClr val="bg1"/>
                        </a:solidFill>
                        <a:latin typeface="Times New Roman"/>
                        <a:ea typeface="Times New Roman"/>
                        <a:cs typeface="Times New Roman"/>
                      </a:endParaRPr>
                    </a:p>
                  </a:txBody>
                  <a:tcPr marL="182880" marR="182880" marT="9144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000" b="1">
                          <a:solidFill>
                            <a:schemeClr val="bg1"/>
                          </a:solidFill>
                          <a:latin typeface="Times New Roman"/>
                          <a:ea typeface="Times New Roman"/>
                          <a:cs typeface="Times New Roman"/>
                        </a:rPr>
                        <a:t>Existing concept made …</a:t>
                      </a:r>
                      <a:endParaRPr lang="en-US" sz="2000">
                        <a:solidFill>
                          <a:schemeClr val="bg1"/>
                        </a:solidFill>
                        <a:latin typeface="Times New Roman"/>
                        <a:ea typeface="Times New Roman"/>
                        <a:cs typeface="Times New Roman"/>
                      </a:endParaRPr>
                    </a:p>
                  </a:txBody>
                  <a:tcPr marL="182880" marR="182880" marT="9144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chemeClr val="bg1"/>
                          </a:solidFill>
                          <a:latin typeface="Times New Roman"/>
                          <a:ea typeface="Times New Roman"/>
                          <a:cs typeface="Times New Roman"/>
                        </a:rPr>
                        <a:t>Error Type</a:t>
                      </a:r>
                      <a:endParaRPr lang="en-US" sz="2000" dirty="0">
                        <a:solidFill>
                          <a:schemeClr val="bg1"/>
                        </a:solidFill>
                        <a:latin typeface="Times New Roman"/>
                        <a:ea typeface="Times New Roman"/>
                        <a:cs typeface="Times New Roman"/>
                      </a:endParaRPr>
                    </a:p>
                  </a:txBody>
                  <a:tcPr marL="182880" marR="182880" marT="9144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lgn="ctr">
                        <a:spcBef>
                          <a:spcPts val="0"/>
                        </a:spcBef>
                        <a:spcAft>
                          <a:spcPts val="0"/>
                        </a:spcAft>
                      </a:pPr>
                      <a:r>
                        <a:rPr lang="en-US" sz="2000" dirty="0">
                          <a:solidFill>
                            <a:schemeClr val="bg1"/>
                          </a:solidFill>
                          <a:latin typeface="Times New Roman"/>
                          <a:ea typeface="Times New Roman"/>
                          <a:cs typeface="Times New Roman"/>
                        </a:rPr>
                        <a:t>0</a:t>
                      </a:r>
                    </a:p>
                  </a:txBody>
                  <a:tcPr marL="182880" marR="182880" marT="914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2000" dirty="0">
                          <a:solidFill>
                            <a:schemeClr val="bg1"/>
                          </a:solidFill>
                          <a:latin typeface="Times New Roman"/>
                          <a:ea typeface="Times New Roman"/>
                          <a:cs typeface="Times New Roman"/>
                        </a:rPr>
                        <a:t>active: in current use </a:t>
                      </a:r>
                    </a:p>
                  </a:txBody>
                  <a:tcPr marL="182880" marR="182880" marT="9144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000" dirty="0">
                          <a:solidFill>
                            <a:schemeClr val="bg1"/>
                          </a:solidFill>
                          <a:latin typeface="Times New Roman"/>
                          <a:ea typeface="Times New Roman"/>
                          <a:cs typeface="Times New Roman"/>
                        </a:rPr>
                        <a:t>A-1</a:t>
                      </a:r>
                    </a:p>
                  </a:txBody>
                  <a:tcPr marL="182880" marR="182880" marT="914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lgn="ctr">
                        <a:spcBef>
                          <a:spcPts val="0"/>
                        </a:spcBef>
                        <a:spcAft>
                          <a:spcPts val="0"/>
                        </a:spcAft>
                      </a:pPr>
                      <a:r>
                        <a:rPr lang="en-US" sz="2000" dirty="0">
                          <a:solidFill>
                            <a:schemeClr val="bg1"/>
                          </a:solidFill>
                          <a:latin typeface="Times New Roman"/>
                          <a:ea typeface="Times New Roman"/>
                          <a:cs typeface="Times New Roman"/>
                        </a:rPr>
                        <a:t>1</a:t>
                      </a:r>
                    </a:p>
                  </a:txBody>
                  <a:tcPr marL="182880" marR="182880" marT="914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2000">
                          <a:solidFill>
                            <a:schemeClr val="bg1"/>
                          </a:solidFill>
                          <a:latin typeface="Times New Roman"/>
                          <a:ea typeface="Times New Roman"/>
                          <a:cs typeface="Times New Roman"/>
                        </a:rPr>
                        <a:t>inactive: ‘retired’ without a specified reason</a:t>
                      </a:r>
                    </a:p>
                  </a:txBody>
                  <a:tcPr marL="182880" marR="182880" marT="9144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000" dirty="0">
                          <a:solidFill>
                            <a:schemeClr val="bg1"/>
                          </a:solidFill>
                          <a:latin typeface="Times New Roman"/>
                          <a:ea typeface="Times New Roman"/>
                          <a:cs typeface="Times New Roman"/>
                        </a:rPr>
                        <a:t>P-1</a:t>
                      </a:r>
                    </a:p>
                  </a:txBody>
                  <a:tcPr marL="182880" marR="182880" marT="914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lgn="ctr">
                        <a:spcBef>
                          <a:spcPts val="0"/>
                        </a:spcBef>
                        <a:spcAft>
                          <a:spcPts val="0"/>
                        </a:spcAft>
                      </a:pPr>
                      <a:r>
                        <a:rPr lang="en-US" sz="2000" dirty="0">
                          <a:solidFill>
                            <a:schemeClr val="bg1"/>
                          </a:solidFill>
                          <a:latin typeface="Times New Roman"/>
                          <a:ea typeface="Times New Roman"/>
                          <a:cs typeface="Times New Roman"/>
                        </a:rPr>
                        <a:t>2</a:t>
                      </a:r>
                    </a:p>
                  </a:txBody>
                  <a:tcPr marL="182880" marR="182880" marT="914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2000">
                          <a:solidFill>
                            <a:schemeClr val="bg1"/>
                          </a:solidFill>
                          <a:latin typeface="Times New Roman"/>
                          <a:ea typeface="Times New Roman"/>
                          <a:cs typeface="Times New Roman"/>
                        </a:rPr>
                        <a:t>inactive: withdrawn because duplication </a:t>
                      </a:r>
                    </a:p>
                  </a:txBody>
                  <a:tcPr marL="182880" marR="182880" marT="9144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000" dirty="0">
                          <a:solidFill>
                            <a:schemeClr val="bg1"/>
                          </a:solidFill>
                          <a:latin typeface="Times New Roman"/>
                          <a:ea typeface="Times New Roman"/>
                          <a:cs typeface="Times New Roman"/>
                        </a:rPr>
                        <a:t>P-9</a:t>
                      </a:r>
                    </a:p>
                  </a:txBody>
                  <a:tcPr marL="182880" marR="182880" marT="914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lgn="ctr">
                        <a:spcBef>
                          <a:spcPts val="0"/>
                        </a:spcBef>
                        <a:spcAft>
                          <a:spcPts val="0"/>
                        </a:spcAft>
                      </a:pPr>
                      <a:r>
                        <a:rPr lang="en-US" sz="2000" dirty="0">
                          <a:solidFill>
                            <a:schemeClr val="bg1"/>
                          </a:solidFill>
                          <a:latin typeface="Times New Roman"/>
                          <a:ea typeface="Times New Roman"/>
                          <a:cs typeface="Times New Roman"/>
                        </a:rPr>
                        <a:t>3</a:t>
                      </a:r>
                    </a:p>
                  </a:txBody>
                  <a:tcPr marL="182880" marR="182880" marT="914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2000">
                          <a:solidFill>
                            <a:schemeClr val="bg1"/>
                          </a:solidFill>
                          <a:latin typeface="Times New Roman"/>
                          <a:ea typeface="Times New Roman"/>
                          <a:cs typeface="Times New Roman"/>
                        </a:rPr>
                        <a:t>inactive because no longer recognized as a valid clinical concept  (outdated)</a:t>
                      </a:r>
                    </a:p>
                  </a:txBody>
                  <a:tcPr marL="182880" marR="182880" marT="9144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000" dirty="0">
                          <a:solidFill>
                            <a:schemeClr val="bg1"/>
                          </a:solidFill>
                          <a:latin typeface="Times New Roman"/>
                          <a:ea typeface="Times New Roman"/>
                          <a:cs typeface="Times New Roman"/>
                        </a:rPr>
                        <a:t>P-1</a:t>
                      </a:r>
                    </a:p>
                  </a:txBody>
                  <a:tcPr marL="182880" marR="182880" marT="914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lgn="ctr">
                        <a:spcBef>
                          <a:spcPts val="0"/>
                        </a:spcBef>
                        <a:spcAft>
                          <a:spcPts val="0"/>
                        </a:spcAft>
                      </a:pPr>
                      <a:r>
                        <a:rPr lang="en-US" sz="2000" dirty="0">
                          <a:solidFill>
                            <a:schemeClr val="bg1"/>
                          </a:solidFill>
                          <a:latin typeface="Times New Roman"/>
                          <a:ea typeface="Times New Roman"/>
                          <a:cs typeface="Times New Roman"/>
                        </a:rPr>
                        <a:t>4</a:t>
                      </a:r>
                    </a:p>
                  </a:txBody>
                  <a:tcPr marL="182880" marR="182880" marT="914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2000">
                          <a:solidFill>
                            <a:schemeClr val="bg1"/>
                          </a:solidFill>
                          <a:latin typeface="Times New Roman"/>
                          <a:ea typeface="Times New Roman"/>
                          <a:cs typeface="Times New Roman"/>
                        </a:rPr>
                        <a:t>inactive because inherently ambiguous. </a:t>
                      </a:r>
                    </a:p>
                  </a:txBody>
                  <a:tcPr marL="182880" marR="182880" marT="9144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000" dirty="0">
                          <a:solidFill>
                            <a:schemeClr val="bg1"/>
                          </a:solidFill>
                          <a:latin typeface="Times New Roman"/>
                          <a:ea typeface="Times New Roman"/>
                          <a:cs typeface="Times New Roman"/>
                        </a:rPr>
                        <a:t>P-4</a:t>
                      </a:r>
                    </a:p>
                  </a:txBody>
                  <a:tcPr marL="182880" marR="182880" marT="914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lgn="ctr">
                        <a:spcBef>
                          <a:spcPts val="0"/>
                        </a:spcBef>
                        <a:spcAft>
                          <a:spcPts val="0"/>
                        </a:spcAft>
                      </a:pPr>
                      <a:r>
                        <a:rPr lang="en-US" sz="2000" dirty="0">
                          <a:solidFill>
                            <a:schemeClr val="bg1"/>
                          </a:solidFill>
                          <a:latin typeface="Times New Roman"/>
                          <a:ea typeface="Times New Roman"/>
                          <a:cs typeface="Times New Roman"/>
                        </a:rPr>
                        <a:t>5</a:t>
                      </a:r>
                    </a:p>
                  </a:txBody>
                  <a:tcPr marL="182880" marR="182880" marT="914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2000">
                          <a:solidFill>
                            <a:schemeClr val="bg1"/>
                          </a:solidFill>
                          <a:latin typeface="Times New Roman"/>
                          <a:ea typeface="Times New Roman"/>
                          <a:cs typeface="Times New Roman"/>
                        </a:rPr>
                        <a:t>inactive because found to contain a mistake</a:t>
                      </a:r>
                    </a:p>
                  </a:txBody>
                  <a:tcPr marL="182880" marR="182880" marT="9144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000" dirty="0">
                          <a:solidFill>
                            <a:schemeClr val="bg1"/>
                          </a:solidFill>
                          <a:latin typeface="Times New Roman"/>
                          <a:ea typeface="Times New Roman"/>
                          <a:cs typeface="Times New Roman"/>
                        </a:rPr>
                        <a:t>P-1</a:t>
                      </a:r>
                    </a:p>
                  </a:txBody>
                  <a:tcPr marL="182880" marR="182880" marT="914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lgn="ctr">
                        <a:spcBef>
                          <a:spcPts val="0"/>
                        </a:spcBef>
                        <a:spcAft>
                          <a:spcPts val="0"/>
                        </a:spcAft>
                      </a:pPr>
                      <a:r>
                        <a:rPr lang="en-US" sz="2000" dirty="0">
                          <a:solidFill>
                            <a:schemeClr val="bg1"/>
                          </a:solidFill>
                          <a:latin typeface="Times New Roman"/>
                          <a:ea typeface="Times New Roman"/>
                          <a:cs typeface="Times New Roman"/>
                        </a:rPr>
                        <a:t>6</a:t>
                      </a:r>
                    </a:p>
                  </a:txBody>
                  <a:tcPr marL="182880" marR="182880" marT="914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2000">
                          <a:solidFill>
                            <a:schemeClr val="bg1"/>
                          </a:solidFill>
                          <a:latin typeface="Times New Roman"/>
                          <a:ea typeface="Times New Roman"/>
                          <a:cs typeface="Times New Roman"/>
                        </a:rPr>
                        <a:t>active with limited clinical value (classification concept or an administrative definition) </a:t>
                      </a:r>
                    </a:p>
                  </a:txBody>
                  <a:tcPr marL="182880" marR="182880" marT="9144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000" dirty="0">
                          <a:solidFill>
                            <a:schemeClr val="bg1"/>
                          </a:solidFill>
                          <a:latin typeface="Times New Roman"/>
                          <a:ea typeface="Times New Roman"/>
                          <a:cs typeface="Times New Roman"/>
                        </a:rPr>
                        <a:t>A-1</a:t>
                      </a:r>
                    </a:p>
                  </a:txBody>
                  <a:tcPr marL="182880" marR="182880" marT="914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lgn="ctr">
                        <a:spcBef>
                          <a:spcPts val="0"/>
                        </a:spcBef>
                        <a:spcAft>
                          <a:spcPts val="0"/>
                        </a:spcAft>
                      </a:pPr>
                      <a:r>
                        <a:rPr lang="en-US" sz="2000" dirty="0">
                          <a:solidFill>
                            <a:schemeClr val="bg1"/>
                          </a:solidFill>
                          <a:latin typeface="Times New Roman"/>
                          <a:ea typeface="Times New Roman"/>
                          <a:cs typeface="Times New Roman"/>
                        </a:rPr>
                        <a:t>10</a:t>
                      </a:r>
                    </a:p>
                  </a:txBody>
                  <a:tcPr marL="182880" marR="182880" marT="914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2000">
                          <a:solidFill>
                            <a:schemeClr val="bg1"/>
                          </a:solidFill>
                          <a:latin typeface="Times New Roman"/>
                          <a:ea typeface="Times New Roman"/>
                          <a:cs typeface="Times New Roman"/>
                        </a:rPr>
                        <a:t>inactive because moved elsewhere</a:t>
                      </a:r>
                    </a:p>
                  </a:txBody>
                  <a:tcPr marL="182880" marR="182880" marT="9144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000" dirty="0">
                          <a:solidFill>
                            <a:schemeClr val="bg1"/>
                          </a:solidFill>
                          <a:latin typeface="Times New Roman"/>
                          <a:ea typeface="Times New Roman"/>
                          <a:cs typeface="Times New Roman"/>
                        </a:rPr>
                        <a:t>P-6</a:t>
                      </a:r>
                    </a:p>
                  </a:txBody>
                  <a:tcPr marL="182880" marR="182880" marT="914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lgn="ctr">
                        <a:spcBef>
                          <a:spcPts val="0"/>
                        </a:spcBef>
                        <a:spcAft>
                          <a:spcPts val="0"/>
                        </a:spcAft>
                      </a:pPr>
                      <a:r>
                        <a:rPr lang="en-US" sz="2000" dirty="0">
                          <a:solidFill>
                            <a:schemeClr val="bg1"/>
                          </a:solidFill>
                          <a:latin typeface="Times New Roman"/>
                          <a:ea typeface="Times New Roman"/>
                          <a:cs typeface="Times New Roman"/>
                        </a:rPr>
                        <a:t>11</a:t>
                      </a:r>
                    </a:p>
                  </a:txBody>
                  <a:tcPr marL="182880" marR="182880" marT="914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2000">
                          <a:solidFill>
                            <a:schemeClr val="bg1"/>
                          </a:solidFill>
                          <a:latin typeface="Times New Roman"/>
                          <a:ea typeface="Times New Roman"/>
                          <a:cs typeface="Times New Roman"/>
                        </a:rPr>
                        <a:t>pending move</a:t>
                      </a:r>
                    </a:p>
                  </a:txBody>
                  <a:tcPr marL="182880" marR="182880" marT="9144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000" dirty="0">
                          <a:solidFill>
                            <a:schemeClr val="bg1"/>
                          </a:solidFill>
                          <a:latin typeface="Times New Roman"/>
                          <a:ea typeface="Times New Roman"/>
                          <a:cs typeface="Times New Roman"/>
                        </a:rPr>
                        <a:t>P-6</a:t>
                      </a:r>
                    </a:p>
                  </a:txBody>
                  <a:tcPr marL="182880" marR="182880" marT="914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28600" y="1276350"/>
            <a:ext cx="8686800" cy="647700"/>
          </a:xfrm>
        </p:spPr>
        <p:txBody>
          <a:bodyPr/>
          <a:lstStyle/>
          <a:p>
            <a:pPr eaLnBrk="1" hangingPunct="1"/>
            <a:r>
              <a:rPr lang="en-US" smtClean="0"/>
              <a:t>Views on versions of SNOMED-CT</a:t>
            </a:r>
          </a:p>
        </p:txBody>
      </p:sp>
      <p:pic>
        <p:nvPicPr>
          <p:cNvPr id="35843" name="Picture 2"/>
          <p:cNvPicPr>
            <a:picLocks noChangeAspect="1" noChangeArrowheads="1"/>
          </p:cNvPicPr>
          <p:nvPr/>
        </p:nvPicPr>
        <p:blipFill>
          <a:blip r:embed="rId2" cstate="print"/>
          <a:srcRect/>
          <a:stretch>
            <a:fillRect/>
          </a:stretch>
        </p:blipFill>
        <p:spPr bwMode="auto">
          <a:xfrm>
            <a:off x="914400" y="2063750"/>
            <a:ext cx="7467600" cy="4611688"/>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7150" y="1319213"/>
            <a:ext cx="8991600" cy="561975"/>
          </a:xfrm>
        </p:spPr>
        <p:txBody>
          <a:bodyPr/>
          <a:lstStyle/>
          <a:p>
            <a:pPr eaLnBrk="1" hangingPunct="1"/>
            <a:r>
              <a:rPr lang="en-US" sz="2700" smtClean="0"/>
              <a:t>Evolutionary view on the Jan 2002 release of SNOMED CT </a:t>
            </a:r>
          </a:p>
        </p:txBody>
      </p:sp>
      <p:pic>
        <p:nvPicPr>
          <p:cNvPr id="36867" name="Picture 2"/>
          <p:cNvPicPr>
            <a:picLocks noChangeAspect="1" noChangeArrowheads="1"/>
          </p:cNvPicPr>
          <p:nvPr/>
        </p:nvPicPr>
        <p:blipFill>
          <a:blip r:embed="rId2" cstate="print"/>
          <a:srcRect/>
          <a:stretch>
            <a:fillRect/>
          </a:stretch>
        </p:blipFill>
        <p:spPr bwMode="auto">
          <a:xfrm>
            <a:off x="233363" y="1905000"/>
            <a:ext cx="8686800" cy="4800600"/>
          </a:xfrm>
          <a:prstGeom prst="rect">
            <a:avLst/>
          </a:prstGeom>
          <a:noFill/>
          <a:ln w="9525">
            <a:noFill/>
            <a:miter lim="800000"/>
            <a:headEnd/>
            <a:tailEnd/>
          </a:ln>
        </p:spPr>
      </p:pic>
      <p:sp>
        <p:nvSpPr>
          <p:cNvPr id="36868" name="TextBox 4"/>
          <p:cNvSpPr txBox="1">
            <a:spLocks noChangeArrowheads="1"/>
          </p:cNvSpPr>
          <p:nvPr/>
        </p:nvSpPr>
        <p:spPr bwMode="auto">
          <a:xfrm>
            <a:off x="7187818" y="2362200"/>
            <a:ext cx="1031051" cy="369332"/>
          </a:xfrm>
          <a:prstGeom prst="rect">
            <a:avLst/>
          </a:prstGeom>
          <a:noFill/>
          <a:ln w="9525">
            <a:noFill/>
            <a:miter lim="800000"/>
            <a:headEnd/>
            <a:tailEnd/>
          </a:ln>
        </p:spPr>
        <p:txBody>
          <a:bodyPr wrap="none">
            <a:spAutoFit/>
          </a:bodyPr>
          <a:lstStyle/>
          <a:p>
            <a:r>
              <a:rPr lang="en-US" sz="1800"/>
              <a:t>concepts</a:t>
            </a:r>
          </a:p>
        </p:txBody>
      </p:sp>
      <p:sp>
        <p:nvSpPr>
          <p:cNvPr id="36869" name="TextBox 5"/>
          <p:cNvSpPr txBox="1">
            <a:spLocks noChangeArrowheads="1"/>
          </p:cNvSpPr>
          <p:nvPr/>
        </p:nvSpPr>
        <p:spPr bwMode="auto">
          <a:xfrm>
            <a:off x="7413156" y="3429000"/>
            <a:ext cx="1377300" cy="369332"/>
          </a:xfrm>
          <a:prstGeom prst="rect">
            <a:avLst/>
          </a:prstGeom>
          <a:noFill/>
          <a:ln w="9525">
            <a:noFill/>
            <a:miter lim="800000"/>
            <a:headEnd/>
            <a:tailEnd/>
          </a:ln>
        </p:spPr>
        <p:txBody>
          <a:bodyPr wrap="none">
            <a:spAutoFit/>
          </a:bodyPr>
          <a:lstStyle/>
          <a:p>
            <a:r>
              <a:rPr lang="en-US" sz="1800"/>
              <a:t>descriptions</a:t>
            </a:r>
          </a:p>
        </p:txBody>
      </p:sp>
      <p:sp>
        <p:nvSpPr>
          <p:cNvPr id="36870" name="TextBox 6"/>
          <p:cNvSpPr txBox="1">
            <a:spLocks noChangeArrowheads="1"/>
          </p:cNvSpPr>
          <p:nvPr/>
        </p:nvSpPr>
        <p:spPr bwMode="auto">
          <a:xfrm>
            <a:off x="7559305" y="4419600"/>
            <a:ext cx="864339" cy="369332"/>
          </a:xfrm>
          <a:prstGeom prst="rect">
            <a:avLst/>
          </a:prstGeom>
          <a:noFill/>
          <a:ln w="9525">
            <a:noFill/>
            <a:miter lim="800000"/>
            <a:headEnd/>
            <a:tailEnd/>
          </a:ln>
        </p:spPr>
        <p:txBody>
          <a:bodyPr wrap="none">
            <a:spAutoFit/>
          </a:bodyPr>
          <a:lstStyle/>
          <a:p>
            <a:r>
              <a:rPr lang="en-US" sz="1800"/>
              <a:t>overall</a:t>
            </a:r>
          </a:p>
        </p:txBody>
      </p:sp>
      <p:sp>
        <p:nvSpPr>
          <p:cNvPr id="36871" name="TextBox 7"/>
          <p:cNvSpPr txBox="1">
            <a:spLocks noChangeArrowheads="1"/>
          </p:cNvSpPr>
          <p:nvPr/>
        </p:nvSpPr>
        <p:spPr bwMode="auto">
          <a:xfrm>
            <a:off x="7335493" y="5181600"/>
            <a:ext cx="1450077" cy="369332"/>
          </a:xfrm>
          <a:prstGeom prst="rect">
            <a:avLst/>
          </a:prstGeom>
          <a:noFill/>
          <a:ln w="9525">
            <a:noFill/>
            <a:miter lim="800000"/>
            <a:headEnd/>
            <a:tailEnd/>
          </a:ln>
        </p:spPr>
        <p:txBody>
          <a:bodyPr wrap="none">
            <a:spAutoFit/>
          </a:bodyPr>
          <a:lstStyle/>
          <a:p>
            <a:r>
              <a:rPr lang="en-US" sz="1800"/>
              <a:t>relationships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28600" y="1311275"/>
            <a:ext cx="8686800" cy="577850"/>
          </a:xfrm>
        </p:spPr>
        <p:txBody>
          <a:bodyPr/>
          <a:lstStyle/>
          <a:p>
            <a:pPr eaLnBrk="1" hangingPunct="1"/>
            <a:r>
              <a:rPr lang="en-US" sz="2800" smtClean="0"/>
              <a:t>Quality change of SNOMED CT (200201-200907) </a:t>
            </a:r>
          </a:p>
        </p:txBody>
      </p:sp>
      <p:graphicFrame>
        <p:nvGraphicFramePr>
          <p:cNvPr id="4" name="Chart 3"/>
          <p:cNvGraphicFramePr>
            <a:graphicFrameLocks/>
          </p:cNvGraphicFramePr>
          <p:nvPr/>
        </p:nvGraphicFramePr>
        <p:xfrm>
          <a:off x="152400" y="2057400"/>
          <a:ext cx="8763000" cy="4562475"/>
        </p:xfrm>
        <a:graphic>
          <a:graphicData uri="http://schemas.openxmlformats.org/drawingml/2006/chart">
            <c:chart xmlns:c="http://schemas.openxmlformats.org/drawingml/2006/chart" xmlns:r="http://schemas.openxmlformats.org/officeDocument/2006/relationships" r:id="rId2"/>
          </a:graphicData>
        </a:graphic>
      </p:graphicFrame>
      <p:sp>
        <p:nvSpPr>
          <p:cNvPr id="37892" name="TextBox 4"/>
          <p:cNvSpPr txBox="1">
            <a:spLocks noChangeArrowheads="1"/>
          </p:cNvSpPr>
          <p:nvPr/>
        </p:nvSpPr>
        <p:spPr bwMode="auto">
          <a:xfrm>
            <a:off x="2234818" y="2971800"/>
            <a:ext cx="1031051" cy="369332"/>
          </a:xfrm>
          <a:prstGeom prst="rect">
            <a:avLst/>
          </a:prstGeom>
          <a:noFill/>
          <a:ln w="9525">
            <a:noFill/>
            <a:miter lim="800000"/>
            <a:headEnd/>
            <a:tailEnd/>
          </a:ln>
        </p:spPr>
        <p:txBody>
          <a:bodyPr wrap="none">
            <a:spAutoFit/>
          </a:bodyPr>
          <a:lstStyle/>
          <a:p>
            <a:r>
              <a:rPr lang="en-US" sz="1800"/>
              <a:t>concepts</a:t>
            </a:r>
          </a:p>
        </p:txBody>
      </p:sp>
      <p:sp>
        <p:nvSpPr>
          <p:cNvPr id="37893" name="TextBox 5"/>
          <p:cNvSpPr txBox="1">
            <a:spLocks noChangeArrowheads="1"/>
          </p:cNvSpPr>
          <p:nvPr/>
        </p:nvSpPr>
        <p:spPr bwMode="auto">
          <a:xfrm>
            <a:off x="2307756" y="3581400"/>
            <a:ext cx="1377300" cy="369332"/>
          </a:xfrm>
          <a:prstGeom prst="rect">
            <a:avLst/>
          </a:prstGeom>
          <a:noFill/>
          <a:ln w="9525">
            <a:noFill/>
            <a:miter lim="800000"/>
            <a:headEnd/>
            <a:tailEnd/>
          </a:ln>
        </p:spPr>
        <p:txBody>
          <a:bodyPr wrap="none">
            <a:spAutoFit/>
          </a:bodyPr>
          <a:lstStyle/>
          <a:p>
            <a:r>
              <a:rPr lang="en-US" sz="1800"/>
              <a:t>descriptions</a:t>
            </a:r>
          </a:p>
        </p:txBody>
      </p:sp>
      <p:sp>
        <p:nvSpPr>
          <p:cNvPr id="37894" name="TextBox 6"/>
          <p:cNvSpPr txBox="1">
            <a:spLocks noChangeArrowheads="1"/>
          </p:cNvSpPr>
          <p:nvPr/>
        </p:nvSpPr>
        <p:spPr bwMode="auto">
          <a:xfrm>
            <a:off x="2530105" y="4191000"/>
            <a:ext cx="864339" cy="369332"/>
          </a:xfrm>
          <a:prstGeom prst="rect">
            <a:avLst/>
          </a:prstGeom>
          <a:noFill/>
          <a:ln w="9525">
            <a:noFill/>
            <a:miter lim="800000"/>
            <a:headEnd/>
            <a:tailEnd/>
          </a:ln>
        </p:spPr>
        <p:txBody>
          <a:bodyPr wrap="none">
            <a:spAutoFit/>
          </a:bodyPr>
          <a:lstStyle/>
          <a:p>
            <a:r>
              <a:rPr lang="en-US" sz="1800"/>
              <a:t>overall</a:t>
            </a:r>
          </a:p>
        </p:txBody>
      </p:sp>
      <p:sp>
        <p:nvSpPr>
          <p:cNvPr id="37895" name="TextBox 7"/>
          <p:cNvSpPr txBox="1">
            <a:spLocks noChangeArrowheads="1"/>
          </p:cNvSpPr>
          <p:nvPr/>
        </p:nvSpPr>
        <p:spPr bwMode="auto">
          <a:xfrm>
            <a:off x="1849093" y="5181600"/>
            <a:ext cx="1450077" cy="369332"/>
          </a:xfrm>
          <a:prstGeom prst="rect">
            <a:avLst/>
          </a:prstGeom>
          <a:noFill/>
          <a:ln w="9525">
            <a:noFill/>
            <a:miter lim="800000"/>
            <a:headEnd/>
            <a:tailEnd/>
          </a:ln>
        </p:spPr>
        <p:txBody>
          <a:bodyPr wrap="none">
            <a:spAutoFit/>
          </a:bodyPr>
          <a:lstStyle/>
          <a:p>
            <a:r>
              <a:rPr lang="en-US" sz="1800"/>
              <a:t>relationships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28600" y="1276350"/>
            <a:ext cx="8686800" cy="647700"/>
          </a:xfrm>
        </p:spPr>
        <p:txBody>
          <a:bodyPr/>
          <a:lstStyle/>
          <a:p>
            <a:r>
              <a:rPr lang="en-US" smtClean="0"/>
              <a:t>Limitations (1)</a:t>
            </a:r>
          </a:p>
        </p:txBody>
      </p:sp>
      <p:sp>
        <p:nvSpPr>
          <p:cNvPr id="38915" name="Content Placeholder 2"/>
          <p:cNvSpPr>
            <a:spLocks noGrp="1"/>
          </p:cNvSpPr>
          <p:nvPr>
            <p:ph idx="1"/>
          </p:nvPr>
        </p:nvSpPr>
        <p:spPr/>
        <p:txBody>
          <a:bodyPr/>
          <a:lstStyle/>
          <a:p>
            <a:r>
              <a:rPr lang="en-US" sz="3000" smtClean="0"/>
              <a:t>We did not find any principle underlying the assignment of ‘inactive, reason not specified’ and ‘erroneous’. </a:t>
            </a:r>
          </a:p>
          <a:p>
            <a:r>
              <a:rPr lang="en-US" sz="3000" smtClean="0"/>
              <a:t>All concepts with the status ‘outdated’ in our sample involved organisms.</a:t>
            </a:r>
          </a:p>
          <a:p>
            <a:r>
              <a:rPr lang="en-US" sz="3000" smtClean="0"/>
              <a:t>The majority of concepts stated to be inactivated for reasons of ‘ambiguity’ do in our opinion not look ambiguous at all, as further witnessed by the fact that some of them have been replaced by a concept with an identical name.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AutoShape 2"/>
          <p:cNvSpPr>
            <a:spLocks noGrp="1" noChangeArrowheads="1"/>
          </p:cNvSpPr>
          <p:nvPr>
            <p:ph type="title"/>
          </p:nvPr>
        </p:nvSpPr>
        <p:spPr>
          <a:xfrm>
            <a:off x="255588" y="1276708"/>
            <a:ext cx="8632825" cy="646986"/>
          </a:xfrm>
        </p:spPr>
        <p:txBody>
          <a:bodyPr/>
          <a:lstStyle/>
          <a:p>
            <a:r>
              <a:rPr lang="nl-BE" dirty="0" smtClean="0"/>
              <a:t>Ontologies = Representational </a:t>
            </a:r>
            <a:r>
              <a:rPr lang="nl-BE" dirty="0"/>
              <a:t>artifacts</a:t>
            </a:r>
            <a:endParaRPr lang="en-GB" dirty="0"/>
          </a:p>
        </p:txBody>
      </p:sp>
      <p:sp>
        <p:nvSpPr>
          <p:cNvPr id="505859" name="Rectangle 3"/>
          <p:cNvSpPr>
            <a:spLocks noGrp="1" noChangeArrowheads="1"/>
          </p:cNvSpPr>
          <p:nvPr>
            <p:ph type="body" sz="half" idx="1"/>
          </p:nvPr>
        </p:nvSpPr>
        <p:spPr>
          <a:xfrm>
            <a:off x="152400" y="1981200"/>
            <a:ext cx="8991600" cy="1066800"/>
          </a:xfrm>
        </p:spPr>
        <p:txBody>
          <a:bodyPr/>
          <a:lstStyle/>
          <a:p>
            <a:r>
              <a:rPr lang="nl-BE" sz="2800"/>
              <a:t>Ideally built out of </a:t>
            </a:r>
            <a:r>
              <a:rPr lang="nl-BE" sz="2800" b="1" i="1"/>
              <a:t>representational units</a:t>
            </a:r>
            <a:r>
              <a:rPr lang="nl-BE" sz="2800"/>
              <a:t> and relationships that mirror the entities and their relationships in reality.</a:t>
            </a:r>
          </a:p>
        </p:txBody>
      </p:sp>
      <p:graphicFrame>
        <p:nvGraphicFramePr>
          <p:cNvPr id="505906" name="Group 50"/>
          <p:cNvGraphicFramePr>
            <a:graphicFrameLocks noGrp="1"/>
          </p:cNvGraphicFramePr>
          <p:nvPr>
            <p:ph sz="half" idx="2"/>
          </p:nvPr>
        </p:nvGraphicFramePr>
        <p:xfrm>
          <a:off x="228600" y="3048000"/>
          <a:ext cx="8763000" cy="3731895"/>
        </p:xfrm>
        <a:graphic>
          <a:graphicData uri="http://schemas.openxmlformats.org/drawingml/2006/table">
            <a:tbl>
              <a:tblPr/>
              <a:tblGrid>
                <a:gridCol w="2921000"/>
                <a:gridCol w="3098800"/>
                <a:gridCol w="2743200"/>
              </a:tblGrid>
              <a:tr h="561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BE" sz="2800" b="1" i="0" u="none" strike="noStrike" cap="none" normalizeH="0" baseline="0" smtClean="0">
                          <a:ln>
                            <a:noFill/>
                          </a:ln>
                          <a:solidFill>
                            <a:srgbClr val="000066"/>
                          </a:solidFill>
                          <a:effectLst/>
                          <a:latin typeface="Times New Roman" pitchFamily="18" charset="0"/>
                        </a:rPr>
                        <a:t>Non-Formalized</a:t>
                      </a:r>
                      <a:endParaRPr kumimoji="0" lang="en-GB" sz="2800" b="1" i="0" u="none" strike="noStrike" cap="none" normalizeH="0" baseline="0" smtClean="0">
                        <a:ln>
                          <a:noFill/>
                        </a:ln>
                        <a:solidFill>
                          <a:srgbClr val="000066"/>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BE" sz="2800" b="1" i="0" u="none" strike="noStrike" cap="none" normalizeH="0" baseline="0" smtClean="0">
                          <a:ln>
                            <a:noFill/>
                          </a:ln>
                          <a:solidFill>
                            <a:srgbClr val="000066"/>
                          </a:solidFill>
                          <a:effectLst/>
                          <a:latin typeface="Times New Roman" pitchFamily="18" charset="0"/>
                        </a:rPr>
                        <a:t>Formalized</a:t>
                      </a:r>
                      <a:endParaRPr kumimoji="0" lang="en-GB" sz="2800" b="1" i="0" u="none" strike="noStrike" cap="none" normalizeH="0" baseline="0" smtClean="0">
                        <a:ln>
                          <a:noFill/>
                        </a:ln>
                        <a:solidFill>
                          <a:srgbClr val="000066"/>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tr>
              <a:tr h="1219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sz="2800" b="1" i="0" u="none" strike="noStrike" cap="none" normalizeH="0" baseline="0" smtClean="0">
                          <a:ln>
                            <a:noFill/>
                          </a:ln>
                          <a:solidFill>
                            <a:srgbClr val="000066"/>
                          </a:solidFill>
                          <a:effectLst/>
                          <a:latin typeface="Times New Roman" pitchFamily="18" charset="0"/>
                        </a:rPr>
                        <a:t>Primarily about </a:t>
                      </a:r>
                      <a:r>
                        <a:rPr kumimoji="0" lang="nl-BE" sz="2800" b="1" i="0" u="sng" strike="noStrike" cap="none" normalizeH="0" baseline="0" smtClean="0">
                          <a:ln>
                            <a:noFill/>
                          </a:ln>
                          <a:solidFill>
                            <a:srgbClr val="000066"/>
                          </a:solidFill>
                          <a:effectLst/>
                          <a:latin typeface="Times New Roman" pitchFamily="18" charset="0"/>
                        </a:rPr>
                        <a:t>particulars</a:t>
                      </a:r>
                      <a:endParaRPr kumimoji="0" lang="en-GB" sz="2800" b="1" i="0" u="sng" strike="noStrike" cap="none" normalizeH="0" baseline="0" smtClean="0">
                        <a:ln>
                          <a:noFill/>
                        </a:ln>
                        <a:solidFill>
                          <a:srgbClr val="000066"/>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sz="2800" b="0" i="0" u="none" strike="noStrike" cap="none" normalizeH="0" baseline="0" smtClean="0">
                          <a:ln>
                            <a:noFill/>
                          </a:ln>
                          <a:solidFill>
                            <a:srgbClr val="000066"/>
                          </a:solidFill>
                          <a:effectLst/>
                          <a:latin typeface="Times New Roman" pitchFamily="18" charset="0"/>
                        </a:rPr>
                        <a:t>Progress notes, discharge letters, medical summaries, maps</a:t>
                      </a:r>
                      <a:endParaRPr kumimoji="0" lang="en-GB" sz="2800" b="0" i="0" u="none" strike="noStrike" cap="none" normalizeH="0" baseline="0" smtClean="0">
                        <a:ln>
                          <a:noFill/>
                        </a:ln>
                        <a:solidFill>
                          <a:srgbClr val="000066"/>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sz="2800" b="0" i="0" u="none" strike="noStrike" cap="none" normalizeH="0" baseline="0" smtClean="0">
                          <a:ln>
                            <a:noFill/>
                          </a:ln>
                          <a:solidFill>
                            <a:srgbClr val="000066"/>
                          </a:solidFill>
                          <a:effectLst/>
                          <a:latin typeface="Times New Roman" pitchFamily="18" charset="0"/>
                        </a:rPr>
                        <a:t>Inventories, referent tracking database</a:t>
                      </a:r>
                      <a:endParaRPr kumimoji="0" lang="en-GB" sz="2800" b="0" i="0" u="none" strike="noStrike" cap="none" normalizeH="0" baseline="0" smtClean="0">
                        <a:ln>
                          <a:noFill/>
                        </a:ln>
                        <a:solidFill>
                          <a:srgbClr val="000066"/>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tr>
              <a:tr h="1219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sz="2800" b="1" i="0" u="none" strike="noStrike" cap="none" normalizeH="0" baseline="0" smtClean="0">
                          <a:ln>
                            <a:noFill/>
                          </a:ln>
                          <a:solidFill>
                            <a:srgbClr val="000066"/>
                          </a:solidFill>
                          <a:effectLst/>
                          <a:latin typeface="Times New Roman" pitchFamily="18" charset="0"/>
                        </a:rPr>
                        <a:t>Primarily about </a:t>
                      </a:r>
                      <a:r>
                        <a:rPr kumimoji="0" lang="nl-BE" sz="2800" b="1" i="0" u="sng" strike="noStrike" cap="none" normalizeH="0" baseline="0" smtClean="0">
                          <a:ln>
                            <a:noFill/>
                          </a:ln>
                          <a:solidFill>
                            <a:srgbClr val="000066"/>
                          </a:solidFill>
                          <a:effectLst/>
                          <a:latin typeface="Times New Roman" pitchFamily="18" charset="0"/>
                        </a:rPr>
                        <a:t>universals</a:t>
                      </a:r>
                      <a:r>
                        <a:rPr kumimoji="0" lang="nl-BE" sz="2800" b="1" i="0" u="none" strike="noStrike" cap="none" normalizeH="0" baseline="0" smtClean="0">
                          <a:ln>
                            <a:noFill/>
                          </a:ln>
                          <a:solidFill>
                            <a:srgbClr val="000066"/>
                          </a:solidFill>
                          <a:effectLst/>
                          <a:latin typeface="Times New Roman" pitchFamily="18" charset="0"/>
                        </a:rPr>
                        <a:t> and </a:t>
                      </a:r>
                      <a:r>
                        <a:rPr kumimoji="0" lang="nl-BE" sz="2800" b="1" i="0" u="sng" strike="noStrike" cap="none" normalizeH="0" baseline="0" smtClean="0">
                          <a:ln>
                            <a:noFill/>
                          </a:ln>
                          <a:solidFill>
                            <a:srgbClr val="000066"/>
                          </a:solidFill>
                          <a:effectLst/>
                          <a:latin typeface="Times New Roman" pitchFamily="18" charset="0"/>
                        </a:rPr>
                        <a:t>defined classes</a:t>
                      </a:r>
                      <a:endParaRPr kumimoji="0" lang="en-GB" sz="2800" b="1" i="0" u="sng" strike="noStrike" cap="none" normalizeH="0" baseline="0" smtClean="0">
                        <a:ln>
                          <a:noFill/>
                        </a:ln>
                        <a:solidFill>
                          <a:srgbClr val="000066"/>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sz="2800" b="0" i="0" u="none" strike="noStrike" cap="none" normalizeH="0" baseline="0" smtClean="0">
                          <a:ln>
                            <a:noFill/>
                          </a:ln>
                          <a:solidFill>
                            <a:srgbClr val="000066"/>
                          </a:solidFill>
                          <a:effectLst/>
                          <a:latin typeface="Times New Roman" pitchFamily="18" charset="0"/>
                        </a:rPr>
                        <a:t>Medical textbooks, scientific theories</a:t>
                      </a:r>
                      <a:endParaRPr kumimoji="0" lang="en-GB" sz="2800" b="0" i="0" u="none" strike="noStrike" cap="none" normalizeH="0" baseline="0" smtClean="0">
                        <a:ln>
                          <a:noFill/>
                        </a:ln>
                        <a:solidFill>
                          <a:srgbClr val="000066"/>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sz="2800" b="0" i="0" u="none" strike="noStrike" cap="none" normalizeH="0" baseline="0" smtClean="0">
                          <a:ln>
                            <a:noFill/>
                          </a:ln>
                          <a:solidFill>
                            <a:srgbClr val="000066"/>
                          </a:solidFill>
                          <a:effectLst/>
                          <a:latin typeface="Times New Roman" pitchFamily="18" charset="0"/>
                        </a:rPr>
                        <a:t>Ontologies, terminologies,</a:t>
                      </a:r>
                      <a:endParaRPr kumimoji="0" lang="en-GB" sz="2800" b="0" i="0" u="none" strike="noStrike" cap="none" normalizeH="0" baseline="0" smtClean="0">
                        <a:ln>
                          <a:noFill/>
                        </a:ln>
                        <a:solidFill>
                          <a:srgbClr val="000066"/>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3B1C5"/>
                    </a:solidFill>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28600" y="1276350"/>
            <a:ext cx="8686800" cy="647700"/>
          </a:xfrm>
        </p:spPr>
        <p:txBody>
          <a:bodyPr/>
          <a:lstStyle/>
          <a:p>
            <a:r>
              <a:rPr lang="en-US" smtClean="0"/>
              <a:t>Limitations (2)</a:t>
            </a:r>
          </a:p>
        </p:txBody>
      </p:sp>
      <p:sp>
        <p:nvSpPr>
          <p:cNvPr id="39939" name="Content Placeholder 2"/>
          <p:cNvSpPr>
            <a:spLocks noGrp="1"/>
          </p:cNvSpPr>
          <p:nvPr>
            <p:ph idx="1"/>
          </p:nvPr>
        </p:nvSpPr>
        <p:spPr/>
        <p:txBody>
          <a:bodyPr/>
          <a:lstStyle/>
          <a:p>
            <a:r>
              <a:rPr lang="en-US" sz="2800" smtClean="0"/>
              <a:t>Lack of resources might prevent changes to be introduced although the authors know it has to be done at some point.</a:t>
            </a:r>
          </a:p>
          <a:p>
            <a:pPr lvl="1"/>
            <a:r>
              <a:rPr lang="en-US" sz="2600" smtClean="0"/>
              <a:t>thus a released version is perhaps not assumed to reflect state of the art</a:t>
            </a:r>
          </a:p>
          <a:p>
            <a:r>
              <a:rPr lang="en-US" sz="2800" smtClean="0"/>
              <a:t>the disappearance of a relationship in a newer version might not be a real disappearance since the relationship might still be inferred from the graph structure underlying SNOMED CT.</a:t>
            </a:r>
            <a:endParaRPr lang="en-US" sz="30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8600" y="1276350"/>
            <a:ext cx="8686800" cy="647700"/>
          </a:xfrm>
        </p:spPr>
        <p:txBody>
          <a:bodyPr/>
          <a:lstStyle/>
          <a:p>
            <a:r>
              <a:rPr lang="en-US" smtClean="0"/>
              <a:t>Conclusions</a:t>
            </a:r>
          </a:p>
        </p:txBody>
      </p:sp>
      <p:sp>
        <p:nvSpPr>
          <p:cNvPr id="40963" name="Content Placeholder 2"/>
          <p:cNvSpPr>
            <a:spLocks noGrp="1"/>
          </p:cNvSpPr>
          <p:nvPr>
            <p:ph idx="1"/>
          </p:nvPr>
        </p:nvSpPr>
        <p:spPr/>
        <p:txBody>
          <a:bodyPr/>
          <a:lstStyle/>
          <a:p>
            <a:r>
              <a:rPr lang="en-US" smtClean="0"/>
              <a:t>Our quality assessments are </a:t>
            </a:r>
          </a:p>
          <a:p>
            <a:pPr lvl="1"/>
            <a:r>
              <a:rPr lang="en-US" smtClean="0"/>
              <a:t>upper bounds for concepts and descriptions,</a:t>
            </a:r>
          </a:p>
          <a:p>
            <a:pPr lvl="1"/>
            <a:r>
              <a:rPr lang="en-US" smtClean="0"/>
              <a:t>lower bounds for relationships.</a:t>
            </a:r>
          </a:p>
          <a:p>
            <a:r>
              <a:rPr lang="en-US" smtClean="0"/>
              <a:t>Accurate calculations are only possible if SNOMED would provide reasons for change along the lines described.</a:t>
            </a:r>
          </a:p>
          <a:p>
            <a:r>
              <a:rPr lang="en-US" smtClean="0"/>
              <a:t>The move towards a new information/distribution model might be a good opportunity to start doing so.</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762000" y="3351212"/>
            <a:ext cx="7620000" cy="1752600"/>
          </a:xfrm>
        </p:spPr>
        <p:txBody>
          <a:bodyPr/>
          <a:lstStyle/>
          <a:p>
            <a:pPr marL="401638" indent="-401638" algn="l">
              <a:buFont typeface="Arial" pitchFamily="34" charset="0"/>
              <a:buChar char="•"/>
            </a:pPr>
            <a:r>
              <a:rPr lang="en-US" sz="2800" dirty="0" smtClean="0"/>
              <a:t>predicting quality evolutions of </a:t>
            </a:r>
            <a:r>
              <a:rPr lang="en-US" sz="2800" dirty="0" err="1" smtClean="0"/>
              <a:t>ontologies</a:t>
            </a:r>
            <a:endParaRPr lang="en-US" sz="2800" dirty="0" smtClean="0"/>
          </a:p>
          <a:p>
            <a:pPr marL="401638" indent="-401638" algn="l">
              <a:buFont typeface="Arial" pitchFamily="34" charset="0"/>
              <a:buChar char="•"/>
            </a:pPr>
            <a:endParaRPr lang="en-US" sz="2800" dirty="0" smtClean="0"/>
          </a:p>
          <a:p>
            <a:pPr marL="401638" indent="-401638" algn="l">
              <a:buFont typeface="Arial" pitchFamily="34" charset="0"/>
              <a:buChar char="•"/>
            </a:pPr>
            <a:endParaRPr lang="en-US" sz="2800" dirty="0" smtClean="0"/>
          </a:p>
          <a:p>
            <a:pPr marL="401638" indent="-401638" algn="l">
              <a:buFont typeface="Arial" pitchFamily="34" charset="0"/>
              <a:buChar char="•"/>
            </a:pPr>
            <a:r>
              <a:rPr lang="en-US" sz="2800" dirty="0" smtClean="0"/>
              <a:t>deciding when to update an information system with a new version of an ontology</a:t>
            </a:r>
          </a:p>
        </p:txBody>
      </p:sp>
      <p:sp>
        <p:nvSpPr>
          <p:cNvPr id="4098" name="AutoShape 2"/>
          <p:cNvSpPr>
            <a:spLocks noGrp="1" noChangeArrowheads="1"/>
          </p:cNvSpPr>
          <p:nvPr>
            <p:ph type="ctrTitle"/>
          </p:nvPr>
        </p:nvSpPr>
        <p:spPr>
          <a:xfrm>
            <a:off x="723900" y="1981200"/>
            <a:ext cx="7696200" cy="700087"/>
          </a:xfrm>
        </p:spPr>
        <p:txBody>
          <a:bodyPr/>
          <a:lstStyle/>
          <a:p>
            <a:pPr eaLnBrk="1" hangingPunct="1"/>
            <a:r>
              <a:rPr lang="nl-BE" sz="1400" dirty="0" smtClean="0"/>
              <a:t/>
            </a:r>
            <a:br>
              <a:rPr lang="nl-BE" sz="1400" dirty="0" smtClean="0"/>
            </a:br>
            <a:r>
              <a:rPr lang="en-US" dirty="0" smtClean="0">
                <a:latin typeface="Times New Roman" pitchFamily="18" charset="0"/>
              </a:rPr>
              <a:t>Some applications</a:t>
            </a:r>
            <a:r>
              <a:rPr lang="en-US" dirty="0" smtClean="0">
                <a:latin typeface="Arial" charset="0"/>
                <a:cs typeface="Arial" charset="0"/>
              </a:rPr>
              <a:t/>
            </a:r>
            <a:br>
              <a:rPr lang="en-US" dirty="0" smtClean="0">
                <a:latin typeface="Arial" charset="0"/>
                <a:cs typeface="Arial" charset="0"/>
              </a:rPr>
            </a:br>
            <a:r>
              <a:rPr lang="nl-BE" sz="1400" dirty="0" smtClean="0">
                <a:latin typeface="Arial" charset="0"/>
                <a:cs typeface="Arial" charset="0"/>
              </a:rPr>
              <a:t> </a:t>
            </a:r>
            <a:endParaRPr lang="en-US" sz="1800" dirty="0" smtClean="0">
              <a:latin typeface="Arial" charset="0"/>
              <a:cs typeface="Arial" charset="0"/>
            </a:endParaRPr>
          </a:p>
        </p:txBody>
      </p:sp>
      <p:sp>
        <p:nvSpPr>
          <p:cNvPr id="9" name="Rectangle 8"/>
          <p:cNvSpPr/>
          <p:nvPr/>
        </p:nvSpPr>
        <p:spPr>
          <a:xfrm>
            <a:off x="1828800" y="3617893"/>
            <a:ext cx="7315200" cy="954107"/>
          </a:xfrm>
          <a:prstGeom prst="rect">
            <a:avLst/>
          </a:prstGeom>
        </p:spPr>
        <p:txBody>
          <a:bodyPr wrap="square">
            <a:spAutoFit/>
          </a:bodyPr>
          <a:lstStyle/>
          <a:p>
            <a:pPr algn="r"/>
            <a:r>
              <a:rPr lang="en-US" sz="1400" b="0" dirty="0" err="1" smtClean="0">
                <a:solidFill>
                  <a:schemeClr val="bg1"/>
                </a:solidFill>
              </a:rPr>
              <a:t>Ceusters</a:t>
            </a:r>
            <a:r>
              <a:rPr lang="en-US" sz="1400" b="0" dirty="0" smtClean="0">
                <a:solidFill>
                  <a:schemeClr val="bg1"/>
                </a:solidFill>
              </a:rPr>
              <a:t> W. </a:t>
            </a:r>
          </a:p>
          <a:p>
            <a:pPr algn="r"/>
            <a:r>
              <a:rPr lang="en-US" sz="1400" b="0" dirty="0" smtClean="0">
                <a:solidFill>
                  <a:schemeClr val="bg1"/>
                </a:solidFill>
              </a:rPr>
              <a:t>SNOMED CT Revisions and Coded Data Repositories: When to Upgrade? </a:t>
            </a:r>
          </a:p>
          <a:p>
            <a:pPr algn="r"/>
            <a:r>
              <a:rPr lang="en-US" sz="1400" b="0" dirty="0" smtClean="0">
                <a:solidFill>
                  <a:schemeClr val="bg1"/>
                </a:solidFill>
              </a:rPr>
              <a:t>In American Medical Informatics Association 2011 Annual Symposium Proceedings, Washington DC, October 22-26, 2011:197-206</a:t>
            </a:r>
            <a:endParaRPr lang="en-US" sz="1400" b="0" dirty="0">
              <a:solidFill>
                <a:schemeClr val="bg1"/>
              </a:solidFill>
            </a:endParaRPr>
          </a:p>
        </p:txBody>
      </p:sp>
      <p:sp>
        <p:nvSpPr>
          <p:cNvPr id="10" name="Rectangle 9"/>
          <p:cNvSpPr/>
          <p:nvPr/>
        </p:nvSpPr>
        <p:spPr>
          <a:xfrm>
            <a:off x="3733800" y="5662136"/>
            <a:ext cx="5410200" cy="738664"/>
          </a:xfrm>
          <a:prstGeom prst="rect">
            <a:avLst/>
          </a:prstGeom>
        </p:spPr>
        <p:txBody>
          <a:bodyPr wrap="square">
            <a:spAutoFit/>
          </a:bodyPr>
          <a:lstStyle/>
          <a:p>
            <a:pPr algn="r"/>
            <a:r>
              <a:rPr lang="en-US" sz="1400" b="0" dirty="0" err="1" smtClean="0">
                <a:solidFill>
                  <a:schemeClr val="bg1"/>
                </a:solidFill>
              </a:rPr>
              <a:t>Ceusters</a:t>
            </a:r>
            <a:r>
              <a:rPr lang="en-US" sz="1400" b="0" dirty="0" smtClean="0">
                <a:solidFill>
                  <a:schemeClr val="bg1"/>
                </a:solidFill>
              </a:rPr>
              <a:t> W. </a:t>
            </a:r>
          </a:p>
          <a:p>
            <a:pPr algn="r"/>
            <a:r>
              <a:rPr lang="en-US" sz="1400" b="0" dirty="0" smtClean="0">
                <a:solidFill>
                  <a:schemeClr val="bg1"/>
                </a:solidFill>
              </a:rPr>
              <a:t>Applying Evolutionary Terminology Auditing to the Gene Ontology. </a:t>
            </a:r>
          </a:p>
          <a:p>
            <a:pPr algn="r"/>
            <a:r>
              <a:rPr lang="en-US" sz="1400" b="0" dirty="0" smtClean="0">
                <a:solidFill>
                  <a:schemeClr val="bg1"/>
                </a:solidFill>
              </a:rPr>
              <a:t>Journal of Biomedical Informatics 2009;42:518–529.</a:t>
            </a:r>
            <a:endParaRPr lang="en-US" sz="1400" b="0" dirty="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76707"/>
            <a:ext cx="8686800" cy="646986"/>
          </a:xfrm>
        </p:spPr>
        <p:txBody>
          <a:bodyPr/>
          <a:lstStyle/>
          <a:p>
            <a:r>
              <a:rPr lang="en-US" dirty="0" smtClean="0"/>
              <a:t>Gene Ontology quality evolution 2001 - 2007</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52400" y="1990706"/>
            <a:ext cx="8915400" cy="4740294"/>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76707"/>
            <a:ext cx="8686800" cy="646986"/>
          </a:xfrm>
        </p:spPr>
        <p:txBody>
          <a:bodyPr/>
          <a:lstStyle/>
          <a:p>
            <a:r>
              <a:rPr lang="en-US" dirty="0" smtClean="0"/>
              <a:t>Quality forecasting</a:t>
            </a:r>
            <a:endParaRPr lang="en-US" dirty="0"/>
          </a:p>
        </p:txBody>
      </p:sp>
      <p:pic>
        <p:nvPicPr>
          <p:cNvPr id="749570" name="Picture 2"/>
          <p:cNvPicPr>
            <a:picLocks noChangeAspect="1" noChangeArrowheads="1"/>
          </p:cNvPicPr>
          <p:nvPr/>
        </p:nvPicPr>
        <p:blipFill>
          <a:blip r:embed="rId2" cstate="print"/>
          <a:srcRect/>
          <a:stretch>
            <a:fillRect/>
          </a:stretch>
        </p:blipFill>
        <p:spPr bwMode="auto">
          <a:xfrm>
            <a:off x="838200" y="2209800"/>
            <a:ext cx="7172325" cy="4457700"/>
          </a:xfrm>
          <a:prstGeom prst="rect">
            <a:avLst/>
          </a:prstGeom>
          <a:noFill/>
          <a:ln w="9525" cap="flat" cmpd="sng">
            <a:noFill/>
            <a:prstDash val="solid"/>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28600" y="1276350"/>
            <a:ext cx="8686800" cy="647700"/>
          </a:xfrm>
        </p:spPr>
        <p:txBody>
          <a:bodyPr/>
          <a:lstStyle/>
          <a:p>
            <a:r>
              <a:rPr lang="en-US" dirty="0" smtClean="0"/>
              <a:t>When installing a new version of SNOMED CT?</a:t>
            </a:r>
            <a:endParaRPr lang="en-US" dirty="0" smtClean="0"/>
          </a:p>
        </p:txBody>
      </p:sp>
      <p:sp>
        <p:nvSpPr>
          <p:cNvPr id="3" name="Content Placeholder 2"/>
          <p:cNvSpPr>
            <a:spLocks noGrp="1"/>
          </p:cNvSpPr>
          <p:nvPr>
            <p:ph idx="1"/>
          </p:nvPr>
        </p:nvSpPr>
        <p:spPr/>
        <p:txBody>
          <a:bodyPr/>
          <a:lstStyle/>
          <a:p>
            <a:pPr>
              <a:defRPr/>
            </a:pPr>
            <a:r>
              <a:rPr lang="en-US" dirty="0" smtClean="0">
                <a:solidFill>
                  <a:schemeClr val="bg1"/>
                </a:solidFill>
              </a:rPr>
              <a:t>Observations: </a:t>
            </a:r>
          </a:p>
          <a:p>
            <a:pPr lvl="2">
              <a:defRPr/>
            </a:pPr>
            <a:r>
              <a:rPr lang="en-US" dirty="0" smtClean="0">
                <a:solidFill>
                  <a:schemeClr val="bg1"/>
                </a:solidFill>
              </a:rPr>
              <a:t>SNOMED CT undergoes considerable changes over time</a:t>
            </a:r>
          </a:p>
          <a:p>
            <a:pPr lvl="2">
              <a:defRPr/>
            </a:pPr>
            <a:r>
              <a:rPr lang="en-US" dirty="0" smtClean="0">
                <a:solidFill>
                  <a:schemeClr val="bg1"/>
                </a:solidFill>
              </a:rPr>
              <a:t>applications use typically only a small subset of it</a:t>
            </a:r>
          </a:p>
          <a:p>
            <a:pPr lvl="2">
              <a:defRPr/>
            </a:pPr>
            <a:r>
              <a:rPr lang="en-US" dirty="0" smtClean="0">
                <a:solidFill>
                  <a:schemeClr val="bg1"/>
                </a:solidFill>
              </a:rPr>
              <a:t>integrating new SNOMED CT versions is troublesome</a:t>
            </a:r>
          </a:p>
          <a:p>
            <a:pPr>
              <a:defRPr/>
            </a:pPr>
            <a:r>
              <a:rPr lang="en-US" dirty="0" smtClean="0"/>
              <a:t>Questions: </a:t>
            </a:r>
          </a:p>
          <a:p>
            <a:pPr lvl="2">
              <a:defRPr/>
            </a:pPr>
            <a:r>
              <a:rPr lang="en-US" dirty="0" smtClean="0"/>
              <a:t>does </a:t>
            </a:r>
            <a:r>
              <a:rPr lang="en-US" i="1" dirty="0" smtClean="0"/>
              <a:t>within the scope of a specific application </a:t>
            </a:r>
            <a:r>
              <a:rPr lang="en-US" dirty="0" smtClean="0"/>
              <a:t>a new version of SNOMED CT contain more - and of better quality - knowledge than its predecessor or is it a mere reformulation of the same amount of knowledge? </a:t>
            </a:r>
          </a:p>
          <a:p>
            <a:pPr lvl="2">
              <a:defRPr/>
            </a:pPr>
            <a:r>
              <a:rPr lang="en-US" dirty="0" smtClean="0"/>
              <a:t>if the former, can this be computed in order to find out when it is worthwhile to upgrade to a new version?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8600" y="1276350"/>
            <a:ext cx="8686800" cy="647700"/>
          </a:xfrm>
        </p:spPr>
        <p:txBody>
          <a:bodyPr/>
          <a:lstStyle/>
          <a:p>
            <a:r>
              <a:rPr lang="en-US" smtClean="0"/>
              <a:t>Methodology (1)</a:t>
            </a:r>
          </a:p>
        </p:txBody>
      </p:sp>
      <p:sp>
        <p:nvSpPr>
          <p:cNvPr id="17411" name="Content Placeholder 2"/>
          <p:cNvSpPr>
            <a:spLocks noGrp="1"/>
          </p:cNvSpPr>
          <p:nvPr>
            <p:ph idx="1"/>
          </p:nvPr>
        </p:nvSpPr>
        <p:spPr>
          <a:xfrm>
            <a:off x="74613" y="1981200"/>
            <a:ext cx="8991600" cy="4724400"/>
          </a:xfrm>
        </p:spPr>
        <p:txBody>
          <a:bodyPr/>
          <a:lstStyle/>
          <a:p>
            <a:r>
              <a:rPr lang="en-US" sz="2400" smtClean="0"/>
              <a:t>Study a subset of </a:t>
            </a:r>
            <a:r>
              <a:rPr lang="en-US" sz="2400" smtClean="0">
                <a:solidFill>
                  <a:schemeClr val="accent1"/>
                </a:solidFill>
              </a:rPr>
              <a:t>883 SNOMED CT concepts </a:t>
            </a:r>
            <a:r>
              <a:rPr lang="en-US" sz="2400" smtClean="0"/>
              <a:t>used within a cancer clinic for encoding synoptic pathology reports and tumor registry data and for querying a biospecimen repository (</a:t>
            </a:r>
            <a:r>
              <a:rPr lang="en-US" sz="2400" b="1" i="1" smtClean="0"/>
              <a:t>source concepts - SC</a:t>
            </a:r>
            <a:r>
              <a:rPr lang="en-US" sz="2400" smtClean="0"/>
              <a:t>);</a:t>
            </a:r>
          </a:p>
          <a:p>
            <a:pPr lvl="1"/>
            <a:r>
              <a:rPr lang="en-US" sz="2000" smtClean="0"/>
              <a:t>motivation: real application use case.</a:t>
            </a:r>
          </a:p>
          <a:p>
            <a:r>
              <a:rPr lang="en-US" sz="2400" smtClean="0"/>
              <a:t>Compute for each </a:t>
            </a:r>
            <a:r>
              <a:rPr lang="en-US" sz="2400" b="1" i="1" smtClean="0"/>
              <a:t>source concept </a:t>
            </a:r>
            <a:r>
              <a:rPr lang="en-US" sz="2400" smtClean="0"/>
              <a:t>the transitive closure set (</a:t>
            </a:r>
            <a:r>
              <a:rPr lang="en-US" sz="2400" b="1" i="1" smtClean="0"/>
              <a:t>target concepts - TC</a:t>
            </a:r>
            <a:r>
              <a:rPr lang="en-US" sz="2400" smtClean="0"/>
              <a:t>) of the </a:t>
            </a:r>
            <a:r>
              <a:rPr lang="en-US" sz="2400" i="1" smtClean="0"/>
              <a:t>Is a</a:t>
            </a:r>
            <a:r>
              <a:rPr lang="en-US" sz="2400" smtClean="0"/>
              <a:t> relation and all historical relations for each SNOMED CT version from January 2002 to July 2010, together with their concept status and path length to the source concept; </a:t>
            </a:r>
          </a:p>
          <a:p>
            <a:pPr lvl="1"/>
            <a:r>
              <a:rPr lang="en-US" sz="2000" smtClean="0"/>
              <a:t>motivation: information content is partially based on the graph structure,</a:t>
            </a:r>
          </a:p>
          <a:p>
            <a:pPr lvl="1"/>
            <a:r>
              <a:rPr lang="en-US" sz="2000" smtClean="0"/>
              <a:t>result: the </a:t>
            </a:r>
            <a:r>
              <a:rPr lang="en-US" sz="2000" smtClean="0">
                <a:solidFill>
                  <a:schemeClr val="accent1"/>
                </a:solidFill>
              </a:rPr>
              <a:t>883 </a:t>
            </a:r>
            <a:r>
              <a:rPr lang="en-US" sz="2000" b="1" i="1" smtClean="0">
                <a:solidFill>
                  <a:schemeClr val="accent1"/>
                </a:solidFill>
              </a:rPr>
              <a:t>SC</a:t>
            </a:r>
            <a:r>
              <a:rPr lang="en-US" sz="2000" smtClean="0">
                <a:solidFill>
                  <a:schemeClr val="accent1"/>
                </a:solidFill>
              </a:rPr>
              <a:t>s </a:t>
            </a:r>
            <a:r>
              <a:rPr lang="en-US" sz="2000" smtClean="0"/>
              <a:t>were linked by means of </a:t>
            </a:r>
            <a:r>
              <a:rPr lang="en-US" sz="2000" smtClean="0">
                <a:solidFill>
                  <a:schemeClr val="accent1"/>
                </a:solidFill>
              </a:rPr>
              <a:t>15,689 relationships </a:t>
            </a:r>
            <a:r>
              <a:rPr lang="en-US" sz="2000" smtClean="0"/>
              <a:t>to </a:t>
            </a:r>
            <a:r>
              <a:rPr lang="en-US" sz="2000" smtClean="0">
                <a:solidFill>
                  <a:schemeClr val="accent1"/>
                </a:solidFill>
              </a:rPr>
              <a:t>1,415 </a:t>
            </a:r>
            <a:r>
              <a:rPr lang="en-US" sz="2000" b="1" i="1" smtClean="0">
                <a:solidFill>
                  <a:schemeClr val="accent1"/>
                </a:solidFill>
              </a:rPr>
              <a:t>TC</a:t>
            </a:r>
            <a:r>
              <a:rPr lang="en-US" sz="2000" smtClean="0">
                <a:solidFill>
                  <a:schemeClr val="accent1"/>
                </a:solidFill>
              </a:rPr>
              <a:t>s</a:t>
            </a:r>
            <a:r>
              <a:rPr lang="en-US" sz="2000" smtClean="0"/>
              <a: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8600" y="1379538"/>
            <a:ext cx="8686800" cy="441325"/>
          </a:xfrm>
        </p:spPr>
        <p:txBody>
          <a:bodyPr/>
          <a:lstStyle/>
          <a:p>
            <a:r>
              <a:rPr lang="en-US" sz="2000" smtClean="0"/>
              <a:t>Transitive closure sets for </a:t>
            </a:r>
            <a:r>
              <a:rPr lang="en-US" sz="2000" i="1" smtClean="0"/>
              <a:t>Surgical margins involved by tumor</a:t>
            </a:r>
            <a:r>
              <a:rPr lang="en-US" sz="2000" smtClean="0"/>
              <a:t> (finding)</a:t>
            </a:r>
          </a:p>
        </p:txBody>
      </p:sp>
      <p:graphicFrame>
        <p:nvGraphicFramePr>
          <p:cNvPr id="4" name="Table 3"/>
          <p:cNvGraphicFramePr>
            <a:graphicFrameLocks noGrp="1"/>
          </p:cNvGraphicFramePr>
          <p:nvPr/>
        </p:nvGraphicFramePr>
        <p:xfrm>
          <a:off x="152400" y="1905000"/>
          <a:ext cx="8839201" cy="4648197"/>
        </p:xfrm>
        <a:graphic>
          <a:graphicData uri="http://schemas.openxmlformats.org/drawingml/2006/table">
            <a:tbl>
              <a:tblPr/>
              <a:tblGrid>
                <a:gridCol w="957580"/>
                <a:gridCol w="231368"/>
                <a:gridCol w="231368"/>
                <a:gridCol w="231368"/>
                <a:gridCol w="231368"/>
                <a:gridCol w="231368"/>
                <a:gridCol w="231368"/>
                <a:gridCol w="231368"/>
                <a:gridCol w="231368"/>
                <a:gridCol w="231368"/>
                <a:gridCol w="231368"/>
                <a:gridCol w="231368"/>
                <a:gridCol w="231368"/>
                <a:gridCol w="231368"/>
                <a:gridCol w="231368"/>
                <a:gridCol w="231368"/>
                <a:gridCol w="231368"/>
                <a:gridCol w="231368"/>
                <a:gridCol w="231368"/>
                <a:gridCol w="759265"/>
                <a:gridCol w="2957732"/>
              </a:tblGrid>
              <a:tr h="232410">
                <a:tc rowSpan="2">
                  <a:txBody>
                    <a:bodyPr/>
                    <a:lstStyle/>
                    <a:p>
                      <a:pPr marL="0" marR="0" algn="ctr">
                        <a:spcBef>
                          <a:spcPts val="0"/>
                        </a:spcBef>
                        <a:spcAft>
                          <a:spcPts val="0"/>
                        </a:spcAft>
                      </a:pPr>
                      <a:r>
                        <a:rPr lang="en-US" sz="1400" b="1" dirty="0" err="1">
                          <a:solidFill>
                            <a:schemeClr val="bg1"/>
                          </a:solidFill>
                          <a:latin typeface="Times New Roman"/>
                          <a:ea typeface="Times New Roman"/>
                        </a:rPr>
                        <a:t>Rel</a:t>
                      </a:r>
                      <a:r>
                        <a:rPr lang="en-US" sz="1400" b="1" dirty="0">
                          <a:solidFill>
                            <a:schemeClr val="bg1"/>
                          </a:solidFill>
                          <a:latin typeface="Times New Roman"/>
                          <a:ea typeface="Times New Roman"/>
                        </a:rPr>
                        <a:t>-ID</a:t>
                      </a:r>
                      <a:endParaRPr lang="en-US" sz="1400" dirty="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gridSpan="18">
                  <a:txBody>
                    <a:bodyPr/>
                    <a:lstStyle/>
                    <a:p>
                      <a:pPr marL="0" marR="0" algn="ctr">
                        <a:spcBef>
                          <a:spcPts val="0"/>
                        </a:spcBef>
                        <a:spcAft>
                          <a:spcPts val="0"/>
                        </a:spcAft>
                      </a:pPr>
                      <a:r>
                        <a:rPr lang="en-US" sz="1400" b="1" dirty="0">
                          <a:solidFill>
                            <a:schemeClr val="bg1"/>
                          </a:solidFill>
                          <a:latin typeface="Times New Roman"/>
                          <a:ea typeface="Times New Roman"/>
                        </a:rPr>
                        <a:t>Version</a:t>
                      </a:r>
                      <a:endParaRPr lang="en-US" sz="1400" dirty="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spcBef>
                          <a:spcPts val="0"/>
                        </a:spcBef>
                        <a:spcAft>
                          <a:spcPts val="0"/>
                        </a:spcAft>
                      </a:pPr>
                      <a:r>
                        <a:rPr lang="en-US" sz="1400" b="1" dirty="0" err="1">
                          <a:solidFill>
                            <a:schemeClr val="bg1"/>
                          </a:solidFill>
                          <a:latin typeface="Times New Roman"/>
                          <a:ea typeface="Times New Roman"/>
                        </a:rPr>
                        <a:t>Rel</a:t>
                      </a:r>
                      <a:r>
                        <a:rPr lang="en-US" sz="1400" b="1" dirty="0">
                          <a:solidFill>
                            <a:schemeClr val="bg1"/>
                          </a:solidFill>
                          <a:latin typeface="Times New Roman"/>
                          <a:ea typeface="Times New Roman"/>
                        </a:rPr>
                        <a:t>-Type</a:t>
                      </a:r>
                      <a:endParaRPr lang="en-US" sz="1400" dirty="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rowSpan="2">
                  <a:txBody>
                    <a:bodyPr/>
                    <a:lstStyle/>
                    <a:p>
                      <a:pPr marL="0" marR="0" algn="ctr">
                        <a:spcBef>
                          <a:spcPts val="0"/>
                        </a:spcBef>
                        <a:spcAft>
                          <a:spcPts val="0"/>
                        </a:spcAft>
                      </a:pPr>
                      <a:r>
                        <a:rPr lang="en-US" sz="1400" b="1" dirty="0">
                          <a:solidFill>
                            <a:schemeClr val="bg1"/>
                          </a:solidFill>
                          <a:latin typeface="Times New Roman"/>
                          <a:ea typeface="Times New Roman"/>
                        </a:rPr>
                        <a:t>Target Concept</a:t>
                      </a:r>
                      <a:endParaRPr lang="en-US" sz="1400" dirty="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r>
              <a:tr h="232410">
                <a:tc vMerge="1">
                  <a:txBody>
                    <a:bodyPr/>
                    <a:lstStyle/>
                    <a:p>
                      <a:endParaRPr lang="en-US"/>
                    </a:p>
                  </a:txBody>
                  <a:tcPr/>
                </a:tc>
                <a:tc>
                  <a:txBody>
                    <a:bodyPr/>
                    <a:lstStyle/>
                    <a:p>
                      <a:pPr marL="0" marR="0" algn="ctr">
                        <a:spcBef>
                          <a:spcPts val="0"/>
                        </a:spcBef>
                        <a:spcAft>
                          <a:spcPts val="0"/>
                        </a:spcAft>
                      </a:pPr>
                      <a:r>
                        <a:rPr lang="en-US" sz="1400" b="1" dirty="0">
                          <a:solidFill>
                            <a:schemeClr val="bg1"/>
                          </a:solidFill>
                          <a:latin typeface="Times New Roman"/>
                          <a:ea typeface="Times New Roman"/>
                        </a:rPr>
                        <a:t>1</a:t>
                      </a:r>
                      <a:endParaRPr lang="en-US" sz="14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400" b="1" dirty="0">
                          <a:solidFill>
                            <a:schemeClr val="bg1"/>
                          </a:solidFill>
                          <a:latin typeface="Times New Roman"/>
                          <a:ea typeface="Times New Roman"/>
                        </a:rPr>
                        <a:t>2</a:t>
                      </a:r>
                      <a:endParaRPr lang="en-US" sz="14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400" b="1" dirty="0">
                          <a:solidFill>
                            <a:schemeClr val="bg1"/>
                          </a:solidFill>
                          <a:latin typeface="Times New Roman"/>
                          <a:ea typeface="Times New Roman"/>
                        </a:rPr>
                        <a:t>3</a:t>
                      </a:r>
                      <a:endParaRPr lang="en-US" sz="14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400" b="1" dirty="0">
                          <a:solidFill>
                            <a:schemeClr val="bg1"/>
                          </a:solidFill>
                          <a:latin typeface="Times New Roman"/>
                          <a:ea typeface="Times New Roman"/>
                        </a:rPr>
                        <a:t>4</a:t>
                      </a:r>
                      <a:endParaRPr lang="en-US" sz="14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400" b="1" dirty="0">
                          <a:solidFill>
                            <a:schemeClr val="bg1"/>
                          </a:solidFill>
                          <a:latin typeface="Times New Roman"/>
                          <a:ea typeface="Times New Roman"/>
                        </a:rPr>
                        <a:t>5</a:t>
                      </a:r>
                      <a:endParaRPr lang="en-US" sz="14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400" b="1" dirty="0">
                          <a:solidFill>
                            <a:schemeClr val="bg1"/>
                          </a:solidFill>
                          <a:latin typeface="Times New Roman"/>
                          <a:ea typeface="Times New Roman"/>
                        </a:rPr>
                        <a:t>6</a:t>
                      </a:r>
                      <a:endParaRPr lang="en-US" sz="14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400" b="1" dirty="0">
                          <a:solidFill>
                            <a:schemeClr val="bg1"/>
                          </a:solidFill>
                          <a:latin typeface="Times New Roman"/>
                          <a:ea typeface="Times New Roman"/>
                        </a:rPr>
                        <a:t>7</a:t>
                      </a:r>
                      <a:endParaRPr lang="en-US" sz="14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400" b="1" dirty="0">
                          <a:solidFill>
                            <a:schemeClr val="bg1"/>
                          </a:solidFill>
                          <a:latin typeface="Times New Roman"/>
                          <a:ea typeface="Times New Roman"/>
                        </a:rPr>
                        <a:t>8</a:t>
                      </a:r>
                      <a:endParaRPr lang="en-US" sz="14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400" b="1" dirty="0">
                          <a:solidFill>
                            <a:schemeClr val="bg1"/>
                          </a:solidFill>
                          <a:latin typeface="Times New Roman"/>
                          <a:ea typeface="Times New Roman"/>
                        </a:rPr>
                        <a:t>9</a:t>
                      </a:r>
                      <a:endParaRPr lang="en-US" sz="14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400" b="1" dirty="0">
                          <a:solidFill>
                            <a:schemeClr val="bg1"/>
                          </a:solidFill>
                          <a:latin typeface="Times New Roman"/>
                          <a:ea typeface="Times New Roman"/>
                        </a:rPr>
                        <a:t>10</a:t>
                      </a:r>
                      <a:endParaRPr lang="en-US" sz="14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400" b="1" dirty="0">
                          <a:solidFill>
                            <a:schemeClr val="bg1"/>
                          </a:solidFill>
                          <a:latin typeface="Times New Roman"/>
                          <a:ea typeface="Times New Roman"/>
                        </a:rPr>
                        <a:t>11</a:t>
                      </a:r>
                      <a:endParaRPr lang="en-US" sz="14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400" b="1" dirty="0">
                          <a:solidFill>
                            <a:schemeClr val="bg1"/>
                          </a:solidFill>
                          <a:latin typeface="Times New Roman"/>
                          <a:ea typeface="Times New Roman"/>
                        </a:rPr>
                        <a:t>12</a:t>
                      </a:r>
                      <a:endParaRPr lang="en-US" sz="14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400" b="1" dirty="0">
                          <a:solidFill>
                            <a:schemeClr val="bg1"/>
                          </a:solidFill>
                          <a:latin typeface="Times New Roman"/>
                          <a:ea typeface="Times New Roman"/>
                        </a:rPr>
                        <a:t>13</a:t>
                      </a:r>
                      <a:endParaRPr lang="en-US" sz="14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400" b="1" dirty="0">
                          <a:solidFill>
                            <a:schemeClr val="bg1"/>
                          </a:solidFill>
                          <a:latin typeface="Times New Roman"/>
                          <a:ea typeface="Times New Roman"/>
                        </a:rPr>
                        <a:t>14</a:t>
                      </a:r>
                      <a:endParaRPr lang="en-US" sz="14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400" b="1">
                          <a:solidFill>
                            <a:schemeClr val="bg1"/>
                          </a:solidFill>
                          <a:latin typeface="Times New Roman"/>
                          <a:ea typeface="Times New Roman"/>
                        </a:rPr>
                        <a:t>15</a:t>
                      </a:r>
                      <a:endParaRPr lang="en-US" sz="14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400" b="1" dirty="0">
                          <a:solidFill>
                            <a:schemeClr val="bg1"/>
                          </a:solidFill>
                          <a:latin typeface="Times New Roman"/>
                          <a:ea typeface="Times New Roman"/>
                        </a:rPr>
                        <a:t>16</a:t>
                      </a:r>
                      <a:endParaRPr lang="en-US" sz="14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400" b="1" dirty="0">
                          <a:solidFill>
                            <a:schemeClr val="bg1"/>
                          </a:solidFill>
                          <a:latin typeface="Times New Roman"/>
                          <a:ea typeface="Times New Roman"/>
                        </a:rPr>
                        <a:t>17</a:t>
                      </a:r>
                      <a:endParaRPr lang="en-US" sz="14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400" b="1" dirty="0">
                          <a:solidFill>
                            <a:schemeClr val="bg1"/>
                          </a:solidFill>
                          <a:latin typeface="Times New Roman"/>
                          <a:ea typeface="Times New Roman"/>
                        </a:rPr>
                        <a:t>18</a:t>
                      </a:r>
                      <a:endParaRPr lang="en-US" sz="14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vMerge="1">
                  <a:txBody>
                    <a:bodyPr/>
                    <a:lstStyle/>
                    <a:p>
                      <a:endParaRPr lang="en-US"/>
                    </a:p>
                  </a:txBody>
                  <a:tcPr/>
                </a:tc>
                <a:tc vMerge="1">
                  <a:txBody>
                    <a:bodyPr/>
                    <a:lstStyle/>
                    <a:p>
                      <a:endParaRPr lang="en-US"/>
                    </a:p>
                  </a:txBody>
                  <a:tcPr/>
                </a:tc>
              </a:tr>
              <a:tr h="464820">
                <a:tc>
                  <a:txBody>
                    <a:bodyPr/>
                    <a:lstStyle/>
                    <a:p>
                      <a:pPr marL="0" marR="0">
                        <a:spcBef>
                          <a:spcPts val="0"/>
                        </a:spcBef>
                        <a:spcAft>
                          <a:spcPts val="0"/>
                        </a:spcAft>
                      </a:pPr>
                      <a:r>
                        <a:rPr lang="en-US" sz="1400">
                          <a:solidFill>
                            <a:schemeClr val="bg1"/>
                          </a:solidFill>
                          <a:latin typeface="Times New Roman"/>
                          <a:ea typeface="Times New Roman"/>
                        </a:rPr>
                        <a:t>H-18608</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6</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6</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7</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Is a</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SNOMED CT Concept (SNOMED RT+CTV3)</a:t>
                      </a: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58233">
                <a:tc>
                  <a:txBody>
                    <a:bodyPr/>
                    <a:lstStyle/>
                    <a:p>
                      <a:pPr marL="0" marR="0">
                        <a:spcBef>
                          <a:spcPts val="0"/>
                        </a:spcBef>
                        <a:spcAft>
                          <a:spcPts val="0"/>
                        </a:spcAft>
                      </a:pPr>
                      <a:r>
                        <a:rPr lang="en-US" sz="1400">
                          <a:solidFill>
                            <a:schemeClr val="bg1"/>
                          </a:solidFill>
                          <a:latin typeface="Times New Roman"/>
                          <a:ea typeface="Times New Roman"/>
                        </a:rPr>
                        <a:t>H-23694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5</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5</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6</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Is a</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Finding (finding)</a:t>
                      </a: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58233">
                <a:tc>
                  <a:txBody>
                    <a:bodyPr/>
                    <a:lstStyle/>
                    <a:p>
                      <a:pPr marL="0" marR="0">
                        <a:spcBef>
                          <a:spcPts val="0"/>
                        </a:spcBef>
                        <a:spcAft>
                          <a:spcPts val="0"/>
                        </a:spcAft>
                      </a:pPr>
                      <a:r>
                        <a:rPr lang="en-US" sz="1400">
                          <a:solidFill>
                            <a:schemeClr val="bg1"/>
                          </a:solidFill>
                          <a:latin typeface="Times New Roman"/>
                          <a:ea typeface="Times New Roman"/>
                        </a:rPr>
                        <a:t>H-18607</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5</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Is a</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Finding by method (finding)</a:t>
                      </a: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58233">
                <a:tc>
                  <a:txBody>
                    <a:bodyPr/>
                    <a:lstStyle/>
                    <a:p>
                      <a:pPr marL="0" marR="0">
                        <a:spcBef>
                          <a:spcPts val="0"/>
                        </a:spcBef>
                        <a:spcAft>
                          <a:spcPts val="0"/>
                        </a:spcAft>
                      </a:pPr>
                      <a:r>
                        <a:rPr lang="en-US" sz="1400">
                          <a:solidFill>
                            <a:schemeClr val="bg1"/>
                          </a:solidFill>
                          <a:latin typeface="Times New Roman"/>
                          <a:ea typeface="Times New Roman"/>
                        </a:rPr>
                        <a:t>H-12792</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3</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3</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Is a</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Test finding (navigational concept)</a:t>
                      </a: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64820">
                <a:tc>
                  <a:txBody>
                    <a:bodyPr/>
                    <a:lstStyle/>
                    <a:p>
                      <a:pPr marL="0" marR="0">
                        <a:spcBef>
                          <a:spcPts val="0"/>
                        </a:spcBef>
                        <a:spcAft>
                          <a:spcPts val="0"/>
                        </a:spcAft>
                      </a:pPr>
                      <a:r>
                        <a:rPr lang="en-US" sz="1400">
                          <a:solidFill>
                            <a:schemeClr val="bg1"/>
                          </a:solidFill>
                          <a:latin typeface="Times New Roman"/>
                          <a:ea typeface="Times New Roman"/>
                        </a:rPr>
                        <a:t>H-12789</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3</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3</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3</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Is a</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Laboratory test finding (navigational concept)</a:t>
                      </a: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58233">
                <a:tc>
                  <a:txBody>
                    <a:bodyPr/>
                    <a:lstStyle/>
                    <a:p>
                      <a:pPr marL="0" marR="0">
                        <a:spcBef>
                          <a:spcPts val="0"/>
                        </a:spcBef>
                        <a:spcAft>
                          <a:spcPts val="0"/>
                        </a:spcAft>
                      </a:pPr>
                      <a:r>
                        <a:rPr lang="en-US" sz="1400">
                          <a:solidFill>
                            <a:schemeClr val="bg1"/>
                          </a:solidFill>
                          <a:latin typeface="Times New Roman"/>
                          <a:ea typeface="Times New Roman"/>
                        </a:rPr>
                        <a:t>H-07371</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2</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2</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2</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Is a</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Sample finding (finding)</a:t>
                      </a: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58233">
                <a:tc>
                  <a:txBody>
                    <a:bodyPr/>
                    <a:lstStyle/>
                    <a:p>
                      <a:pPr marL="0" marR="0">
                        <a:spcBef>
                          <a:spcPts val="0"/>
                        </a:spcBef>
                        <a:spcAft>
                          <a:spcPts val="0"/>
                        </a:spcAft>
                      </a:pPr>
                      <a:r>
                        <a:rPr lang="en-US" sz="1400">
                          <a:solidFill>
                            <a:schemeClr val="bg1"/>
                          </a:solidFill>
                          <a:latin typeface="Times New Roman"/>
                          <a:ea typeface="Times New Roman"/>
                        </a:rPr>
                        <a:t>H-07373</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2</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2</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Is a</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Morphologic finding (finding)</a:t>
                      </a: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58233">
                <a:tc>
                  <a:txBody>
                    <a:bodyPr/>
                    <a:lstStyle/>
                    <a:p>
                      <a:pPr marL="0" marR="0">
                        <a:spcBef>
                          <a:spcPts val="0"/>
                        </a:spcBef>
                        <a:spcAft>
                          <a:spcPts val="0"/>
                        </a:spcAft>
                      </a:pPr>
                      <a:r>
                        <a:rPr lang="en-US" sz="1400">
                          <a:solidFill>
                            <a:schemeClr val="bg1"/>
                          </a:solidFill>
                          <a:latin typeface="Times New Roman"/>
                          <a:ea typeface="Times New Roman"/>
                        </a:rPr>
                        <a:t>220039029         </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1</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1</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bg1"/>
                          </a:solidFill>
                          <a:latin typeface="Times New Roman"/>
                          <a:ea typeface="Times New Roman"/>
                        </a:rPr>
                        <a:t>Is a</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Clinical sample finding (finding)</a:t>
                      </a: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58233">
                <a:tc>
                  <a:txBody>
                    <a:bodyPr/>
                    <a:lstStyle/>
                    <a:p>
                      <a:pPr marL="0" marR="0">
                        <a:spcBef>
                          <a:spcPts val="0"/>
                        </a:spcBef>
                        <a:spcAft>
                          <a:spcPts val="0"/>
                        </a:spcAft>
                      </a:pPr>
                      <a:r>
                        <a:rPr lang="en-US" sz="1400">
                          <a:solidFill>
                            <a:schemeClr val="bg1"/>
                          </a:solidFill>
                          <a:latin typeface="Times New Roman"/>
                          <a:ea typeface="Times New Roman"/>
                        </a:rPr>
                        <a:t>H-07370</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3</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Is a</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Histopathology finding (finding)</a:t>
                      </a: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58233">
                <a:tc>
                  <a:txBody>
                    <a:bodyPr/>
                    <a:lstStyle/>
                    <a:p>
                      <a:pPr marL="0" marR="0">
                        <a:spcBef>
                          <a:spcPts val="0"/>
                        </a:spcBef>
                        <a:spcAft>
                          <a:spcPts val="0"/>
                        </a:spcAft>
                      </a:pPr>
                      <a:r>
                        <a:rPr lang="en-US" sz="1400">
                          <a:solidFill>
                            <a:schemeClr val="bg1"/>
                          </a:solidFill>
                          <a:latin typeface="Times New Roman"/>
                          <a:ea typeface="Times New Roman"/>
                        </a:rPr>
                        <a:t>H-07368</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2</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Is a</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General pathology (finding)</a:t>
                      </a: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64820">
                <a:tc>
                  <a:txBody>
                    <a:bodyPr/>
                    <a:lstStyle/>
                    <a:p>
                      <a:pPr marL="0" marR="0">
                        <a:spcBef>
                          <a:spcPts val="0"/>
                        </a:spcBef>
                        <a:spcAft>
                          <a:spcPts val="0"/>
                        </a:spcAft>
                      </a:pPr>
                      <a:r>
                        <a:rPr lang="en-US" sz="1400">
                          <a:solidFill>
                            <a:schemeClr val="bg1"/>
                          </a:solidFill>
                          <a:latin typeface="Times New Roman"/>
                          <a:ea typeface="Times New Roman"/>
                        </a:rPr>
                        <a:t>H-07369</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2</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Is a</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Laboratory finding present (navigational concept)</a:t>
                      </a: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64820">
                <a:tc>
                  <a:txBody>
                    <a:bodyPr/>
                    <a:lstStyle/>
                    <a:p>
                      <a:pPr marL="0" marR="0">
                        <a:spcBef>
                          <a:spcPts val="0"/>
                        </a:spcBef>
                        <a:spcAft>
                          <a:spcPts val="0"/>
                        </a:spcAft>
                      </a:pPr>
                      <a:r>
                        <a:rPr lang="en-US" sz="1400">
                          <a:solidFill>
                            <a:schemeClr val="bg1"/>
                          </a:solidFill>
                          <a:latin typeface="Times New Roman"/>
                          <a:ea typeface="Times New Roman"/>
                        </a:rPr>
                        <a:t>2030386023        </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1</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Is a</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Pathology examination findings present (finding)</a:t>
                      </a: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58233">
                <a:tc>
                  <a:txBody>
                    <a:bodyPr/>
                    <a:lstStyle/>
                    <a:p>
                      <a:pPr marL="0" marR="0">
                        <a:spcBef>
                          <a:spcPts val="0"/>
                        </a:spcBef>
                        <a:spcAft>
                          <a:spcPts val="0"/>
                        </a:spcAft>
                      </a:pPr>
                      <a:r>
                        <a:rPr lang="en-US" sz="1400" dirty="0">
                          <a:solidFill>
                            <a:schemeClr val="bg1"/>
                          </a:solidFill>
                          <a:latin typeface="Times New Roman"/>
                          <a:ea typeface="Times New Roman"/>
                        </a:rPr>
                        <a:t>2030387025        </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1</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Is a</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dirty="0">
                          <a:solidFill>
                            <a:schemeClr val="bg1"/>
                          </a:solidFill>
                          <a:latin typeface="Times New Roman"/>
                          <a:ea typeface="Times New Roman"/>
                        </a:rPr>
                        <a:t>Surgical margin finding (finding)</a:t>
                      </a: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18769" name="TextBox 4"/>
          <p:cNvSpPr txBox="1">
            <a:spLocks noChangeArrowheads="1"/>
          </p:cNvSpPr>
          <p:nvPr/>
        </p:nvSpPr>
        <p:spPr bwMode="auto">
          <a:xfrm>
            <a:off x="406737" y="6457950"/>
            <a:ext cx="389850" cy="338554"/>
          </a:xfrm>
          <a:prstGeom prst="rect">
            <a:avLst/>
          </a:prstGeom>
          <a:noFill/>
          <a:ln w="9525">
            <a:noFill/>
            <a:miter lim="800000"/>
            <a:headEnd/>
            <a:tailEnd/>
          </a:ln>
        </p:spPr>
        <p:txBody>
          <a:bodyPr wrap="none">
            <a:spAutoFit/>
          </a:bodyPr>
          <a:lstStyle/>
          <a:p>
            <a:r>
              <a:rPr lang="en-US" sz="1600">
                <a:solidFill>
                  <a:schemeClr val="bg1"/>
                </a:solidFill>
              </a:rPr>
              <a: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8600" y="1398588"/>
            <a:ext cx="8686800" cy="1192212"/>
          </a:xfrm>
        </p:spPr>
        <p:txBody>
          <a:bodyPr/>
          <a:lstStyle/>
          <a:p>
            <a:r>
              <a:rPr lang="en-US" smtClean="0"/>
              <a:t>Computations over SNOMED CT’s</a:t>
            </a:r>
            <a:br>
              <a:rPr lang="en-US" smtClean="0"/>
            </a:br>
            <a:r>
              <a:rPr lang="en-US" smtClean="0"/>
              <a:t>‘</a:t>
            </a:r>
            <a:r>
              <a:rPr lang="en-US" i="1" smtClean="0"/>
              <a:t>historical relationships</a:t>
            </a:r>
            <a:r>
              <a:rPr lang="en-US" smtClean="0"/>
              <a:t>’</a:t>
            </a:r>
          </a:p>
        </p:txBody>
      </p:sp>
      <p:graphicFrame>
        <p:nvGraphicFramePr>
          <p:cNvPr id="4" name="Table 3"/>
          <p:cNvGraphicFramePr>
            <a:graphicFrameLocks noGrp="1"/>
          </p:cNvGraphicFramePr>
          <p:nvPr/>
        </p:nvGraphicFramePr>
        <p:xfrm>
          <a:off x="1524000" y="2955925"/>
          <a:ext cx="6096000" cy="3291840"/>
        </p:xfrm>
        <a:graphic>
          <a:graphicData uri="http://schemas.openxmlformats.org/drawingml/2006/table">
            <a:tbl>
              <a:tblPr/>
              <a:tblGrid>
                <a:gridCol w="2032000"/>
                <a:gridCol w="2032000"/>
                <a:gridCol w="2032000"/>
              </a:tblGrid>
              <a:tr h="0">
                <a:tc>
                  <a:txBody>
                    <a:bodyPr/>
                    <a:lstStyle/>
                    <a:p>
                      <a:pPr marL="0" marR="0" algn="ctr">
                        <a:spcBef>
                          <a:spcPts val="0"/>
                        </a:spcBef>
                        <a:spcAft>
                          <a:spcPts val="0"/>
                        </a:spcAft>
                      </a:pPr>
                      <a:r>
                        <a:rPr lang="en-US" sz="2400" dirty="0">
                          <a:solidFill>
                            <a:schemeClr val="bg1"/>
                          </a:solidFill>
                          <a:latin typeface="Times New Roman"/>
                          <a:ea typeface="Times New Roman"/>
                        </a:rPr>
                        <a:t>C1</a:t>
                      </a:r>
                      <a:r>
                        <a:rPr lang="en-US" sz="2400" dirty="0">
                          <a:solidFill>
                            <a:schemeClr val="bg1"/>
                          </a:solidFill>
                          <a:latin typeface="Times New Roman"/>
                          <a:ea typeface="Times New Roman"/>
                          <a:sym typeface="Wingdings"/>
                        </a:rPr>
                        <a:t></a:t>
                      </a:r>
                      <a:r>
                        <a:rPr lang="en-US" sz="2400" dirty="0">
                          <a:solidFill>
                            <a:schemeClr val="bg1"/>
                          </a:solidFill>
                          <a:latin typeface="Times New Roman"/>
                          <a:ea typeface="Times New Roman"/>
                        </a:rPr>
                        <a:t>C2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latin typeface="Times New Roman"/>
                          <a:ea typeface="Times New Roman"/>
                        </a:rPr>
                        <a:t>C2</a:t>
                      </a:r>
                      <a:r>
                        <a:rPr lang="en-US" sz="2400">
                          <a:solidFill>
                            <a:schemeClr val="bg1"/>
                          </a:solidFill>
                          <a:latin typeface="Times New Roman"/>
                          <a:ea typeface="Times New Roman"/>
                          <a:sym typeface="Wingdings"/>
                        </a:rPr>
                        <a:t></a:t>
                      </a:r>
                      <a:r>
                        <a:rPr lang="en-US" sz="2400">
                          <a:solidFill>
                            <a:schemeClr val="bg1"/>
                          </a:solidFill>
                          <a:latin typeface="Times New Roman"/>
                          <a:ea typeface="Times New Roman"/>
                        </a:rPr>
                        <a:t>C3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latin typeface="Times New Roman"/>
                          <a:ea typeface="Times New Roman"/>
                        </a:rPr>
                        <a:t>C1</a:t>
                      </a:r>
                      <a:r>
                        <a:rPr lang="en-US" sz="2400">
                          <a:solidFill>
                            <a:schemeClr val="bg1"/>
                          </a:solidFill>
                          <a:latin typeface="Times New Roman"/>
                          <a:ea typeface="Times New Roman"/>
                          <a:sym typeface="Wingdings"/>
                        </a:rPr>
                        <a:t></a:t>
                      </a:r>
                      <a:r>
                        <a:rPr lang="en-US" sz="2400">
                          <a:solidFill>
                            <a:schemeClr val="bg1"/>
                          </a:solidFill>
                          <a:latin typeface="Times New Roman"/>
                          <a:ea typeface="Times New Roman"/>
                        </a:rPr>
                        <a:t>C3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lgn="ctr">
                        <a:spcBef>
                          <a:spcPts val="0"/>
                        </a:spcBef>
                        <a:spcAft>
                          <a:spcPts val="0"/>
                        </a:spcAft>
                      </a:pPr>
                      <a:r>
                        <a:rPr lang="en-US" sz="2400">
                          <a:solidFill>
                            <a:schemeClr val="bg1"/>
                          </a:solidFill>
                          <a:latin typeface="Times New Roman"/>
                          <a:ea typeface="Times New Roman"/>
                        </a:rPr>
                        <a:t>Is 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latin typeface="Times New Roman"/>
                          <a:ea typeface="Times New Roman"/>
                        </a:rPr>
                        <a:t>Is 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latin typeface="Times New Roman"/>
                          <a:ea typeface="Times New Roman"/>
                        </a:rPr>
                        <a:t>Is 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lgn="ctr">
                        <a:spcBef>
                          <a:spcPts val="0"/>
                        </a:spcBef>
                        <a:spcAft>
                          <a:spcPts val="0"/>
                        </a:spcAft>
                      </a:pPr>
                      <a:r>
                        <a:rPr lang="en-US" sz="2400">
                          <a:solidFill>
                            <a:schemeClr val="bg1"/>
                          </a:solidFill>
                          <a:latin typeface="Times New Roman"/>
                          <a:ea typeface="Times New Roman"/>
                        </a:rPr>
                        <a:t>Is 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latin typeface="Times New Roman"/>
                          <a:ea typeface="Times New Roman"/>
                        </a:rPr>
                        <a:t>IsA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latin typeface="Times New Roman"/>
                          <a:ea typeface="Times New Roman"/>
                        </a:rPr>
                        <a:t>IsA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lgn="ctr">
                        <a:spcBef>
                          <a:spcPts val="0"/>
                        </a:spcBef>
                        <a:spcAft>
                          <a:spcPts val="0"/>
                        </a:spcAft>
                      </a:pPr>
                      <a:r>
                        <a:rPr lang="en-US" sz="2400">
                          <a:solidFill>
                            <a:schemeClr val="bg1"/>
                          </a:solidFill>
                          <a:latin typeface="Times New Roman"/>
                          <a:ea typeface="Times New Roman"/>
                        </a:rPr>
                        <a:t>IsA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latin typeface="Times New Roman"/>
                          <a:ea typeface="Times New Roman"/>
                        </a:rPr>
                        <a:t>Is 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latin typeface="Times New Roman"/>
                          <a:ea typeface="Times New Roman"/>
                        </a:rPr>
                        <a:t>IsA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lgn="ctr">
                        <a:spcBef>
                          <a:spcPts val="0"/>
                        </a:spcBef>
                        <a:spcAft>
                          <a:spcPts val="0"/>
                        </a:spcAft>
                      </a:pPr>
                      <a:r>
                        <a:rPr lang="en-US" sz="2400">
                          <a:solidFill>
                            <a:schemeClr val="bg1"/>
                          </a:solidFill>
                          <a:latin typeface="Times New Roman"/>
                          <a:ea typeface="Times New Roman"/>
                        </a:rPr>
                        <a:t>IsA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latin typeface="Times New Roman"/>
                          <a:ea typeface="Times New Roman"/>
                        </a:rPr>
                        <a:t>IsA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latin typeface="Times New Roman"/>
                          <a:ea typeface="Times New Roman"/>
                        </a:rPr>
                        <a:t>IsA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lgn="ctr">
                        <a:spcBef>
                          <a:spcPts val="0"/>
                        </a:spcBef>
                        <a:spcAft>
                          <a:spcPts val="0"/>
                        </a:spcAft>
                      </a:pPr>
                      <a:r>
                        <a:rPr lang="en-US" sz="2400">
                          <a:solidFill>
                            <a:schemeClr val="bg1"/>
                          </a:solidFill>
                          <a:latin typeface="Times New Roman"/>
                          <a:ea typeface="Times New Roman"/>
                        </a:rPr>
                        <a:t>SAME AS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latin typeface="Times New Roman"/>
                          <a:ea typeface="Times New Roman"/>
                        </a:rPr>
                        <a:t>Is 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latin typeface="Times New Roman"/>
                          <a:ea typeface="Times New Roman"/>
                        </a:rPr>
                        <a:t>IsA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lgn="ctr">
                        <a:spcBef>
                          <a:spcPts val="0"/>
                        </a:spcBef>
                        <a:spcAft>
                          <a:spcPts val="0"/>
                        </a:spcAft>
                      </a:pPr>
                      <a:r>
                        <a:rPr lang="en-US" sz="2400">
                          <a:solidFill>
                            <a:schemeClr val="bg1"/>
                          </a:solidFill>
                          <a:latin typeface="Times New Roman"/>
                          <a:ea typeface="Times New Roman"/>
                        </a:rPr>
                        <a:t>SAME AS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latin typeface="Times New Roman"/>
                          <a:ea typeface="Times New Roman"/>
                        </a:rPr>
                        <a:t>IsA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latin typeface="Times New Roman"/>
                          <a:ea typeface="Times New Roman"/>
                        </a:rPr>
                        <a:t>IsA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lgn="ctr">
                        <a:spcBef>
                          <a:spcPts val="0"/>
                        </a:spcBef>
                        <a:spcAft>
                          <a:spcPts val="0"/>
                        </a:spcAft>
                      </a:pPr>
                      <a:r>
                        <a:rPr lang="en-US" sz="2400">
                          <a:solidFill>
                            <a:schemeClr val="bg1"/>
                          </a:solidFill>
                          <a:latin typeface="Times New Roman"/>
                          <a:ea typeface="Times New Roman"/>
                        </a:rPr>
                        <a:t>Is 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latin typeface="Times New Roman"/>
                          <a:ea typeface="Times New Roman"/>
                        </a:rPr>
                        <a:t>SAME AS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dirty="0" err="1">
                          <a:solidFill>
                            <a:schemeClr val="bg1"/>
                          </a:solidFill>
                          <a:latin typeface="Times New Roman"/>
                          <a:ea typeface="Times New Roman"/>
                        </a:rPr>
                        <a:t>IsA</a:t>
                      </a:r>
                      <a:endParaRPr lang="en-US" sz="2400" dirty="0">
                        <a:solidFill>
                          <a:schemeClr val="bg1"/>
                        </a:solidFill>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lgn="ctr">
                        <a:spcBef>
                          <a:spcPts val="0"/>
                        </a:spcBef>
                        <a:spcAft>
                          <a:spcPts val="0"/>
                        </a:spcAft>
                      </a:pPr>
                      <a:r>
                        <a:rPr lang="en-US" sz="2400">
                          <a:solidFill>
                            <a:schemeClr val="bg1"/>
                          </a:solidFill>
                          <a:latin typeface="Times New Roman"/>
                          <a:ea typeface="Times New Roman"/>
                        </a:rPr>
                        <a:t>IsA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latin typeface="Times New Roman"/>
                          <a:ea typeface="Times New Roman"/>
                        </a:rPr>
                        <a:t>SAME AS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dirty="0" err="1">
                          <a:solidFill>
                            <a:schemeClr val="bg1"/>
                          </a:solidFill>
                          <a:latin typeface="Times New Roman"/>
                          <a:ea typeface="Times New Roman"/>
                        </a:rPr>
                        <a:t>IsA</a:t>
                      </a:r>
                      <a:endParaRPr lang="en-US" sz="2400" dirty="0">
                        <a:solidFill>
                          <a:schemeClr val="bg1"/>
                        </a:solidFill>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1379538"/>
            <a:ext cx="8686800" cy="441325"/>
          </a:xfrm>
        </p:spPr>
        <p:txBody>
          <a:bodyPr/>
          <a:lstStyle/>
          <a:p>
            <a:r>
              <a:rPr lang="en-US" sz="2000" smtClean="0"/>
              <a:t>Transitive closure sets for </a:t>
            </a:r>
            <a:r>
              <a:rPr lang="en-US" sz="2000" i="1" smtClean="0"/>
              <a:t>Surgical margins involved by tumor</a:t>
            </a:r>
            <a:r>
              <a:rPr lang="en-US" sz="2000" smtClean="0"/>
              <a:t> (finding)</a:t>
            </a:r>
          </a:p>
        </p:txBody>
      </p:sp>
      <p:graphicFrame>
        <p:nvGraphicFramePr>
          <p:cNvPr id="4" name="Table 3"/>
          <p:cNvGraphicFramePr>
            <a:graphicFrameLocks noGrp="1"/>
          </p:cNvGraphicFramePr>
          <p:nvPr/>
        </p:nvGraphicFramePr>
        <p:xfrm>
          <a:off x="152400" y="2713038"/>
          <a:ext cx="8839183" cy="3840480"/>
        </p:xfrm>
        <a:graphic>
          <a:graphicData uri="http://schemas.openxmlformats.org/drawingml/2006/table">
            <a:tbl>
              <a:tblPr/>
              <a:tblGrid>
                <a:gridCol w="957580"/>
                <a:gridCol w="231367"/>
                <a:gridCol w="231367"/>
                <a:gridCol w="231367"/>
                <a:gridCol w="231367"/>
                <a:gridCol w="231367"/>
                <a:gridCol w="231367"/>
                <a:gridCol w="231367"/>
                <a:gridCol w="231367"/>
                <a:gridCol w="231367"/>
                <a:gridCol w="231367"/>
                <a:gridCol w="231367"/>
                <a:gridCol w="231367"/>
                <a:gridCol w="231367"/>
                <a:gridCol w="231367"/>
                <a:gridCol w="231367"/>
                <a:gridCol w="231367"/>
                <a:gridCol w="231367"/>
                <a:gridCol w="231367"/>
                <a:gridCol w="759264"/>
                <a:gridCol w="2957733"/>
              </a:tblGrid>
              <a:tr h="181941">
                <a:tc>
                  <a:txBody>
                    <a:bodyPr/>
                    <a:lstStyle/>
                    <a:p>
                      <a:pPr marL="0" marR="0">
                        <a:spcBef>
                          <a:spcPts val="0"/>
                        </a:spcBef>
                        <a:spcAft>
                          <a:spcPts val="0"/>
                        </a:spcAft>
                      </a:pPr>
                      <a:r>
                        <a:rPr lang="en-US" sz="900" dirty="0">
                          <a:solidFill>
                            <a:schemeClr val="bg1"/>
                          </a:solidFill>
                          <a:latin typeface="Times New Roman"/>
                          <a:ea typeface="Times New Roman"/>
                        </a:rPr>
                        <a:t>H-18182</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8</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8</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8</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8</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8</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8</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8</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8</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8</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8</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8</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7</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err="1">
                          <a:solidFill>
                            <a:schemeClr val="bg1"/>
                          </a:solidFill>
                          <a:latin typeface="Times New Roman"/>
                          <a:ea typeface="Times New Roman"/>
                        </a:rPr>
                        <a:t>IsA</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dirty="0">
                          <a:solidFill>
                            <a:schemeClr val="bg1"/>
                          </a:solidFill>
                          <a:latin typeface="Times New Roman"/>
                          <a:ea typeface="Times New Roman"/>
                        </a:rPr>
                        <a:t>SNOMED CT Concept (SNOMED RT+CTV3)</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78025">
                <a:tc>
                  <a:txBody>
                    <a:bodyPr/>
                    <a:lstStyle/>
                    <a:p>
                      <a:pPr marL="0" marR="0">
                        <a:spcBef>
                          <a:spcPts val="0"/>
                        </a:spcBef>
                        <a:spcAft>
                          <a:spcPts val="0"/>
                        </a:spcAft>
                      </a:pPr>
                      <a:r>
                        <a:rPr lang="en-US" sz="900">
                          <a:solidFill>
                            <a:schemeClr val="bg1"/>
                          </a:solidFill>
                          <a:latin typeface="Times New Roman"/>
                          <a:ea typeface="Times New Roman"/>
                        </a:rPr>
                        <a:t>H-27662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7</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err="1">
                          <a:solidFill>
                            <a:schemeClr val="bg1"/>
                          </a:solidFill>
                          <a:latin typeface="Times New Roman"/>
                          <a:ea typeface="Times New Roman"/>
                        </a:rPr>
                        <a:t>IsA</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dirty="0">
                          <a:solidFill>
                            <a:schemeClr val="bg1"/>
                          </a:solidFill>
                          <a:latin typeface="Times New Roman"/>
                          <a:ea typeface="Times New Roman"/>
                        </a:rPr>
                        <a:t>Finding (finding)</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78025">
                <a:tc>
                  <a:txBody>
                    <a:bodyPr/>
                    <a:lstStyle/>
                    <a:p>
                      <a:pPr marL="0" marR="0">
                        <a:spcBef>
                          <a:spcPts val="0"/>
                        </a:spcBef>
                        <a:spcAft>
                          <a:spcPts val="0"/>
                        </a:spcAft>
                      </a:pPr>
                      <a:r>
                        <a:rPr lang="en-US" sz="900">
                          <a:solidFill>
                            <a:schemeClr val="bg1"/>
                          </a:solidFill>
                          <a:latin typeface="Times New Roman"/>
                          <a:ea typeface="Times New Roman"/>
                        </a:rPr>
                        <a:t>H-23376</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err="1">
                          <a:solidFill>
                            <a:schemeClr val="bg1"/>
                          </a:solidFill>
                          <a:latin typeface="Times New Roman"/>
                          <a:ea typeface="Times New Roman"/>
                        </a:rPr>
                        <a:t>IsA</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dirty="0">
                          <a:solidFill>
                            <a:schemeClr val="bg1"/>
                          </a:solidFill>
                          <a:latin typeface="Times New Roman"/>
                          <a:ea typeface="Times New Roman"/>
                        </a:rPr>
                        <a:t>Finding by method (finding)</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78025">
                <a:tc>
                  <a:txBody>
                    <a:bodyPr/>
                    <a:lstStyle/>
                    <a:p>
                      <a:pPr marL="0" marR="0">
                        <a:spcBef>
                          <a:spcPts val="0"/>
                        </a:spcBef>
                        <a:spcAft>
                          <a:spcPts val="0"/>
                        </a:spcAft>
                      </a:pPr>
                      <a:r>
                        <a:rPr lang="en-US" sz="900">
                          <a:solidFill>
                            <a:schemeClr val="bg1"/>
                          </a:solidFill>
                          <a:latin typeface="Times New Roman"/>
                          <a:ea typeface="Times New Roman"/>
                        </a:rPr>
                        <a:t>H-18183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err="1">
                          <a:solidFill>
                            <a:schemeClr val="bg1"/>
                          </a:solidFill>
                          <a:latin typeface="Times New Roman"/>
                          <a:ea typeface="Times New Roman"/>
                        </a:rPr>
                        <a:t>IsA</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dirty="0">
                          <a:solidFill>
                            <a:schemeClr val="bg1"/>
                          </a:solidFill>
                          <a:latin typeface="Times New Roman"/>
                          <a:ea typeface="Times New Roman"/>
                        </a:rPr>
                        <a:t>Test finding (navigational concept)</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78025">
                <a:tc>
                  <a:txBody>
                    <a:bodyPr/>
                    <a:lstStyle/>
                    <a:p>
                      <a:pPr marL="0" marR="0">
                        <a:spcBef>
                          <a:spcPts val="0"/>
                        </a:spcBef>
                        <a:spcAft>
                          <a:spcPts val="0"/>
                        </a:spcAft>
                      </a:pPr>
                      <a:r>
                        <a:rPr lang="en-US" sz="900">
                          <a:solidFill>
                            <a:schemeClr val="bg1"/>
                          </a:solidFill>
                          <a:latin typeface="Times New Roman"/>
                          <a:ea typeface="Times New Roman"/>
                        </a:rPr>
                        <a:t>H-07379</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err="1">
                          <a:solidFill>
                            <a:schemeClr val="bg1"/>
                          </a:solidFill>
                          <a:latin typeface="Times New Roman"/>
                          <a:ea typeface="Times New Roman"/>
                        </a:rPr>
                        <a:t>IsA</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dirty="0">
                          <a:solidFill>
                            <a:schemeClr val="bg1"/>
                          </a:solidFill>
                          <a:latin typeface="Times New Roman"/>
                          <a:ea typeface="Times New Roman"/>
                        </a:rPr>
                        <a:t>Histopathology finding (finding)</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81941">
                <a:tc>
                  <a:txBody>
                    <a:bodyPr/>
                    <a:lstStyle/>
                    <a:p>
                      <a:pPr marL="0" marR="0">
                        <a:spcBef>
                          <a:spcPts val="0"/>
                        </a:spcBef>
                        <a:spcAft>
                          <a:spcPts val="0"/>
                        </a:spcAft>
                      </a:pPr>
                      <a:r>
                        <a:rPr lang="en-US" sz="900">
                          <a:solidFill>
                            <a:schemeClr val="bg1"/>
                          </a:solidFill>
                          <a:latin typeface="Times New Roman"/>
                          <a:ea typeface="Times New Roman"/>
                        </a:rPr>
                        <a:t>H-12412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err="1">
                          <a:solidFill>
                            <a:schemeClr val="bg1"/>
                          </a:solidFill>
                          <a:latin typeface="Times New Roman"/>
                          <a:ea typeface="Times New Roman"/>
                        </a:rPr>
                        <a:t>IsA</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dirty="0">
                          <a:solidFill>
                            <a:schemeClr val="bg1"/>
                          </a:solidFill>
                          <a:latin typeface="Times New Roman"/>
                          <a:ea typeface="Times New Roman"/>
                        </a:rPr>
                        <a:t>Laboratory test finding (navigational concept)</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78025">
                <a:tc>
                  <a:txBody>
                    <a:bodyPr/>
                    <a:lstStyle/>
                    <a:p>
                      <a:pPr marL="0" marR="0">
                        <a:spcBef>
                          <a:spcPts val="0"/>
                        </a:spcBef>
                        <a:spcAft>
                          <a:spcPts val="0"/>
                        </a:spcAft>
                      </a:pPr>
                      <a:r>
                        <a:rPr lang="en-US" sz="900">
                          <a:solidFill>
                            <a:schemeClr val="bg1"/>
                          </a:solidFill>
                          <a:latin typeface="Times New Roman"/>
                          <a:ea typeface="Times New Roman"/>
                        </a:rPr>
                        <a:t>H-07380</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err="1">
                          <a:solidFill>
                            <a:schemeClr val="bg1"/>
                          </a:solidFill>
                          <a:latin typeface="Times New Roman"/>
                          <a:ea typeface="Times New Roman"/>
                        </a:rPr>
                        <a:t>IsA</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dirty="0">
                          <a:solidFill>
                            <a:schemeClr val="bg1"/>
                          </a:solidFill>
                          <a:latin typeface="Times New Roman"/>
                          <a:ea typeface="Times New Roman"/>
                        </a:rPr>
                        <a:t>Sample finding (finding)</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78025">
                <a:tc>
                  <a:txBody>
                    <a:bodyPr/>
                    <a:lstStyle/>
                    <a:p>
                      <a:pPr marL="0" marR="0">
                        <a:spcBef>
                          <a:spcPts val="0"/>
                        </a:spcBef>
                        <a:spcAft>
                          <a:spcPts val="0"/>
                        </a:spcAft>
                      </a:pPr>
                      <a:r>
                        <a:rPr lang="en-US" sz="900">
                          <a:solidFill>
                            <a:schemeClr val="bg1"/>
                          </a:solidFill>
                          <a:latin typeface="Times New Roman"/>
                          <a:ea typeface="Times New Roman"/>
                        </a:rPr>
                        <a:t>H-12418</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err="1">
                          <a:solidFill>
                            <a:schemeClr val="bg1"/>
                          </a:solidFill>
                          <a:latin typeface="Times New Roman"/>
                          <a:ea typeface="Times New Roman"/>
                        </a:rPr>
                        <a:t>IsA</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dirty="0">
                          <a:solidFill>
                            <a:schemeClr val="bg1"/>
                          </a:solidFill>
                          <a:latin typeface="Times New Roman"/>
                          <a:ea typeface="Times New Roman"/>
                        </a:rPr>
                        <a:t>Morphologic finding (finding)</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78025">
                <a:tc>
                  <a:txBody>
                    <a:bodyPr/>
                    <a:lstStyle/>
                    <a:p>
                      <a:pPr marL="0" marR="0">
                        <a:spcBef>
                          <a:spcPts val="0"/>
                        </a:spcBef>
                        <a:spcAft>
                          <a:spcPts val="0"/>
                        </a:spcAft>
                      </a:pPr>
                      <a:r>
                        <a:rPr lang="en-US" sz="900">
                          <a:solidFill>
                            <a:schemeClr val="bg1"/>
                          </a:solidFill>
                          <a:latin typeface="Times New Roman"/>
                          <a:ea typeface="Times New Roman"/>
                        </a:rPr>
                        <a:t>H-07378</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IsA</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a:solidFill>
                            <a:schemeClr val="bg1"/>
                          </a:solidFill>
                          <a:latin typeface="Times New Roman"/>
                          <a:ea typeface="Times New Roman"/>
                        </a:rPr>
                        <a:t>General pathology (finding)</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78025">
                <a:tc>
                  <a:txBody>
                    <a:bodyPr/>
                    <a:lstStyle/>
                    <a:p>
                      <a:pPr marL="0" marR="0">
                        <a:spcBef>
                          <a:spcPts val="0"/>
                        </a:spcBef>
                        <a:spcAft>
                          <a:spcPts val="0"/>
                        </a:spcAft>
                      </a:pPr>
                      <a:r>
                        <a:rPr lang="en-US" sz="900">
                          <a:solidFill>
                            <a:schemeClr val="bg1"/>
                          </a:solidFill>
                          <a:latin typeface="Times New Roman"/>
                          <a:ea typeface="Times New Roman"/>
                        </a:rPr>
                        <a:t>H-12793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bg1"/>
                          </a:solidFill>
                          <a:latin typeface="Times New Roman"/>
                          <a:ea typeface="Times New Roman"/>
                        </a:rPr>
                        <a:t>Is a</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a:solidFill>
                            <a:schemeClr val="bg1"/>
                          </a:solidFill>
                          <a:latin typeface="Times New Roman"/>
                          <a:ea typeface="Times New Roman"/>
                        </a:rPr>
                        <a:t>Special concept (special concept)</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78025">
                <a:tc>
                  <a:txBody>
                    <a:bodyPr/>
                    <a:lstStyle/>
                    <a:p>
                      <a:pPr marL="0" marR="0">
                        <a:spcBef>
                          <a:spcPts val="0"/>
                        </a:spcBef>
                        <a:spcAft>
                          <a:spcPts val="0"/>
                        </a:spcAft>
                      </a:pPr>
                      <a:r>
                        <a:rPr lang="en-US" sz="900">
                          <a:solidFill>
                            <a:schemeClr val="bg1"/>
                          </a:solidFill>
                          <a:latin typeface="Times New Roman"/>
                          <a:ea typeface="Times New Roman"/>
                        </a:rPr>
                        <a:t>H-07377</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err="1">
                          <a:solidFill>
                            <a:schemeClr val="bg1"/>
                          </a:solidFill>
                          <a:latin typeface="Times New Roman"/>
                          <a:ea typeface="Times New Roman"/>
                        </a:rPr>
                        <a:t>IsA</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a:solidFill>
                            <a:schemeClr val="bg1"/>
                          </a:solidFill>
                          <a:latin typeface="Times New Roman"/>
                          <a:ea typeface="Times New Roman"/>
                        </a:rPr>
                        <a:t>Clinical sample finding (finding)</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20446">
                <a:tc>
                  <a:txBody>
                    <a:bodyPr/>
                    <a:lstStyle/>
                    <a:p>
                      <a:pPr marL="0" marR="0">
                        <a:spcBef>
                          <a:spcPts val="0"/>
                        </a:spcBef>
                        <a:spcAft>
                          <a:spcPts val="0"/>
                        </a:spcAft>
                      </a:pPr>
                      <a:r>
                        <a:rPr lang="en-US" sz="900">
                          <a:solidFill>
                            <a:schemeClr val="bg1"/>
                          </a:solidFill>
                          <a:latin typeface="Times New Roman"/>
                          <a:ea typeface="Times New Roman"/>
                        </a:rPr>
                        <a:t>H-07381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err="1">
                          <a:solidFill>
                            <a:schemeClr val="bg1"/>
                          </a:solidFill>
                          <a:latin typeface="Times New Roman"/>
                          <a:ea typeface="Times New Roman"/>
                        </a:rPr>
                        <a:t>IsA</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dirty="0">
                          <a:solidFill>
                            <a:schemeClr val="bg1"/>
                          </a:solidFill>
                          <a:latin typeface="Times New Roman"/>
                          <a:ea typeface="Times New Roman"/>
                        </a:rPr>
                        <a:t>Laboratory finding present (navigational concept)</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78025">
                <a:tc>
                  <a:txBody>
                    <a:bodyPr/>
                    <a:lstStyle/>
                    <a:p>
                      <a:pPr marL="0" marR="0">
                        <a:spcBef>
                          <a:spcPts val="0"/>
                        </a:spcBef>
                        <a:spcAft>
                          <a:spcPts val="0"/>
                        </a:spcAft>
                      </a:pPr>
                      <a:r>
                        <a:rPr lang="en-US" sz="900">
                          <a:solidFill>
                            <a:schemeClr val="bg1"/>
                          </a:solidFill>
                          <a:latin typeface="Times New Roman"/>
                          <a:ea typeface="Times New Roman"/>
                        </a:rPr>
                        <a:t>H-07374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bg1"/>
                          </a:solidFill>
                          <a:latin typeface="Times New Roman"/>
                          <a:ea typeface="Times New Roman"/>
                        </a:rPr>
                        <a:t>Is a</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dirty="0">
                          <a:solidFill>
                            <a:schemeClr val="bg1"/>
                          </a:solidFill>
                          <a:latin typeface="Times New Roman"/>
                          <a:ea typeface="Times New Roman"/>
                        </a:rPr>
                        <a:t>Inactive concept (inactive concept)</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20446">
                <a:tc>
                  <a:txBody>
                    <a:bodyPr/>
                    <a:lstStyle/>
                    <a:p>
                      <a:pPr marL="0" marR="0">
                        <a:spcBef>
                          <a:spcPts val="0"/>
                        </a:spcBef>
                        <a:spcAft>
                          <a:spcPts val="0"/>
                        </a:spcAft>
                      </a:pPr>
                      <a:r>
                        <a:rPr lang="en-US" sz="900">
                          <a:solidFill>
                            <a:schemeClr val="bg1"/>
                          </a:solidFill>
                          <a:latin typeface="Times New Roman"/>
                          <a:ea typeface="Times New Roman"/>
                        </a:rPr>
                        <a:t>H-07382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err="1">
                          <a:solidFill>
                            <a:schemeClr val="bg1"/>
                          </a:solidFill>
                          <a:latin typeface="Times New Roman"/>
                          <a:ea typeface="Times New Roman"/>
                        </a:rPr>
                        <a:t>IsA</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dirty="0">
                          <a:solidFill>
                            <a:schemeClr val="bg1"/>
                          </a:solidFill>
                          <a:latin typeface="Times New Roman"/>
                          <a:ea typeface="Times New Roman"/>
                        </a:rPr>
                        <a:t>Pathology examination findings present (finding)</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78025">
                <a:tc>
                  <a:txBody>
                    <a:bodyPr/>
                    <a:lstStyle/>
                    <a:p>
                      <a:pPr marL="0" marR="0">
                        <a:spcBef>
                          <a:spcPts val="0"/>
                        </a:spcBef>
                        <a:spcAft>
                          <a:spcPts val="0"/>
                        </a:spcAft>
                      </a:pPr>
                      <a:r>
                        <a:rPr lang="en-US" sz="900">
                          <a:solidFill>
                            <a:schemeClr val="bg1"/>
                          </a:solidFill>
                          <a:latin typeface="Times New Roman"/>
                          <a:ea typeface="Times New Roman"/>
                        </a:rPr>
                        <a:t>H-07384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err="1">
                          <a:solidFill>
                            <a:schemeClr val="bg1"/>
                          </a:solidFill>
                          <a:latin typeface="Times New Roman"/>
                          <a:ea typeface="Times New Roman"/>
                        </a:rPr>
                        <a:t>IsA</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dirty="0">
                          <a:solidFill>
                            <a:schemeClr val="bg1"/>
                          </a:solidFill>
                          <a:latin typeface="Times New Roman"/>
                          <a:ea typeface="Times New Roman"/>
                        </a:rPr>
                        <a:t>Surgical margin finding (finding)</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78025">
                <a:tc>
                  <a:txBody>
                    <a:bodyPr/>
                    <a:lstStyle/>
                    <a:p>
                      <a:pPr marL="0" marR="0">
                        <a:spcBef>
                          <a:spcPts val="0"/>
                        </a:spcBef>
                        <a:spcAft>
                          <a:spcPts val="0"/>
                        </a:spcAft>
                      </a:pPr>
                      <a:r>
                        <a:rPr lang="en-US" sz="900">
                          <a:solidFill>
                            <a:schemeClr val="bg1"/>
                          </a:solidFill>
                          <a:latin typeface="Times New Roman"/>
                          <a:ea typeface="Times New Roman"/>
                        </a:rPr>
                        <a:t>2228147020        </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bg1"/>
                          </a:solidFill>
                          <a:latin typeface="Times New Roman"/>
                          <a:ea typeface="Times New Roman"/>
                        </a:rPr>
                        <a:t>Is a</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dirty="0">
                          <a:solidFill>
                            <a:schemeClr val="bg1"/>
                          </a:solidFill>
                          <a:latin typeface="Times New Roman"/>
                          <a:ea typeface="Times New Roman"/>
                        </a:rPr>
                        <a:t>Duplicate concept (inactive concept)</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81535">
                <a:tc>
                  <a:txBody>
                    <a:bodyPr/>
                    <a:lstStyle/>
                    <a:p>
                      <a:pPr marL="0" marR="0">
                        <a:spcBef>
                          <a:spcPts val="0"/>
                        </a:spcBef>
                        <a:spcAft>
                          <a:spcPts val="0"/>
                        </a:spcAft>
                      </a:pPr>
                      <a:r>
                        <a:rPr lang="en-US" sz="900">
                          <a:solidFill>
                            <a:schemeClr val="bg1"/>
                          </a:solidFill>
                          <a:latin typeface="Times New Roman"/>
                          <a:ea typeface="Times New Roman"/>
                        </a:rPr>
                        <a:t>2295897028        </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lgn="ctr">
                        <a:spcBef>
                          <a:spcPts val="0"/>
                        </a:spcBef>
                        <a:spcAft>
                          <a:spcPts val="0"/>
                        </a:spcAft>
                      </a:pPr>
                      <a:r>
                        <a:rPr lang="en-US" sz="900" dirty="0">
                          <a:solidFill>
                            <a:schemeClr val="bg1"/>
                          </a:solidFill>
                          <a:latin typeface="Times New Roman"/>
                          <a:ea typeface="Times New Roman"/>
                        </a:rPr>
                        <a:t>SAME AS</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dirty="0">
                          <a:solidFill>
                            <a:schemeClr val="bg1"/>
                          </a:solidFill>
                          <a:latin typeface="Times New Roman"/>
                          <a:ea typeface="Times New Roman"/>
                        </a:rPr>
                        <a:t>Surgical margin involved by tumor (finding)</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r>
              <a:tr h="178025">
                <a:tc>
                  <a:txBody>
                    <a:bodyPr/>
                    <a:lstStyle/>
                    <a:p>
                      <a:pPr marL="0" marR="0">
                        <a:spcBef>
                          <a:spcPts val="0"/>
                        </a:spcBef>
                        <a:spcAft>
                          <a:spcPts val="0"/>
                        </a:spcAft>
                      </a:pPr>
                      <a:r>
                        <a:rPr lang="en-US" sz="900">
                          <a:solidFill>
                            <a:schemeClr val="bg1"/>
                          </a:solidFill>
                          <a:latin typeface="Times New Roman"/>
                          <a:ea typeface="Times New Roman"/>
                        </a:rPr>
                        <a:t>H-18186</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7</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7</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7</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7</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7</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7</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7</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7</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7</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7</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err="1">
                          <a:solidFill>
                            <a:schemeClr val="bg1"/>
                          </a:solidFill>
                          <a:latin typeface="Times New Roman"/>
                          <a:ea typeface="Times New Roman"/>
                        </a:rPr>
                        <a:t>IsA</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dirty="0">
                          <a:solidFill>
                            <a:schemeClr val="bg1"/>
                          </a:solidFill>
                          <a:latin typeface="Times New Roman"/>
                          <a:ea typeface="Times New Roman"/>
                        </a:rPr>
                        <a:t>Clinical finding (finding)</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78025">
                <a:tc>
                  <a:txBody>
                    <a:bodyPr/>
                    <a:lstStyle/>
                    <a:p>
                      <a:pPr marL="0" marR="0">
                        <a:spcBef>
                          <a:spcPts val="0"/>
                        </a:spcBef>
                        <a:spcAft>
                          <a:spcPts val="0"/>
                        </a:spcAft>
                      </a:pPr>
                      <a:r>
                        <a:rPr lang="en-US" sz="900">
                          <a:solidFill>
                            <a:schemeClr val="bg1"/>
                          </a:solidFill>
                          <a:latin typeface="Times New Roman"/>
                          <a:ea typeface="Times New Roman"/>
                        </a:rPr>
                        <a:t>H-12417</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err="1">
                          <a:solidFill>
                            <a:schemeClr val="bg1"/>
                          </a:solidFill>
                          <a:latin typeface="Times New Roman"/>
                          <a:ea typeface="Times New Roman"/>
                        </a:rPr>
                        <a:t>IsA</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dirty="0">
                          <a:solidFill>
                            <a:schemeClr val="bg1"/>
                          </a:solidFill>
                          <a:latin typeface="Times New Roman"/>
                          <a:ea typeface="Times New Roman"/>
                        </a:rPr>
                        <a:t>Evaluation finding (finding)</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152400" y="1905000"/>
          <a:ext cx="8839183" cy="716280"/>
        </p:xfrm>
        <a:graphic>
          <a:graphicData uri="http://schemas.openxmlformats.org/drawingml/2006/table">
            <a:tbl>
              <a:tblPr/>
              <a:tblGrid>
                <a:gridCol w="957580"/>
                <a:gridCol w="231367"/>
                <a:gridCol w="231367"/>
                <a:gridCol w="231367"/>
                <a:gridCol w="231367"/>
                <a:gridCol w="231367"/>
                <a:gridCol w="231367"/>
                <a:gridCol w="231367"/>
                <a:gridCol w="231367"/>
                <a:gridCol w="231367"/>
                <a:gridCol w="231367"/>
                <a:gridCol w="231367"/>
                <a:gridCol w="231367"/>
                <a:gridCol w="231367"/>
                <a:gridCol w="231367"/>
                <a:gridCol w="231367"/>
                <a:gridCol w="231367"/>
                <a:gridCol w="231367"/>
                <a:gridCol w="231367"/>
                <a:gridCol w="759264"/>
                <a:gridCol w="2957733"/>
              </a:tblGrid>
              <a:tr h="160223">
                <a:tc rowSpan="2">
                  <a:txBody>
                    <a:bodyPr/>
                    <a:lstStyle/>
                    <a:p>
                      <a:pPr marL="0" marR="0" algn="ctr">
                        <a:spcBef>
                          <a:spcPts val="0"/>
                        </a:spcBef>
                        <a:spcAft>
                          <a:spcPts val="0"/>
                        </a:spcAft>
                      </a:pPr>
                      <a:r>
                        <a:rPr lang="en-US" sz="900" b="1" dirty="0" err="1">
                          <a:solidFill>
                            <a:schemeClr val="bg1"/>
                          </a:solidFill>
                          <a:latin typeface="Times New Roman"/>
                          <a:ea typeface="Times New Roman"/>
                        </a:rPr>
                        <a:t>Rel</a:t>
                      </a:r>
                      <a:r>
                        <a:rPr lang="en-US" sz="900" b="1" dirty="0">
                          <a:solidFill>
                            <a:schemeClr val="bg1"/>
                          </a:solidFill>
                          <a:latin typeface="Times New Roman"/>
                          <a:ea typeface="Times New Roman"/>
                        </a:rPr>
                        <a:t>-ID</a:t>
                      </a:r>
                      <a:endParaRPr lang="en-US" sz="1000" dirty="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gridSpan="18">
                  <a:txBody>
                    <a:bodyPr/>
                    <a:lstStyle/>
                    <a:p>
                      <a:pPr marL="0" marR="0" algn="ctr">
                        <a:spcBef>
                          <a:spcPts val="0"/>
                        </a:spcBef>
                        <a:spcAft>
                          <a:spcPts val="0"/>
                        </a:spcAft>
                      </a:pPr>
                      <a:r>
                        <a:rPr lang="en-US" sz="900" b="1">
                          <a:solidFill>
                            <a:schemeClr val="bg1"/>
                          </a:solidFill>
                          <a:latin typeface="Times New Roman"/>
                          <a:ea typeface="Times New Roman"/>
                        </a:rPr>
                        <a:t>Version</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spcBef>
                          <a:spcPts val="0"/>
                        </a:spcBef>
                        <a:spcAft>
                          <a:spcPts val="0"/>
                        </a:spcAft>
                      </a:pPr>
                      <a:r>
                        <a:rPr lang="en-US" sz="900" b="1">
                          <a:solidFill>
                            <a:schemeClr val="bg1"/>
                          </a:solidFill>
                          <a:latin typeface="Times New Roman"/>
                          <a:ea typeface="Times New Roman"/>
                        </a:rPr>
                        <a:t>Rel-Type</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rowSpan="2">
                  <a:txBody>
                    <a:bodyPr/>
                    <a:lstStyle/>
                    <a:p>
                      <a:pPr marL="0" marR="0" algn="ctr">
                        <a:spcBef>
                          <a:spcPts val="0"/>
                        </a:spcBef>
                        <a:spcAft>
                          <a:spcPts val="0"/>
                        </a:spcAft>
                      </a:pPr>
                      <a:r>
                        <a:rPr lang="en-US" sz="900" b="1" dirty="0">
                          <a:solidFill>
                            <a:schemeClr val="bg1"/>
                          </a:solidFill>
                          <a:latin typeface="Times New Roman"/>
                          <a:ea typeface="Times New Roman"/>
                        </a:rPr>
                        <a:t>Target Concept</a:t>
                      </a:r>
                      <a:endParaRPr lang="en-US" sz="1000" dirty="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r>
              <a:tr h="160223">
                <a:tc vMerge="1">
                  <a:txBody>
                    <a:bodyPr/>
                    <a:lstStyle/>
                    <a:p>
                      <a:endParaRPr lang="en-US"/>
                    </a:p>
                  </a:txBody>
                  <a:tcPr/>
                </a:tc>
                <a:tc>
                  <a:txBody>
                    <a:bodyPr/>
                    <a:lstStyle/>
                    <a:p>
                      <a:pPr marL="0" marR="0" algn="ctr">
                        <a:spcBef>
                          <a:spcPts val="0"/>
                        </a:spcBef>
                        <a:spcAft>
                          <a:spcPts val="0"/>
                        </a:spcAft>
                      </a:pPr>
                      <a:r>
                        <a:rPr lang="en-US" sz="900" b="1">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a:solidFill>
                            <a:schemeClr val="bg1"/>
                          </a:solidFill>
                          <a:latin typeface="Times New Roman"/>
                          <a:ea typeface="Times New Roman"/>
                        </a:rPr>
                        <a:t>7</a:t>
                      </a:r>
                      <a:endParaRPr lang="en-US" sz="10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a:solidFill>
                            <a:schemeClr val="bg1"/>
                          </a:solidFill>
                          <a:latin typeface="Times New Roman"/>
                          <a:ea typeface="Times New Roman"/>
                        </a:rPr>
                        <a:t>8</a:t>
                      </a:r>
                      <a:endParaRPr lang="en-US" sz="10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a:solidFill>
                            <a:schemeClr val="bg1"/>
                          </a:solidFill>
                          <a:latin typeface="Times New Roman"/>
                          <a:ea typeface="Times New Roman"/>
                        </a:rPr>
                        <a:t>9</a:t>
                      </a:r>
                      <a:endParaRPr lang="en-US" sz="10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a:solidFill>
                            <a:schemeClr val="bg1"/>
                          </a:solidFill>
                          <a:latin typeface="Times New Roman"/>
                          <a:ea typeface="Times New Roman"/>
                        </a:rPr>
                        <a:t>10</a:t>
                      </a:r>
                      <a:endParaRPr lang="en-US" sz="10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a:solidFill>
                            <a:schemeClr val="bg1"/>
                          </a:solidFill>
                          <a:latin typeface="Times New Roman"/>
                          <a:ea typeface="Times New Roman"/>
                        </a:rPr>
                        <a:t>11</a:t>
                      </a:r>
                      <a:endParaRPr lang="en-US" sz="10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a:solidFill>
                            <a:schemeClr val="bg1"/>
                          </a:solidFill>
                          <a:latin typeface="Times New Roman"/>
                          <a:ea typeface="Times New Roman"/>
                        </a:rPr>
                        <a:t>12</a:t>
                      </a:r>
                      <a:endParaRPr lang="en-US" sz="10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a:solidFill>
                            <a:schemeClr val="bg1"/>
                          </a:solidFill>
                          <a:latin typeface="Times New Roman"/>
                          <a:ea typeface="Times New Roman"/>
                        </a:rPr>
                        <a:t>13</a:t>
                      </a:r>
                      <a:endParaRPr lang="en-US" sz="10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a:solidFill>
                            <a:schemeClr val="bg1"/>
                          </a:solidFill>
                          <a:latin typeface="Times New Roman"/>
                          <a:ea typeface="Times New Roman"/>
                        </a:rPr>
                        <a:t>14</a:t>
                      </a:r>
                      <a:endParaRPr lang="en-US" sz="10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a:solidFill>
                            <a:schemeClr val="bg1"/>
                          </a:solidFill>
                          <a:latin typeface="Times New Roman"/>
                          <a:ea typeface="Times New Roman"/>
                        </a:rPr>
                        <a:t>15</a:t>
                      </a:r>
                      <a:endParaRPr lang="en-US" sz="10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a:solidFill>
                            <a:schemeClr val="bg1"/>
                          </a:solidFill>
                          <a:latin typeface="Times New Roman"/>
                          <a:ea typeface="Times New Roman"/>
                        </a:rPr>
                        <a:t>16</a:t>
                      </a:r>
                      <a:endParaRPr lang="en-US" sz="10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a:solidFill>
                            <a:schemeClr val="bg1"/>
                          </a:solidFill>
                          <a:latin typeface="Times New Roman"/>
                          <a:ea typeface="Times New Roman"/>
                        </a:rPr>
                        <a:t>17</a:t>
                      </a:r>
                      <a:endParaRPr lang="en-US" sz="10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dirty="0">
                          <a:solidFill>
                            <a:schemeClr val="bg1"/>
                          </a:solidFill>
                          <a:latin typeface="Times New Roman"/>
                          <a:ea typeface="Times New Roman"/>
                        </a:rPr>
                        <a:t>18</a:t>
                      </a:r>
                      <a:endParaRPr lang="en-US" sz="10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vMerge="1">
                  <a:txBody>
                    <a:bodyPr/>
                    <a:lstStyle/>
                    <a:p>
                      <a:endParaRPr lang="en-US"/>
                    </a:p>
                  </a:txBody>
                  <a:tcPr/>
                </a:tc>
                <a:tc vMerge="1">
                  <a:txBody>
                    <a:bodyPr/>
                    <a:lstStyle/>
                    <a:p>
                      <a:endParaRPr lang="en-US"/>
                    </a:p>
                  </a:txBody>
                  <a:tcPr/>
                </a:tc>
              </a:tr>
              <a:tr h="212954">
                <a:tc>
                  <a:txBody>
                    <a:bodyPr/>
                    <a:lstStyle/>
                    <a:p>
                      <a:pPr marL="0" marR="0">
                        <a:spcBef>
                          <a:spcPts val="0"/>
                        </a:spcBef>
                        <a:spcAft>
                          <a:spcPts val="0"/>
                        </a:spcAft>
                      </a:pPr>
                      <a:r>
                        <a:rPr lang="en-US" sz="900">
                          <a:solidFill>
                            <a:schemeClr val="bg1"/>
                          </a:solidFill>
                          <a:latin typeface="Times New Roman"/>
                          <a:ea typeface="Times New Roman"/>
                        </a:rPr>
                        <a:t>H-18608</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7</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bg1"/>
                          </a:solidFill>
                          <a:latin typeface="Times New Roman"/>
                          <a:ea typeface="Times New Roman"/>
                        </a:rPr>
                        <a:t>4</a:t>
                      </a:r>
                      <a:endParaRPr lang="en-US" sz="1000" dirty="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Is a</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bg1"/>
                          </a:solidFill>
                          <a:latin typeface="Times New Roman"/>
                          <a:ea typeface="Times New Roman"/>
                        </a:rPr>
                        <a:t>SNOMED CT Concept (SNOMED RT+CTV3)</a:t>
                      </a: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78025">
                <a:tc>
                  <a:txBody>
                    <a:bodyPr/>
                    <a:lstStyle/>
                    <a:p>
                      <a:pPr marL="0" marR="0">
                        <a:spcBef>
                          <a:spcPts val="0"/>
                        </a:spcBef>
                        <a:spcAft>
                          <a:spcPts val="0"/>
                        </a:spcAft>
                      </a:pPr>
                      <a:r>
                        <a:rPr lang="en-US" sz="900">
                          <a:solidFill>
                            <a:schemeClr val="bg1"/>
                          </a:solidFill>
                          <a:latin typeface="Times New Roman"/>
                          <a:ea typeface="Times New Roman"/>
                        </a:rPr>
                        <a:t>H-23694</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Is a</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bg1"/>
                          </a:solidFill>
                          <a:latin typeface="Times New Roman"/>
                          <a:ea typeface="Times New Roman"/>
                        </a:rPr>
                        <a:t>Finding (finding)</a:t>
                      </a: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AutoShape 2"/>
          <p:cNvSpPr>
            <a:spLocks noGrp="1" noChangeArrowheads="1"/>
          </p:cNvSpPr>
          <p:nvPr>
            <p:ph type="title"/>
          </p:nvPr>
        </p:nvSpPr>
        <p:spPr>
          <a:xfrm>
            <a:off x="255588" y="1284288"/>
            <a:ext cx="8632825" cy="631825"/>
          </a:xfrm>
        </p:spPr>
        <p:txBody>
          <a:bodyPr/>
          <a:lstStyle/>
          <a:p>
            <a:r>
              <a:rPr lang="nl-BE"/>
              <a:t>Some characteristics of representational units</a:t>
            </a:r>
            <a:endParaRPr lang="en-GB"/>
          </a:p>
        </p:txBody>
      </p:sp>
      <p:sp>
        <p:nvSpPr>
          <p:cNvPr id="623619" name="Rectangle 3"/>
          <p:cNvSpPr>
            <a:spLocks noGrp="1" noChangeArrowheads="1"/>
          </p:cNvSpPr>
          <p:nvPr>
            <p:ph type="body" idx="1"/>
          </p:nvPr>
        </p:nvSpPr>
        <p:spPr/>
        <p:txBody>
          <a:bodyPr/>
          <a:lstStyle/>
          <a:p>
            <a:pPr marL="609600" indent="-609600">
              <a:lnSpc>
                <a:spcPct val="90000"/>
              </a:lnSpc>
              <a:buFontTx/>
              <a:buAutoNum type="arabicPeriod"/>
            </a:pPr>
            <a:r>
              <a:rPr lang="en-GB"/>
              <a:t>each unit is assumed by the creators of the representation to be veridical, i.e. to conform to some relevant POR as conceived on the best current scientific understanding</a:t>
            </a:r>
          </a:p>
          <a:p>
            <a:pPr marL="609600" indent="-609600">
              <a:lnSpc>
                <a:spcPct val="90000"/>
              </a:lnSpc>
              <a:buFontTx/>
              <a:buAutoNum type="arabicPeriod"/>
            </a:pPr>
            <a:r>
              <a:rPr lang="en-GB"/>
              <a:t>several units may correspond to the same POR by presenting different though still veridical views or perspectives;</a:t>
            </a:r>
          </a:p>
          <a:p>
            <a:pPr marL="609600" indent="-609600">
              <a:lnSpc>
                <a:spcPct val="90000"/>
              </a:lnSpc>
              <a:buFontTx/>
              <a:buAutoNum type="arabicPeriod"/>
            </a:pPr>
            <a:r>
              <a:rPr lang="en-GB"/>
              <a:t>what is to be represented by the units in a representation depends on the purposes which the representation is designed to serve.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600" y="1276350"/>
            <a:ext cx="8686800" cy="647700"/>
          </a:xfrm>
        </p:spPr>
        <p:txBody>
          <a:bodyPr/>
          <a:lstStyle/>
          <a:p>
            <a:r>
              <a:rPr lang="en-US" smtClean="0"/>
              <a:t>Methodology (2)</a:t>
            </a:r>
          </a:p>
        </p:txBody>
      </p:sp>
      <p:sp>
        <p:nvSpPr>
          <p:cNvPr id="21507" name="Content Placeholder 2"/>
          <p:cNvSpPr>
            <a:spLocks noGrp="1"/>
          </p:cNvSpPr>
          <p:nvPr>
            <p:ph idx="1"/>
          </p:nvPr>
        </p:nvSpPr>
        <p:spPr>
          <a:xfrm>
            <a:off x="0" y="1981200"/>
            <a:ext cx="9144000" cy="1905000"/>
          </a:xfrm>
        </p:spPr>
        <p:txBody>
          <a:bodyPr/>
          <a:lstStyle/>
          <a:p>
            <a:r>
              <a:rPr lang="en-US" sz="2800" smtClean="0"/>
              <a:t>compute for each </a:t>
            </a:r>
            <a:r>
              <a:rPr lang="en-US" sz="2800" b="1" i="1" smtClean="0"/>
              <a:t>TC</a:t>
            </a:r>
            <a:r>
              <a:rPr lang="en-US" sz="2800" smtClean="0"/>
              <a:t> in each version of SNOMED CT the </a:t>
            </a:r>
            <a:r>
              <a:rPr lang="en-US" sz="2800" i="1" smtClean="0"/>
              <a:t>genericity</a:t>
            </a:r>
            <a:r>
              <a:rPr lang="en-US" sz="2800" smtClean="0"/>
              <a:t>:</a:t>
            </a:r>
          </a:p>
          <a:p>
            <a:pPr lvl="2"/>
            <a:r>
              <a:rPr lang="en-US" smtClean="0"/>
              <a:t>i.e. the number of times a </a:t>
            </a:r>
            <a:r>
              <a:rPr lang="en-US" b="1" i="1" smtClean="0"/>
              <a:t>TC</a:t>
            </a:r>
            <a:r>
              <a:rPr lang="en-US" smtClean="0"/>
              <a:t> appears in the paths from all </a:t>
            </a:r>
            <a:r>
              <a:rPr lang="en-US" b="1" i="1" smtClean="0"/>
              <a:t>SCs</a:t>
            </a:r>
            <a:r>
              <a:rPr lang="en-US" smtClean="0"/>
              <a:t> to the root.</a:t>
            </a:r>
          </a:p>
        </p:txBody>
      </p:sp>
      <p:grpSp>
        <p:nvGrpSpPr>
          <p:cNvPr id="2" name="Group 55"/>
          <p:cNvGrpSpPr>
            <a:grpSpLocks/>
          </p:cNvGrpSpPr>
          <p:nvPr/>
        </p:nvGrpSpPr>
        <p:grpSpPr bwMode="auto">
          <a:xfrm>
            <a:off x="2971800" y="3810000"/>
            <a:ext cx="3810000" cy="2705100"/>
            <a:chOff x="762000" y="3810000"/>
            <a:chExt cx="3810000" cy="2705100"/>
          </a:xfrm>
        </p:grpSpPr>
        <p:sp>
          <p:nvSpPr>
            <p:cNvPr id="21509" name="Rectangle 3"/>
            <p:cNvSpPr>
              <a:spLocks noChangeArrowheads="1"/>
            </p:cNvSpPr>
            <p:nvPr/>
          </p:nvSpPr>
          <p:spPr bwMode="auto">
            <a:xfrm>
              <a:off x="762000" y="6134100"/>
              <a:ext cx="609600" cy="381000"/>
            </a:xfrm>
            <a:prstGeom prst="rect">
              <a:avLst/>
            </a:prstGeom>
            <a:solidFill>
              <a:srgbClr val="FFFF00"/>
            </a:solidFill>
            <a:ln w="9525" algn="ctr">
              <a:noFill/>
              <a:round/>
              <a:headEnd/>
              <a:tailEnd/>
            </a:ln>
          </p:spPr>
          <p:txBody>
            <a:bodyPr wrap="none" lIns="0" tIns="0" rIns="0" bIns="0" anchor="ctr">
              <a:spAutoFit/>
            </a:bodyPr>
            <a:lstStyle/>
            <a:p>
              <a:endParaRPr lang="en-US"/>
            </a:p>
          </p:txBody>
        </p:sp>
        <p:sp>
          <p:nvSpPr>
            <p:cNvPr id="21510" name="Rectangle 4"/>
            <p:cNvSpPr>
              <a:spLocks noChangeArrowheads="1"/>
            </p:cNvSpPr>
            <p:nvPr/>
          </p:nvSpPr>
          <p:spPr bwMode="auto">
            <a:xfrm>
              <a:off x="1828800" y="6134100"/>
              <a:ext cx="609600" cy="381000"/>
            </a:xfrm>
            <a:prstGeom prst="rect">
              <a:avLst/>
            </a:prstGeom>
            <a:solidFill>
              <a:srgbClr val="FF0000"/>
            </a:solidFill>
            <a:ln w="9525" algn="ctr">
              <a:noFill/>
              <a:round/>
              <a:headEnd/>
              <a:tailEnd/>
            </a:ln>
          </p:spPr>
          <p:txBody>
            <a:bodyPr wrap="none" lIns="0" tIns="0" rIns="0" bIns="0" anchor="ctr">
              <a:spAutoFit/>
            </a:bodyPr>
            <a:lstStyle/>
            <a:p>
              <a:endParaRPr lang="en-US"/>
            </a:p>
          </p:txBody>
        </p:sp>
        <p:sp>
          <p:nvSpPr>
            <p:cNvPr id="21511" name="Rectangle 5"/>
            <p:cNvSpPr>
              <a:spLocks noChangeArrowheads="1"/>
            </p:cNvSpPr>
            <p:nvPr/>
          </p:nvSpPr>
          <p:spPr bwMode="auto">
            <a:xfrm>
              <a:off x="2971800" y="6134100"/>
              <a:ext cx="609600" cy="381000"/>
            </a:xfrm>
            <a:prstGeom prst="rect">
              <a:avLst/>
            </a:prstGeom>
            <a:solidFill>
              <a:srgbClr val="FFFF00"/>
            </a:solidFill>
            <a:ln w="9525" algn="ctr">
              <a:noFill/>
              <a:round/>
              <a:headEnd/>
              <a:tailEnd/>
            </a:ln>
          </p:spPr>
          <p:txBody>
            <a:bodyPr wrap="none" lIns="0" tIns="0" rIns="0" bIns="0" anchor="ctr">
              <a:spAutoFit/>
            </a:bodyPr>
            <a:lstStyle/>
            <a:p>
              <a:endParaRPr lang="en-US"/>
            </a:p>
          </p:txBody>
        </p:sp>
        <p:sp>
          <p:nvSpPr>
            <p:cNvPr id="21512" name="Rectangle 6"/>
            <p:cNvSpPr>
              <a:spLocks noChangeArrowheads="1"/>
            </p:cNvSpPr>
            <p:nvPr/>
          </p:nvSpPr>
          <p:spPr bwMode="auto">
            <a:xfrm>
              <a:off x="1295400" y="5372100"/>
              <a:ext cx="609600" cy="381000"/>
            </a:xfrm>
            <a:prstGeom prst="rect">
              <a:avLst/>
            </a:prstGeom>
            <a:solidFill>
              <a:srgbClr val="00B050"/>
            </a:solidFill>
            <a:ln w="9525" algn="ctr">
              <a:noFill/>
              <a:round/>
              <a:headEnd/>
              <a:tailEnd/>
            </a:ln>
          </p:spPr>
          <p:txBody>
            <a:bodyPr wrap="none" lIns="0" tIns="0" rIns="0" bIns="0" anchor="ctr">
              <a:spAutoFit/>
            </a:bodyPr>
            <a:lstStyle/>
            <a:p>
              <a:endParaRPr lang="en-US"/>
            </a:p>
          </p:txBody>
        </p:sp>
        <p:sp>
          <p:nvSpPr>
            <p:cNvPr id="21513" name="Rectangle 7"/>
            <p:cNvSpPr>
              <a:spLocks noChangeArrowheads="1"/>
            </p:cNvSpPr>
            <p:nvPr/>
          </p:nvSpPr>
          <p:spPr bwMode="auto">
            <a:xfrm>
              <a:off x="2514600" y="5372100"/>
              <a:ext cx="609600" cy="381000"/>
            </a:xfrm>
            <a:prstGeom prst="rect">
              <a:avLst/>
            </a:prstGeom>
            <a:solidFill>
              <a:srgbClr val="00B050"/>
            </a:solidFill>
            <a:ln w="9525" algn="ctr">
              <a:noFill/>
              <a:round/>
              <a:headEnd/>
              <a:tailEnd/>
            </a:ln>
          </p:spPr>
          <p:txBody>
            <a:bodyPr wrap="none" lIns="0" tIns="0" rIns="0" bIns="0" anchor="ctr">
              <a:spAutoFit/>
            </a:bodyPr>
            <a:lstStyle/>
            <a:p>
              <a:endParaRPr lang="en-US"/>
            </a:p>
          </p:txBody>
        </p:sp>
        <p:sp>
          <p:nvSpPr>
            <p:cNvPr id="21514" name="Rectangle 8"/>
            <p:cNvSpPr>
              <a:spLocks noChangeArrowheads="1"/>
            </p:cNvSpPr>
            <p:nvPr/>
          </p:nvSpPr>
          <p:spPr bwMode="auto">
            <a:xfrm>
              <a:off x="3962400" y="6134100"/>
              <a:ext cx="609600" cy="381000"/>
            </a:xfrm>
            <a:prstGeom prst="rect">
              <a:avLst/>
            </a:prstGeom>
            <a:solidFill>
              <a:srgbClr val="FFFF00"/>
            </a:solidFill>
            <a:ln w="9525" algn="ctr">
              <a:noFill/>
              <a:round/>
              <a:headEnd/>
              <a:tailEnd/>
            </a:ln>
          </p:spPr>
          <p:txBody>
            <a:bodyPr wrap="none" lIns="0" tIns="0" rIns="0" bIns="0" anchor="ctr">
              <a:spAutoFit/>
            </a:bodyPr>
            <a:lstStyle/>
            <a:p>
              <a:endParaRPr lang="en-US"/>
            </a:p>
          </p:txBody>
        </p:sp>
        <p:cxnSp>
          <p:nvCxnSpPr>
            <p:cNvPr id="21515" name="Straight Arrow Connector 10"/>
            <p:cNvCxnSpPr>
              <a:cxnSpLocks noChangeShapeType="1"/>
              <a:stCxn id="21509" idx="0"/>
              <a:endCxn id="21512" idx="2"/>
            </p:cNvCxnSpPr>
            <p:nvPr/>
          </p:nvCxnSpPr>
          <p:spPr bwMode="auto">
            <a:xfrm flipV="1">
              <a:off x="1066800" y="5753100"/>
              <a:ext cx="533400" cy="381000"/>
            </a:xfrm>
            <a:prstGeom prst="straightConnector1">
              <a:avLst/>
            </a:prstGeom>
            <a:noFill/>
            <a:ln w="9525" algn="ctr">
              <a:solidFill>
                <a:schemeClr val="bg1"/>
              </a:solidFill>
              <a:round/>
              <a:headEnd/>
              <a:tailEnd type="arrow" w="med" len="med"/>
            </a:ln>
          </p:spPr>
        </p:cxnSp>
        <p:cxnSp>
          <p:nvCxnSpPr>
            <p:cNvPr id="21516" name="Straight Arrow Connector 11"/>
            <p:cNvCxnSpPr>
              <a:cxnSpLocks noChangeShapeType="1"/>
              <a:stCxn id="21510" idx="0"/>
              <a:endCxn id="21512" idx="2"/>
            </p:cNvCxnSpPr>
            <p:nvPr/>
          </p:nvCxnSpPr>
          <p:spPr bwMode="auto">
            <a:xfrm flipH="1" flipV="1">
              <a:off x="1600200" y="5753100"/>
              <a:ext cx="533400" cy="381000"/>
            </a:xfrm>
            <a:prstGeom prst="straightConnector1">
              <a:avLst/>
            </a:prstGeom>
            <a:noFill/>
            <a:ln w="9525" algn="ctr">
              <a:solidFill>
                <a:schemeClr val="bg1"/>
              </a:solidFill>
              <a:round/>
              <a:headEnd/>
              <a:tailEnd type="arrow" w="med" len="med"/>
            </a:ln>
          </p:spPr>
        </p:cxnSp>
        <p:cxnSp>
          <p:nvCxnSpPr>
            <p:cNvPr id="21517" name="Straight Arrow Connector 14"/>
            <p:cNvCxnSpPr>
              <a:cxnSpLocks noChangeShapeType="1"/>
              <a:stCxn id="21510" idx="0"/>
              <a:endCxn id="21513" idx="2"/>
            </p:cNvCxnSpPr>
            <p:nvPr/>
          </p:nvCxnSpPr>
          <p:spPr bwMode="auto">
            <a:xfrm flipV="1">
              <a:off x="2133600" y="5753100"/>
              <a:ext cx="685800" cy="381000"/>
            </a:xfrm>
            <a:prstGeom prst="straightConnector1">
              <a:avLst/>
            </a:prstGeom>
            <a:noFill/>
            <a:ln w="9525" algn="ctr">
              <a:solidFill>
                <a:schemeClr val="bg1"/>
              </a:solidFill>
              <a:round/>
              <a:headEnd/>
              <a:tailEnd type="arrow" w="med" len="med"/>
            </a:ln>
          </p:spPr>
        </p:cxnSp>
        <p:cxnSp>
          <p:nvCxnSpPr>
            <p:cNvPr id="21518" name="Straight Arrow Connector 17"/>
            <p:cNvCxnSpPr>
              <a:cxnSpLocks noChangeShapeType="1"/>
              <a:stCxn id="21511" idx="0"/>
              <a:endCxn id="21513" idx="2"/>
            </p:cNvCxnSpPr>
            <p:nvPr/>
          </p:nvCxnSpPr>
          <p:spPr bwMode="auto">
            <a:xfrm flipH="1" flipV="1">
              <a:off x="2819400" y="5753100"/>
              <a:ext cx="457200" cy="381000"/>
            </a:xfrm>
            <a:prstGeom prst="straightConnector1">
              <a:avLst/>
            </a:prstGeom>
            <a:noFill/>
            <a:ln w="9525" algn="ctr">
              <a:solidFill>
                <a:schemeClr val="bg1"/>
              </a:solidFill>
              <a:round/>
              <a:headEnd/>
              <a:tailEnd type="arrow" w="med" len="med"/>
            </a:ln>
          </p:spPr>
        </p:cxnSp>
        <p:sp>
          <p:nvSpPr>
            <p:cNvPr id="21519" name="Rectangle 20"/>
            <p:cNvSpPr>
              <a:spLocks noChangeArrowheads="1"/>
            </p:cNvSpPr>
            <p:nvPr/>
          </p:nvSpPr>
          <p:spPr bwMode="auto">
            <a:xfrm>
              <a:off x="1752600" y="4648200"/>
              <a:ext cx="609600" cy="381000"/>
            </a:xfrm>
            <a:prstGeom prst="rect">
              <a:avLst/>
            </a:prstGeom>
            <a:solidFill>
              <a:srgbClr val="00B050"/>
            </a:solidFill>
            <a:ln w="9525" algn="ctr">
              <a:noFill/>
              <a:round/>
              <a:headEnd/>
              <a:tailEnd/>
            </a:ln>
          </p:spPr>
          <p:txBody>
            <a:bodyPr wrap="none" lIns="0" tIns="0" rIns="0" bIns="0" anchor="ctr">
              <a:spAutoFit/>
            </a:bodyPr>
            <a:lstStyle/>
            <a:p>
              <a:endParaRPr lang="en-US"/>
            </a:p>
          </p:txBody>
        </p:sp>
        <p:sp>
          <p:nvSpPr>
            <p:cNvPr id="21520" name="Rectangle 23"/>
            <p:cNvSpPr>
              <a:spLocks noChangeArrowheads="1"/>
            </p:cNvSpPr>
            <p:nvPr/>
          </p:nvSpPr>
          <p:spPr bwMode="auto">
            <a:xfrm>
              <a:off x="3276600" y="4648200"/>
              <a:ext cx="609600" cy="381000"/>
            </a:xfrm>
            <a:prstGeom prst="rect">
              <a:avLst/>
            </a:prstGeom>
            <a:solidFill>
              <a:srgbClr val="00B050"/>
            </a:solidFill>
            <a:ln w="9525" algn="ctr">
              <a:noFill/>
              <a:round/>
              <a:headEnd/>
              <a:tailEnd/>
            </a:ln>
          </p:spPr>
          <p:txBody>
            <a:bodyPr wrap="none" lIns="0" tIns="0" rIns="0" bIns="0" anchor="ctr">
              <a:spAutoFit/>
            </a:bodyPr>
            <a:lstStyle/>
            <a:p>
              <a:endParaRPr lang="en-US"/>
            </a:p>
          </p:txBody>
        </p:sp>
        <p:sp>
          <p:nvSpPr>
            <p:cNvPr id="21521" name="Rectangle 24"/>
            <p:cNvSpPr>
              <a:spLocks noChangeArrowheads="1"/>
            </p:cNvSpPr>
            <p:nvPr/>
          </p:nvSpPr>
          <p:spPr bwMode="auto">
            <a:xfrm>
              <a:off x="2514600" y="3886200"/>
              <a:ext cx="609600" cy="381000"/>
            </a:xfrm>
            <a:prstGeom prst="rect">
              <a:avLst/>
            </a:prstGeom>
            <a:solidFill>
              <a:srgbClr val="00B050"/>
            </a:solidFill>
            <a:ln w="9525" algn="ctr">
              <a:noFill/>
              <a:round/>
              <a:headEnd/>
              <a:tailEnd/>
            </a:ln>
          </p:spPr>
          <p:txBody>
            <a:bodyPr wrap="none" lIns="0" tIns="0" rIns="0" bIns="0" anchor="ctr">
              <a:spAutoFit/>
            </a:bodyPr>
            <a:lstStyle/>
            <a:p>
              <a:endParaRPr lang="en-US"/>
            </a:p>
          </p:txBody>
        </p:sp>
        <p:cxnSp>
          <p:nvCxnSpPr>
            <p:cNvPr id="21522" name="Straight Arrow Connector 25"/>
            <p:cNvCxnSpPr>
              <a:cxnSpLocks noChangeShapeType="1"/>
              <a:stCxn id="21514" idx="0"/>
              <a:endCxn id="21520" idx="2"/>
            </p:cNvCxnSpPr>
            <p:nvPr/>
          </p:nvCxnSpPr>
          <p:spPr bwMode="auto">
            <a:xfrm flipH="1" flipV="1">
              <a:off x="3581400" y="5029200"/>
              <a:ext cx="685800" cy="1104900"/>
            </a:xfrm>
            <a:prstGeom prst="straightConnector1">
              <a:avLst/>
            </a:prstGeom>
            <a:noFill/>
            <a:ln w="9525" algn="ctr">
              <a:solidFill>
                <a:schemeClr val="bg1"/>
              </a:solidFill>
              <a:round/>
              <a:headEnd/>
              <a:tailEnd type="arrow" w="med" len="med"/>
            </a:ln>
          </p:spPr>
        </p:cxnSp>
        <p:cxnSp>
          <p:nvCxnSpPr>
            <p:cNvPr id="21523" name="Straight Arrow Connector 28"/>
            <p:cNvCxnSpPr>
              <a:cxnSpLocks noChangeShapeType="1"/>
              <a:stCxn id="21512" idx="0"/>
              <a:endCxn id="21519" idx="2"/>
            </p:cNvCxnSpPr>
            <p:nvPr/>
          </p:nvCxnSpPr>
          <p:spPr bwMode="auto">
            <a:xfrm flipV="1">
              <a:off x="1600200" y="5029200"/>
              <a:ext cx="457200" cy="342900"/>
            </a:xfrm>
            <a:prstGeom prst="straightConnector1">
              <a:avLst/>
            </a:prstGeom>
            <a:noFill/>
            <a:ln w="9525" algn="ctr">
              <a:solidFill>
                <a:schemeClr val="bg1"/>
              </a:solidFill>
              <a:round/>
              <a:headEnd/>
              <a:tailEnd type="arrow" w="med" len="med"/>
            </a:ln>
          </p:spPr>
        </p:cxnSp>
        <p:cxnSp>
          <p:nvCxnSpPr>
            <p:cNvPr id="21524" name="Straight Arrow Connector 31"/>
            <p:cNvCxnSpPr>
              <a:cxnSpLocks noChangeShapeType="1"/>
              <a:stCxn id="21513" idx="0"/>
              <a:endCxn id="21521" idx="2"/>
            </p:cNvCxnSpPr>
            <p:nvPr/>
          </p:nvCxnSpPr>
          <p:spPr bwMode="auto">
            <a:xfrm flipV="1">
              <a:off x="2819400" y="4267200"/>
              <a:ext cx="0" cy="1104900"/>
            </a:xfrm>
            <a:prstGeom prst="straightConnector1">
              <a:avLst/>
            </a:prstGeom>
            <a:noFill/>
            <a:ln w="9525" algn="ctr">
              <a:solidFill>
                <a:schemeClr val="bg1"/>
              </a:solidFill>
              <a:round/>
              <a:headEnd/>
              <a:tailEnd type="arrow" w="med" len="med"/>
            </a:ln>
          </p:spPr>
        </p:cxnSp>
        <p:cxnSp>
          <p:nvCxnSpPr>
            <p:cNvPr id="21525" name="Straight Arrow Connector 34"/>
            <p:cNvCxnSpPr>
              <a:cxnSpLocks noChangeShapeType="1"/>
              <a:stCxn id="21520" idx="0"/>
              <a:endCxn id="21521" idx="2"/>
            </p:cNvCxnSpPr>
            <p:nvPr/>
          </p:nvCxnSpPr>
          <p:spPr bwMode="auto">
            <a:xfrm flipH="1" flipV="1">
              <a:off x="2819400" y="4267200"/>
              <a:ext cx="762000" cy="381000"/>
            </a:xfrm>
            <a:prstGeom prst="straightConnector1">
              <a:avLst/>
            </a:prstGeom>
            <a:noFill/>
            <a:ln w="9525" algn="ctr">
              <a:solidFill>
                <a:schemeClr val="bg1"/>
              </a:solidFill>
              <a:round/>
              <a:headEnd/>
              <a:tailEnd type="arrow" w="med" len="med"/>
            </a:ln>
          </p:spPr>
        </p:cxnSp>
        <p:cxnSp>
          <p:nvCxnSpPr>
            <p:cNvPr id="21526" name="Straight Arrow Connector 39"/>
            <p:cNvCxnSpPr>
              <a:cxnSpLocks noChangeShapeType="1"/>
              <a:stCxn id="21519" idx="0"/>
              <a:endCxn id="21521" idx="2"/>
            </p:cNvCxnSpPr>
            <p:nvPr/>
          </p:nvCxnSpPr>
          <p:spPr bwMode="auto">
            <a:xfrm flipV="1">
              <a:off x="2057400" y="4267200"/>
              <a:ext cx="762000" cy="381000"/>
            </a:xfrm>
            <a:prstGeom prst="straightConnector1">
              <a:avLst/>
            </a:prstGeom>
            <a:noFill/>
            <a:ln w="9525" algn="ctr">
              <a:solidFill>
                <a:schemeClr val="bg1"/>
              </a:solidFill>
              <a:round/>
              <a:headEnd/>
              <a:tailEnd type="arrow" w="med" len="med"/>
            </a:ln>
          </p:spPr>
        </p:cxnSp>
        <p:cxnSp>
          <p:nvCxnSpPr>
            <p:cNvPr id="21527" name="Straight Arrow Connector 47"/>
            <p:cNvCxnSpPr>
              <a:cxnSpLocks noChangeShapeType="1"/>
              <a:stCxn id="21513" idx="0"/>
              <a:endCxn id="21519" idx="2"/>
            </p:cNvCxnSpPr>
            <p:nvPr/>
          </p:nvCxnSpPr>
          <p:spPr bwMode="auto">
            <a:xfrm flipH="1" flipV="1">
              <a:off x="2057400" y="5029200"/>
              <a:ext cx="762000" cy="342900"/>
            </a:xfrm>
            <a:prstGeom prst="straightConnector1">
              <a:avLst/>
            </a:prstGeom>
            <a:noFill/>
            <a:ln w="9525" algn="ctr">
              <a:solidFill>
                <a:schemeClr val="bg1"/>
              </a:solidFill>
              <a:round/>
              <a:headEnd/>
              <a:tailEnd type="arrow" w="med" len="med"/>
            </a:ln>
          </p:spPr>
        </p:cxnSp>
        <p:sp>
          <p:nvSpPr>
            <p:cNvPr id="21528" name="TextBox 50"/>
            <p:cNvSpPr txBox="1">
              <a:spLocks noChangeArrowheads="1"/>
            </p:cNvSpPr>
            <p:nvPr/>
          </p:nvSpPr>
          <p:spPr bwMode="auto">
            <a:xfrm>
              <a:off x="3352800" y="3810000"/>
              <a:ext cx="312906" cy="400110"/>
            </a:xfrm>
            <a:prstGeom prst="rect">
              <a:avLst/>
            </a:prstGeom>
            <a:noFill/>
            <a:ln w="9525">
              <a:noFill/>
              <a:miter lim="800000"/>
              <a:headEnd/>
              <a:tailEnd/>
            </a:ln>
          </p:spPr>
          <p:txBody>
            <a:bodyPr wrap="none">
              <a:spAutoFit/>
            </a:bodyPr>
            <a:lstStyle/>
            <a:p>
              <a:r>
                <a:rPr lang="en-US">
                  <a:solidFill>
                    <a:schemeClr val="bg1"/>
                  </a:solidFill>
                </a:rPr>
                <a:t>3</a:t>
              </a:r>
            </a:p>
          </p:txBody>
        </p:sp>
        <p:sp>
          <p:nvSpPr>
            <p:cNvPr id="21529" name="TextBox 51"/>
            <p:cNvSpPr txBox="1">
              <a:spLocks noChangeArrowheads="1"/>
            </p:cNvSpPr>
            <p:nvPr/>
          </p:nvSpPr>
          <p:spPr bwMode="auto">
            <a:xfrm>
              <a:off x="4038600" y="4648200"/>
              <a:ext cx="312906" cy="400110"/>
            </a:xfrm>
            <a:prstGeom prst="rect">
              <a:avLst/>
            </a:prstGeom>
            <a:noFill/>
            <a:ln w="9525">
              <a:noFill/>
              <a:miter lim="800000"/>
              <a:headEnd/>
              <a:tailEnd/>
            </a:ln>
          </p:spPr>
          <p:txBody>
            <a:bodyPr wrap="none">
              <a:spAutoFit/>
            </a:bodyPr>
            <a:lstStyle/>
            <a:p>
              <a:r>
                <a:rPr lang="en-US">
                  <a:solidFill>
                    <a:schemeClr val="bg1"/>
                  </a:solidFill>
                </a:rPr>
                <a:t>1</a:t>
              </a:r>
            </a:p>
          </p:txBody>
        </p:sp>
        <p:sp>
          <p:nvSpPr>
            <p:cNvPr id="21530" name="TextBox 52"/>
            <p:cNvSpPr txBox="1">
              <a:spLocks noChangeArrowheads="1"/>
            </p:cNvSpPr>
            <p:nvPr/>
          </p:nvSpPr>
          <p:spPr bwMode="auto">
            <a:xfrm>
              <a:off x="1295400" y="4648200"/>
              <a:ext cx="312906" cy="400110"/>
            </a:xfrm>
            <a:prstGeom prst="rect">
              <a:avLst/>
            </a:prstGeom>
            <a:noFill/>
            <a:ln w="9525">
              <a:noFill/>
              <a:miter lim="800000"/>
              <a:headEnd/>
              <a:tailEnd/>
            </a:ln>
          </p:spPr>
          <p:txBody>
            <a:bodyPr wrap="none">
              <a:spAutoFit/>
            </a:bodyPr>
            <a:lstStyle/>
            <a:p>
              <a:r>
                <a:rPr lang="en-US">
                  <a:solidFill>
                    <a:schemeClr val="bg1"/>
                  </a:solidFill>
                </a:rPr>
                <a:t>2</a:t>
              </a:r>
            </a:p>
          </p:txBody>
        </p:sp>
        <p:sp>
          <p:nvSpPr>
            <p:cNvPr id="21531" name="TextBox 53"/>
            <p:cNvSpPr txBox="1">
              <a:spLocks noChangeArrowheads="1"/>
            </p:cNvSpPr>
            <p:nvPr/>
          </p:nvSpPr>
          <p:spPr bwMode="auto">
            <a:xfrm>
              <a:off x="3200400" y="5334000"/>
              <a:ext cx="312906" cy="400110"/>
            </a:xfrm>
            <a:prstGeom prst="rect">
              <a:avLst/>
            </a:prstGeom>
            <a:noFill/>
            <a:ln w="9525">
              <a:noFill/>
              <a:miter lim="800000"/>
              <a:headEnd/>
              <a:tailEnd/>
            </a:ln>
          </p:spPr>
          <p:txBody>
            <a:bodyPr wrap="none">
              <a:spAutoFit/>
            </a:bodyPr>
            <a:lstStyle/>
            <a:p>
              <a:r>
                <a:rPr lang="en-US">
                  <a:solidFill>
                    <a:schemeClr val="bg1"/>
                  </a:solidFill>
                </a:rPr>
                <a:t>1</a:t>
              </a:r>
            </a:p>
          </p:txBody>
        </p:sp>
        <p:sp>
          <p:nvSpPr>
            <p:cNvPr id="21532" name="TextBox 54"/>
            <p:cNvSpPr txBox="1">
              <a:spLocks noChangeArrowheads="1"/>
            </p:cNvSpPr>
            <p:nvPr/>
          </p:nvSpPr>
          <p:spPr bwMode="auto">
            <a:xfrm>
              <a:off x="1905000" y="5334000"/>
              <a:ext cx="312906" cy="400110"/>
            </a:xfrm>
            <a:prstGeom prst="rect">
              <a:avLst/>
            </a:prstGeom>
            <a:noFill/>
            <a:ln w="9525">
              <a:noFill/>
              <a:miter lim="800000"/>
              <a:headEnd/>
              <a:tailEnd/>
            </a:ln>
          </p:spPr>
          <p:txBody>
            <a:bodyPr wrap="none">
              <a:spAutoFit/>
            </a:bodyPr>
            <a:lstStyle/>
            <a:p>
              <a:r>
                <a:rPr lang="en-US">
                  <a:solidFill>
                    <a:schemeClr val="bg1"/>
                  </a:solidFill>
                </a:rPr>
                <a:t>1</a:t>
              </a: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28600" y="1276350"/>
            <a:ext cx="8686800" cy="647700"/>
          </a:xfrm>
        </p:spPr>
        <p:txBody>
          <a:bodyPr/>
          <a:lstStyle/>
          <a:p>
            <a:r>
              <a:rPr lang="en-US" smtClean="0"/>
              <a:t>Methodology (2)</a:t>
            </a:r>
          </a:p>
        </p:txBody>
      </p:sp>
      <p:sp>
        <p:nvSpPr>
          <p:cNvPr id="22531" name="Content Placeholder 2"/>
          <p:cNvSpPr>
            <a:spLocks noGrp="1"/>
          </p:cNvSpPr>
          <p:nvPr>
            <p:ph idx="1"/>
          </p:nvPr>
        </p:nvSpPr>
        <p:spPr>
          <a:xfrm>
            <a:off x="0" y="1981200"/>
            <a:ext cx="9144000" cy="4724400"/>
          </a:xfrm>
        </p:spPr>
        <p:txBody>
          <a:bodyPr/>
          <a:lstStyle/>
          <a:p>
            <a:pPr>
              <a:defRPr/>
            </a:pPr>
            <a:r>
              <a:rPr lang="en-US" sz="2800" dirty="0" smtClean="0">
                <a:solidFill>
                  <a:schemeClr val="accent2">
                    <a:lumMod val="75000"/>
                  </a:schemeClr>
                </a:solidFill>
              </a:rPr>
              <a:t>compute for each </a:t>
            </a:r>
            <a:r>
              <a:rPr lang="en-US" sz="2800" b="1" i="1" dirty="0" smtClean="0">
                <a:solidFill>
                  <a:schemeClr val="accent2">
                    <a:lumMod val="75000"/>
                  </a:schemeClr>
                </a:solidFill>
              </a:rPr>
              <a:t>TC</a:t>
            </a:r>
            <a:r>
              <a:rPr lang="en-US" sz="2800" dirty="0" smtClean="0">
                <a:solidFill>
                  <a:schemeClr val="accent2">
                    <a:lumMod val="75000"/>
                  </a:schemeClr>
                </a:solidFill>
              </a:rPr>
              <a:t> in each version of SNOMED CT the </a:t>
            </a:r>
            <a:r>
              <a:rPr lang="en-US" sz="2800" i="1" dirty="0" err="1" smtClean="0">
                <a:solidFill>
                  <a:schemeClr val="accent2">
                    <a:lumMod val="75000"/>
                  </a:schemeClr>
                </a:solidFill>
              </a:rPr>
              <a:t>genericity</a:t>
            </a:r>
            <a:r>
              <a:rPr lang="en-US" sz="2800" dirty="0" smtClean="0">
                <a:solidFill>
                  <a:schemeClr val="accent2">
                    <a:lumMod val="75000"/>
                  </a:schemeClr>
                </a:solidFill>
              </a:rPr>
              <a:t>:</a:t>
            </a:r>
          </a:p>
          <a:p>
            <a:pPr lvl="2">
              <a:defRPr/>
            </a:pPr>
            <a:r>
              <a:rPr lang="en-US" dirty="0" smtClean="0">
                <a:solidFill>
                  <a:schemeClr val="accent2">
                    <a:lumMod val="75000"/>
                  </a:schemeClr>
                </a:solidFill>
              </a:rPr>
              <a:t>i.e. the number of times a </a:t>
            </a:r>
            <a:r>
              <a:rPr lang="en-US" b="1" i="1" dirty="0" smtClean="0">
                <a:solidFill>
                  <a:schemeClr val="accent2">
                    <a:lumMod val="75000"/>
                  </a:schemeClr>
                </a:solidFill>
              </a:rPr>
              <a:t>TC</a:t>
            </a:r>
            <a:r>
              <a:rPr lang="en-US" dirty="0" smtClean="0">
                <a:solidFill>
                  <a:schemeClr val="accent2">
                    <a:lumMod val="75000"/>
                  </a:schemeClr>
                </a:solidFill>
              </a:rPr>
              <a:t> appears in the paths from all </a:t>
            </a:r>
            <a:r>
              <a:rPr lang="en-US" b="1" i="1" dirty="0" smtClean="0">
                <a:solidFill>
                  <a:schemeClr val="accent2">
                    <a:lumMod val="75000"/>
                  </a:schemeClr>
                </a:solidFill>
              </a:rPr>
              <a:t>SCs</a:t>
            </a:r>
            <a:r>
              <a:rPr lang="en-US" dirty="0" smtClean="0">
                <a:solidFill>
                  <a:schemeClr val="accent2">
                    <a:lumMod val="75000"/>
                  </a:schemeClr>
                </a:solidFill>
              </a:rPr>
              <a:t> to the root.</a:t>
            </a:r>
          </a:p>
          <a:p>
            <a:pPr>
              <a:defRPr/>
            </a:pPr>
            <a:r>
              <a:rPr lang="en-US" sz="2800" dirty="0" smtClean="0"/>
              <a:t>compute for each </a:t>
            </a:r>
            <a:r>
              <a:rPr lang="en-US" sz="2800" b="1" i="1" dirty="0" smtClean="0"/>
              <a:t>SC</a:t>
            </a:r>
            <a:r>
              <a:rPr lang="en-US" sz="2800" dirty="0" smtClean="0"/>
              <a:t> in each version its </a:t>
            </a:r>
            <a:r>
              <a:rPr lang="en-US" sz="2800" i="1" dirty="0" smtClean="0"/>
              <a:t>information content</a:t>
            </a:r>
            <a:r>
              <a:rPr lang="en-US" sz="2800" dirty="0" smtClean="0"/>
              <a:t>:</a:t>
            </a:r>
          </a:p>
          <a:p>
            <a:pPr lvl="2">
              <a:defRPr/>
            </a:pPr>
            <a:r>
              <a:rPr lang="en-US" dirty="0" smtClean="0"/>
              <a:t>i.e. the sum of the values obtained by dividing the </a:t>
            </a:r>
            <a:r>
              <a:rPr lang="en-US" i="1" dirty="0" err="1" smtClean="0"/>
              <a:t>genericity</a:t>
            </a:r>
            <a:r>
              <a:rPr lang="en-US" dirty="0" smtClean="0"/>
              <a:t> of each </a:t>
            </a:r>
            <a:r>
              <a:rPr lang="en-US" b="1" i="1" dirty="0" smtClean="0"/>
              <a:t>TC</a:t>
            </a:r>
            <a:r>
              <a:rPr lang="en-US" dirty="0" smtClean="0"/>
              <a:t> on a path from the </a:t>
            </a:r>
            <a:r>
              <a:rPr lang="en-US" b="1" i="1" dirty="0" smtClean="0"/>
              <a:t>SC</a:t>
            </a:r>
            <a:r>
              <a:rPr lang="en-US" dirty="0" smtClean="0"/>
              <a:t> to the top by the respective path lengths from </a:t>
            </a:r>
            <a:r>
              <a:rPr lang="en-US" b="1" i="1" dirty="0" smtClean="0"/>
              <a:t>SC</a:t>
            </a:r>
            <a:r>
              <a:rPr lang="en-US" dirty="0" smtClean="0"/>
              <a:t> to </a:t>
            </a:r>
            <a:r>
              <a:rPr lang="en-US" b="1" i="1" dirty="0" smtClean="0"/>
              <a:t>TC</a:t>
            </a:r>
            <a:r>
              <a:rPr lang="en-US" dirty="0" smtClean="0"/>
              <a: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28600" y="1276350"/>
            <a:ext cx="8686800" cy="647700"/>
          </a:xfrm>
        </p:spPr>
        <p:txBody>
          <a:bodyPr/>
          <a:lstStyle/>
          <a:p>
            <a:r>
              <a:rPr lang="en-US" sz="1600" smtClean="0"/>
              <a:t>IC for SC ‘</a:t>
            </a:r>
            <a:r>
              <a:rPr lang="en-US" sz="1600" i="1" smtClean="0"/>
              <a:t>pN1b: Metastasis in internal mammary lymph nodes with microscopic disease detected by sentinel lymph node dissection but not clinically apparent (breast) (finding)</a:t>
            </a:r>
            <a:r>
              <a:rPr lang="en-US" sz="1600" smtClean="0"/>
              <a:t>’. </a:t>
            </a:r>
          </a:p>
        </p:txBody>
      </p:sp>
      <p:graphicFrame>
        <p:nvGraphicFramePr>
          <p:cNvPr id="4" name="Table 3"/>
          <p:cNvGraphicFramePr>
            <a:graphicFrameLocks noGrp="1"/>
          </p:cNvGraphicFramePr>
          <p:nvPr/>
        </p:nvGraphicFramePr>
        <p:xfrm>
          <a:off x="134938" y="2147888"/>
          <a:ext cx="8915400" cy="4282296"/>
        </p:xfrm>
        <a:graphic>
          <a:graphicData uri="http://schemas.openxmlformats.org/drawingml/2006/table">
            <a:tbl>
              <a:tblPr/>
              <a:tblGrid>
                <a:gridCol w="3392593"/>
                <a:gridCol w="236692"/>
                <a:gridCol w="315589"/>
                <a:gridCol w="315589"/>
                <a:gridCol w="315589"/>
                <a:gridCol w="315589"/>
                <a:gridCol w="315589"/>
                <a:gridCol w="315589"/>
                <a:gridCol w="315589"/>
                <a:gridCol w="315589"/>
                <a:gridCol w="315589"/>
                <a:gridCol w="315589"/>
                <a:gridCol w="315589"/>
                <a:gridCol w="315589"/>
                <a:gridCol w="315589"/>
                <a:gridCol w="315589"/>
                <a:gridCol w="315589"/>
                <a:gridCol w="315589"/>
                <a:gridCol w="236691"/>
              </a:tblGrid>
              <a:tr h="93014">
                <a:tc>
                  <a:txBody>
                    <a:bodyPr/>
                    <a:lstStyle/>
                    <a:p>
                      <a:pPr marL="0" marR="0" algn="ctr">
                        <a:spcBef>
                          <a:spcPts val="0"/>
                        </a:spcBef>
                        <a:spcAft>
                          <a:spcPts val="0"/>
                        </a:spcAft>
                      </a:pPr>
                      <a:r>
                        <a:rPr lang="en-US" sz="1200" b="1" dirty="0">
                          <a:solidFill>
                            <a:schemeClr val="bg1"/>
                          </a:solidFill>
                          <a:latin typeface="Times New Roman"/>
                          <a:ea typeface="Times New Roman"/>
                        </a:rPr>
                        <a:t>Target Concepts</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dirty="0">
                          <a:solidFill>
                            <a:schemeClr val="bg1"/>
                          </a:solidFill>
                          <a:latin typeface="Times New Roman"/>
                          <a:ea typeface="Times New Roman"/>
                        </a:rPr>
                        <a:t>v1</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dirty="0">
                          <a:solidFill>
                            <a:schemeClr val="bg1"/>
                          </a:solidFill>
                          <a:latin typeface="Times New Roman"/>
                          <a:ea typeface="Times New Roman"/>
                        </a:rPr>
                        <a:t>v2</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dirty="0">
                          <a:solidFill>
                            <a:schemeClr val="bg1"/>
                          </a:solidFill>
                          <a:latin typeface="Times New Roman"/>
                          <a:ea typeface="Times New Roman"/>
                        </a:rPr>
                        <a:t>v3</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dirty="0">
                          <a:solidFill>
                            <a:schemeClr val="bg1"/>
                          </a:solidFill>
                          <a:latin typeface="Times New Roman"/>
                          <a:ea typeface="Times New Roman"/>
                        </a:rPr>
                        <a:t>v4</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dirty="0">
                          <a:solidFill>
                            <a:schemeClr val="bg1"/>
                          </a:solidFill>
                          <a:latin typeface="Times New Roman"/>
                          <a:ea typeface="Times New Roman"/>
                        </a:rPr>
                        <a:t>v5</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dirty="0">
                          <a:solidFill>
                            <a:schemeClr val="bg1"/>
                          </a:solidFill>
                          <a:latin typeface="Times New Roman"/>
                          <a:ea typeface="Times New Roman"/>
                        </a:rPr>
                        <a:t>v6</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dirty="0">
                          <a:solidFill>
                            <a:schemeClr val="bg1"/>
                          </a:solidFill>
                          <a:latin typeface="Times New Roman"/>
                          <a:ea typeface="Times New Roman"/>
                        </a:rPr>
                        <a:t>v7</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v8</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v9</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v10</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v11</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v12</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v13</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dirty="0">
                          <a:solidFill>
                            <a:schemeClr val="bg1"/>
                          </a:solidFill>
                          <a:latin typeface="Times New Roman"/>
                          <a:ea typeface="Times New Roman"/>
                        </a:rPr>
                        <a:t>v14</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v15</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v16</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v17</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v18</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09281">
                <a:tc>
                  <a:txBody>
                    <a:bodyPr/>
                    <a:lstStyle/>
                    <a:p>
                      <a:pPr marL="0" marR="0">
                        <a:spcBef>
                          <a:spcPts val="0"/>
                        </a:spcBef>
                        <a:spcAft>
                          <a:spcPts val="0"/>
                        </a:spcAft>
                      </a:pPr>
                      <a:r>
                        <a:rPr lang="en-US" sz="1200">
                          <a:solidFill>
                            <a:schemeClr val="bg1"/>
                          </a:solidFill>
                          <a:latin typeface="Times New Roman"/>
                          <a:ea typeface="Times New Roman"/>
                        </a:rPr>
                        <a:t>SNOMED CT Concept (SNOMED RT+CTV3)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58</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103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139</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104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104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104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39521">
                <a:tc>
                  <a:txBody>
                    <a:bodyPr/>
                    <a:lstStyle/>
                    <a:p>
                      <a:pPr marL="0" marR="0">
                        <a:spcBef>
                          <a:spcPts val="0"/>
                        </a:spcBef>
                        <a:spcAft>
                          <a:spcPts val="0"/>
                        </a:spcAft>
                      </a:pPr>
                      <a:r>
                        <a:rPr lang="en-US" sz="1200">
                          <a:solidFill>
                            <a:schemeClr val="bg1"/>
                          </a:solidFill>
                          <a:latin typeface="Times New Roman"/>
                          <a:ea typeface="Times New Roman"/>
                        </a:rPr>
                        <a:t>Staging and scales (staging scale)</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39521">
                <a:tc>
                  <a:txBody>
                    <a:bodyPr/>
                    <a:lstStyle/>
                    <a:p>
                      <a:pPr marL="0" marR="0">
                        <a:spcBef>
                          <a:spcPts val="0"/>
                        </a:spcBef>
                        <a:spcAft>
                          <a:spcPts val="0"/>
                        </a:spcAft>
                      </a:pPr>
                      <a:r>
                        <a:rPr lang="en-US" sz="1200">
                          <a:solidFill>
                            <a:schemeClr val="bg1"/>
                          </a:solidFill>
                          <a:latin typeface="Times New Roman"/>
                          <a:ea typeface="Times New Roman"/>
                        </a:rPr>
                        <a:t>Tumor staging (tumor staging)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62775">
                <a:tc>
                  <a:txBody>
                    <a:bodyPr/>
                    <a:lstStyle/>
                    <a:p>
                      <a:pPr marL="0" marR="0">
                        <a:spcBef>
                          <a:spcPts val="0"/>
                        </a:spcBef>
                        <a:spcAft>
                          <a:spcPts val="0"/>
                        </a:spcAft>
                      </a:pPr>
                      <a:r>
                        <a:rPr lang="en-US" sz="1200">
                          <a:solidFill>
                            <a:schemeClr val="bg1"/>
                          </a:solidFill>
                          <a:latin typeface="Times New Roman"/>
                          <a:ea typeface="Times New Roman"/>
                        </a:rPr>
                        <a:t>Cancer staging (tumor staging)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2296">
                <a:tc>
                  <a:txBody>
                    <a:bodyPr/>
                    <a:lstStyle/>
                    <a:p>
                      <a:pPr marL="0" marR="0">
                        <a:spcBef>
                          <a:spcPts val="0"/>
                        </a:spcBef>
                        <a:spcAft>
                          <a:spcPts val="0"/>
                        </a:spcAft>
                      </a:pPr>
                      <a:r>
                        <a:rPr lang="en-US" sz="1200">
                          <a:solidFill>
                            <a:schemeClr val="bg1"/>
                          </a:solidFill>
                          <a:latin typeface="Times New Roman"/>
                          <a:ea typeface="Times New Roman"/>
                        </a:rPr>
                        <a:t>Tumor-node-metastasis (TNM) tumor staging system (tumor staging)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16267">
                <a:tc>
                  <a:txBody>
                    <a:bodyPr/>
                    <a:lstStyle/>
                    <a:p>
                      <a:pPr marL="0" marR="0">
                        <a:spcBef>
                          <a:spcPts val="0"/>
                        </a:spcBef>
                        <a:spcAft>
                          <a:spcPts val="0"/>
                        </a:spcAft>
                      </a:pPr>
                      <a:r>
                        <a:rPr lang="en-US" sz="1200" dirty="0" smtClean="0">
                          <a:solidFill>
                            <a:schemeClr val="bg1"/>
                          </a:solidFill>
                          <a:latin typeface="Times New Roman"/>
                          <a:ea typeface="Times New Roman"/>
                        </a:rPr>
                        <a:t>                                                                            [cut]</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r>
              <a:tr h="93014">
                <a:tc>
                  <a:txBody>
                    <a:bodyPr/>
                    <a:lstStyle/>
                    <a:p>
                      <a:pPr marL="0" marR="0">
                        <a:spcBef>
                          <a:spcPts val="0"/>
                        </a:spcBef>
                        <a:spcAft>
                          <a:spcPts val="0"/>
                        </a:spcAft>
                      </a:pPr>
                      <a:r>
                        <a:rPr lang="en-US" sz="1200" dirty="0">
                          <a:solidFill>
                            <a:schemeClr val="bg1"/>
                          </a:solidFill>
                          <a:latin typeface="Times New Roman"/>
                          <a:ea typeface="Times New Roman"/>
                        </a:rPr>
                        <a:t>Finding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19</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57</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32535">
                <a:tc>
                  <a:txBody>
                    <a:bodyPr/>
                    <a:lstStyle/>
                    <a:p>
                      <a:pPr marL="0" marR="0">
                        <a:spcBef>
                          <a:spcPts val="0"/>
                        </a:spcBef>
                        <a:spcAft>
                          <a:spcPts val="0"/>
                        </a:spcAft>
                      </a:pPr>
                      <a:r>
                        <a:rPr lang="en-US" sz="1200">
                          <a:solidFill>
                            <a:schemeClr val="bg1"/>
                          </a:solidFill>
                          <a:latin typeface="Times New Roman"/>
                          <a:ea typeface="Times New Roman"/>
                        </a:rPr>
                        <a:t>Clinical history and observation findings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39521">
                <a:tc>
                  <a:txBody>
                    <a:bodyPr/>
                    <a:lstStyle/>
                    <a:p>
                      <a:pPr marL="0" marR="0">
                        <a:spcBef>
                          <a:spcPts val="0"/>
                        </a:spcBef>
                        <a:spcAft>
                          <a:spcPts val="0"/>
                        </a:spcAft>
                      </a:pPr>
                      <a:r>
                        <a:rPr lang="en-US" sz="1200">
                          <a:solidFill>
                            <a:schemeClr val="bg1"/>
                          </a:solidFill>
                          <a:latin typeface="Times New Roman"/>
                          <a:ea typeface="Times New Roman"/>
                        </a:rPr>
                        <a:t>Clinical finding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19</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16267">
                <a:tc>
                  <a:txBody>
                    <a:bodyPr/>
                    <a:lstStyle/>
                    <a:p>
                      <a:pPr marL="0" marR="0">
                        <a:spcBef>
                          <a:spcPts val="0"/>
                        </a:spcBef>
                        <a:spcAft>
                          <a:spcPts val="0"/>
                        </a:spcAft>
                      </a:pPr>
                      <a:r>
                        <a:rPr lang="en-US" sz="1200">
                          <a:solidFill>
                            <a:schemeClr val="bg1"/>
                          </a:solidFill>
                          <a:latin typeface="Times New Roman"/>
                          <a:ea typeface="Times New Roman"/>
                        </a:rPr>
                        <a:t>Tumor finding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22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80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81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81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81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81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62775">
                <a:tc>
                  <a:txBody>
                    <a:bodyPr/>
                    <a:lstStyle/>
                    <a:p>
                      <a:pPr marL="0" marR="0">
                        <a:spcBef>
                          <a:spcPts val="0"/>
                        </a:spcBef>
                        <a:spcAft>
                          <a:spcPts val="0"/>
                        </a:spcAft>
                      </a:pPr>
                      <a:r>
                        <a:rPr lang="en-US" sz="1200">
                          <a:solidFill>
                            <a:schemeClr val="bg1"/>
                          </a:solidFill>
                          <a:latin typeface="Times New Roman"/>
                          <a:ea typeface="Times New Roman"/>
                        </a:rPr>
                        <a:t>Node category finding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39521">
                <a:tc>
                  <a:txBody>
                    <a:bodyPr/>
                    <a:lstStyle/>
                    <a:p>
                      <a:pPr marL="0" marR="0">
                        <a:spcBef>
                          <a:spcPts val="0"/>
                        </a:spcBef>
                        <a:spcAft>
                          <a:spcPts val="0"/>
                        </a:spcAft>
                      </a:pPr>
                      <a:r>
                        <a:rPr lang="en-US" sz="1200">
                          <a:solidFill>
                            <a:schemeClr val="bg1"/>
                          </a:solidFill>
                          <a:latin typeface="Times New Roman"/>
                          <a:ea typeface="Times New Roman"/>
                        </a:rPr>
                        <a:t>Tumor stage finding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18</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2296">
                <a:tc>
                  <a:txBody>
                    <a:bodyPr/>
                    <a:lstStyle/>
                    <a:p>
                      <a:pPr marL="0" marR="0">
                        <a:spcBef>
                          <a:spcPts val="0"/>
                        </a:spcBef>
                        <a:spcAft>
                          <a:spcPts val="0"/>
                        </a:spcAft>
                      </a:pPr>
                      <a:r>
                        <a:rPr lang="en-US" sz="1200">
                          <a:solidFill>
                            <a:schemeClr val="bg1"/>
                          </a:solidFill>
                          <a:latin typeface="Times New Roman"/>
                          <a:ea typeface="Times New Roman"/>
                        </a:rPr>
                        <a:t>Tumor-node-metastasis (TNM) tumor staging finding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22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71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73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73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73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73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73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73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73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73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73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73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73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73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73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73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62775">
                <a:tc>
                  <a:txBody>
                    <a:bodyPr/>
                    <a:lstStyle/>
                    <a:p>
                      <a:pPr marL="0" marR="0">
                        <a:spcBef>
                          <a:spcPts val="0"/>
                        </a:spcBef>
                        <a:spcAft>
                          <a:spcPts val="0"/>
                        </a:spcAft>
                      </a:pPr>
                      <a:r>
                        <a:rPr lang="en-US" sz="1200">
                          <a:solidFill>
                            <a:schemeClr val="bg1"/>
                          </a:solidFill>
                          <a:latin typeface="Times New Roman"/>
                          <a:ea typeface="Times New Roman"/>
                        </a:rPr>
                        <a:t>pN category finding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16267">
                <a:tc>
                  <a:txBody>
                    <a:bodyPr/>
                    <a:lstStyle/>
                    <a:p>
                      <a:pPr marL="0" marR="0">
                        <a:spcBef>
                          <a:spcPts val="0"/>
                        </a:spcBef>
                        <a:spcAft>
                          <a:spcPts val="0"/>
                        </a:spcAft>
                      </a:pPr>
                      <a:r>
                        <a:rPr lang="en-US" sz="1200">
                          <a:solidFill>
                            <a:schemeClr val="bg1"/>
                          </a:solidFill>
                          <a:latin typeface="Times New Roman"/>
                          <a:ea typeface="Times New Roman"/>
                        </a:rPr>
                        <a:t>N1 category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7</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8</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8</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8</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39521">
                <a:tc>
                  <a:txBody>
                    <a:bodyPr/>
                    <a:lstStyle/>
                    <a:p>
                      <a:pPr marL="0" marR="0">
                        <a:spcBef>
                          <a:spcPts val="0"/>
                        </a:spcBef>
                        <a:spcAft>
                          <a:spcPts val="0"/>
                        </a:spcAft>
                      </a:pPr>
                      <a:r>
                        <a:rPr lang="en-US" sz="1200">
                          <a:solidFill>
                            <a:schemeClr val="bg1"/>
                          </a:solidFill>
                          <a:latin typeface="Times New Roman"/>
                          <a:ea typeface="Times New Roman"/>
                        </a:rPr>
                        <a:t>Breast TNM finding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39521">
                <a:tc>
                  <a:txBody>
                    <a:bodyPr/>
                    <a:lstStyle/>
                    <a:p>
                      <a:pPr marL="0" marR="0">
                        <a:spcBef>
                          <a:spcPts val="0"/>
                        </a:spcBef>
                        <a:spcAft>
                          <a:spcPts val="0"/>
                        </a:spcAft>
                      </a:pPr>
                      <a:r>
                        <a:rPr lang="en-US" sz="1200">
                          <a:solidFill>
                            <a:schemeClr val="bg1"/>
                          </a:solidFill>
                          <a:latin typeface="Times New Roman"/>
                          <a:ea typeface="Times New Roman"/>
                        </a:rPr>
                        <a:t>Clinical finding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88</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16267">
                <a:tc>
                  <a:txBody>
                    <a:bodyPr/>
                    <a:lstStyle/>
                    <a:p>
                      <a:pPr marL="0" marR="0">
                        <a:spcBef>
                          <a:spcPts val="0"/>
                        </a:spcBef>
                        <a:spcAft>
                          <a:spcPts val="0"/>
                        </a:spcAft>
                      </a:pPr>
                      <a:r>
                        <a:rPr lang="en-US" sz="1200">
                          <a:solidFill>
                            <a:schemeClr val="bg1"/>
                          </a:solidFill>
                          <a:latin typeface="Times New Roman"/>
                          <a:ea typeface="Times New Roman"/>
                        </a:rPr>
                        <a:t>Finding of lesion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16267">
                <a:tc>
                  <a:txBody>
                    <a:bodyPr/>
                    <a:lstStyle/>
                    <a:p>
                      <a:pPr marL="0" marR="0">
                        <a:spcBef>
                          <a:spcPts val="0"/>
                        </a:spcBef>
                        <a:spcAft>
                          <a:spcPts val="0"/>
                        </a:spcAft>
                      </a:pPr>
                      <a:r>
                        <a:rPr lang="en-US" sz="1200">
                          <a:solidFill>
                            <a:schemeClr val="bg1"/>
                          </a:solidFill>
                          <a:latin typeface="Times New Roman"/>
                          <a:ea typeface="Times New Roman"/>
                        </a:rPr>
                        <a:t>pN1b category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39521">
                <a:tc>
                  <a:txBody>
                    <a:bodyPr/>
                    <a:lstStyle/>
                    <a:p>
                      <a:pPr marL="0" marR="0" algn="r">
                        <a:spcBef>
                          <a:spcPts val="0"/>
                        </a:spcBef>
                        <a:spcAft>
                          <a:spcPts val="0"/>
                        </a:spcAft>
                      </a:pPr>
                      <a:r>
                        <a:rPr lang="en-US" sz="1200" b="1">
                          <a:solidFill>
                            <a:schemeClr val="bg1"/>
                          </a:solidFill>
                          <a:latin typeface="Times New Roman"/>
                          <a:ea typeface="Times New Roman"/>
                        </a:rPr>
                        <a:t>Total Information content</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203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484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440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500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500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498</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498</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28600" y="1276350"/>
            <a:ext cx="8686800" cy="647700"/>
          </a:xfrm>
        </p:spPr>
        <p:txBody>
          <a:bodyPr/>
          <a:lstStyle/>
          <a:p>
            <a:r>
              <a:rPr lang="en-US" smtClean="0"/>
              <a:t>Methodology (2)</a:t>
            </a:r>
          </a:p>
        </p:txBody>
      </p:sp>
      <p:sp>
        <p:nvSpPr>
          <p:cNvPr id="24579" name="Content Placeholder 2"/>
          <p:cNvSpPr>
            <a:spLocks noGrp="1"/>
          </p:cNvSpPr>
          <p:nvPr>
            <p:ph idx="1"/>
          </p:nvPr>
        </p:nvSpPr>
        <p:spPr>
          <a:xfrm>
            <a:off x="0" y="1981200"/>
            <a:ext cx="9144000" cy="4724400"/>
          </a:xfrm>
        </p:spPr>
        <p:txBody>
          <a:bodyPr/>
          <a:lstStyle/>
          <a:p>
            <a:pPr>
              <a:defRPr/>
            </a:pPr>
            <a:r>
              <a:rPr lang="en-US" sz="2800" dirty="0" smtClean="0">
                <a:solidFill>
                  <a:schemeClr val="accent2">
                    <a:lumMod val="75000"/>
                  </a:schemeClr>
                </a:solidFill>
              </a:rPr>
              <a:t>compute for each </a:t>
            </a:r>
            <a:r>
              <a:rPr lang="en-US" sz="2800" b="1" i="1" dirty="0" smtClean="0">
                <a:solidFill>
                  <a:schemeClr val="accent2">
                    <a:lumMod val="75000"/>
                  </a:schemeClr>
                </a:solidFill>
              </a:rPr>
              <a:t>TC</a:t>
            </a:r>
            <a:r>
              <a:rPr lang="en-US" sz="2800" dirty="0" smtClean="0">
                <a:solidFill>
                  <a:schemeClr val="accent2">
                    <a:lumMod val="75000"/>
                  </a:schemeClr>
                </a:solidFill>
              </a:rPr>
              <a:t> in each version of SNOMED CT the </a:t>
            </a:r>
            <a:r>
              <a:rPr lang="en-US" sz="2800" i="1" dirty="0" err="1" smtClean="0">
                <a:solidFill>
                  <a:schemeClr val="accent2">
                    <a:lumMod val="75000"/>
                  </a:schemeClr>
                </a:solidFill>
              </a:rPr>
              <a:t>genericity</a:t>
            </a:r>
            <a:r>
              <a:rPr lang="en-US" sz="2800" dirty="0" smtClean="0">
                <a:solidFill>
                  <a:schemeClr val="accent2">
                    <a:lumMod val="75000"/>
                  </a:schemeClr>
                </a:solidFill>
              </a:rPr>
              <a:t>:</a:t>
            </a:r>
          </a:p>
          <a:p>
            <a:pPr lvl="2">
              <a:defRPr/>
            </a:pPr>
            <a:r>
              <a:rPr lang="en-US" dirty="0" smtClean="0">
                <a:solidFill>
                  <a:schemeClr val="accent2">
                    <a:lumMod val="75000"/>
                  </a:schemeClr>
                </a:solidFill>
              </a:rPr>
              <a:t>i.e. the number of times a </a:t>
            </a:r>
            <a:r>
              <a:rPr lang="en-US" b="1" i="1" dirty="0" smtClean="0">
                <a:solidFill>
                  <a:schemeClr val="accent2">
                    <a:lumMod val="75000"/>
                  </a:schemeClr>
                </a:solidFill>
              </a:rPr>
              <a:t>TC</a:t>
            </a:r>
            <a:r>
              <a:rPr lang="en-US" dirty="0" smtClean="0">
                <a:solidFill>
                  <a:schemeClr val="accent2">
                    <a:lumMod val="75000"/>
                  </a:schemeClr>
                </a:solidFill>
              </a:rPr>
              <a:t> appears in the paths from all </a:t>
            </a:r>
            <a:r>
              <a:rPr lang="en-US" b="1" i="1" dirty="0" smtClean="0">
                <a:solidFill>
                  <a:schemeClr val="accent2">
                    <a:lumMod val="75000"/>
                  </a:schemeClr>
                </a:solidFill>
              </a:rPr>
              <a:t>SCs</a:t>
            </a:r>
            <a:r>
              <a:rPr lang="en-US" dirty="0" smtClean="0">
                <a:solidFill>
                  <a:schemeClr val="accent2">
                    <a:lumMod val="75000"/>
                  </a:schemeClr>
                </a:solidFill>
              </a:rPr>
              <a:t> to the root.</a:t>
            </a:r>
          </a:p>
          <a:p>
            <a:pPr>
              <a:defRPr/>
            </a:pPr>
            <a:r>
              <a:rPr lang="en-US" sz="2800" dirty="0" smtClean="0">
                <a:solidFill>
                  <a:schemeClr val="accent2">
                    <a:lumMod val="75000"/>
                  </a:schemeClr>
                </a:solidFill>
              </a:rPr>
              <a:t>compute for each </a:t>
            </a:r>
            <a:r>
              <a:rPr lang="en-US" sz="2800" b="1" i="1" dirty="0" smtClean="0">
                <a:solidFill>
                  <a:schemeClr val="accent2">
                    <a:lumMod val="75000"/>
                  </a:schemeClr>
                </a:solidFill>
              </a:rPr>
              <a:t>SC</a:t>
            </a:r>
            <a:r>
              <a:rPr lang="en-US" sz="2800" dirty="0" smtClean="0">
                <a:solidFill>
                  <a:schemeClr val="accent2">
                    <a:lumMod val="75000"/>
                  </a:schemeClr>
                </a:solidFill>
              </a:rPr>
              <a:t> in each version its </a:t>
            </a:r>
            <a:r>
              <a:rPr lang="en-US" sz="2800" i="1" dirty="0" smtClean="0">
                <a:solidFill>
                  <a:schemeClr val="accent2">
                    <a:lumMod val="75000"/>
                  </a:schemeClr>
                </a:solidFill>
              </a:rPr>
              <a:t>information content</a:t>
            </a:r>
            <a:r>
              <a:rPr lang="en-US" sz="2800" dirty="0" smtClean="0">
                <a:solidFill>
                  <a:schemeClr val="accent2">
                    <a:lumMod val="75000"/>
                  </a:schemeClr>
                </a:solidFill>
              </a:rPr>
              <a:t>:</a:t>
            </a:r>
          </a:p>
          <a:p>
            <a:pPr lvl="2">
              <a:defRPr/>
            </a:pPr>
            <a:r>
              <a:rPr lang="en-US" dirty="0" smtClean="0">
                <a:solidFill>
                  <a:schemeClr val="accent2">
                    <a:lumMod val="75000"/>
                  </a:schemeClr>
                </a:solidFill>
              </a:rPr>
              <a:t>i.e. the sum of the values obtained by dividing the </a:t>
            </a:r>
            <a:r>
              <a:rPr lang="en-US" i="1" dirty="0" err="1" smtClean="0">
                <a:solidFill>
                  <a:schemeClr val="accent2">
                    <a:lumMod val="75000"/>
                  </a:schemeClr>
                </a:solidFill>
              </a:rPr>
              <a:t>genericity</a:t>
            </a:r>
            <a:r>
              <a:rPr lang="en-US" dirty="0" smtClean="0">
                <a:solidFill>
                  <a:schemeClr val="accent2">
                    <a:lumMod val="75000"/>
                  </a:schemeClr>
                </a:solidFill>
              </a:rPr>
              <a:t> of each </a:t>
            </a:r>
            <a:r>
              <a:rPr lang="en-US" b="1" i="1" dirty="0" smtClean="0">
                <a:solidFill>
                  <a:schemeClr val="accent2">
                    <a:lumMod val="75000"/>
                  </a:schemeClr>
                </a:solidFill>
              </a:rPr>
              <a:t>TC</a:t>
            </a:r>
            <a:r>
              <a:rPr lang="en-US" dirty="0" smtClean="0">
                <a:solidFill>
                  <a:schemeClr val="accent2">
                    <a:lumMod val="75000"/>
                  </a:schemeClr>
                </a:solidFill>
              </a:rPr>
              <a:t> on a path from the </a:t>
            </a:r>
            <a:r>
              <a:rPr lang="en-US" b="1" i="1" dirty="0" smtClean="0">
                <a:solidFill>
                  <a:schemeClr val="accent2">
                    <a:lumMod val="75000"/>
                  </a:schemeClr>
                </a:solidFill>
              </a:rPr>
              <a:t>SC</a:t>
            </a:r>
            <a:r>
              <a:rPr lang="en-US" dirty="0" smtClean="0">
                <a:solidFill>
                  <a:schemeClr val="accent2">
                    <a:lumMod val="75000"/>
                  </a:schemeClr>
                </a:solidFill>
              </a:rPr>
              <a:t> to the top by the respective path lengths from </a:t>
            </a:r>
            <a:r>
              <a:rPr lang="en-US" b="1" i="1" dirty="0" smtClean="0">
                <a:solidFill>
                  <a:schemeClr val="accent2">
                    <a:lumMod val="75000"/>
                  </a:schemeClr>
                </a:solidFill>
              </a:rPr>
              <a:t>SC</a:t>
            </a:r>
            <a:r>
              <a:rPr lang="en-US" dirty="0" smtClean="0">
                <a:solidFill>
                  <a:schemeClr val="accent2">
                    <a:lumMod val="75000"/>
                  </a:schemeClr>
                </a:solidFill>
              </a:rPr>
              <a:t> to </a:t>
            </a:r>
            <a:r>
              <a:rPr lang="en-US" b="1" i="1" dirty="0" smtClean="0">
                <a:solidFill>
                  <a:schemeClr val="accent2">
                    <a:lumMod val="75000"/>
                  </a:schemeClr>
                </a:solidFill>
              </a:rPr>
              <a:t>TC</a:t>
            </a:r>
            <a:r>
              <a:rPr lang="en-US" dirty="0" smtClean="0">
                <a:solidFill>
                  <a:schemeClr val="accent2">
                    <a:lumMod val="75000"/>
                  </a:schemeClr>
                </a:solidFill>
              </a:rPr>
              <a:t>.</a:t>
            </a:r>
          </a:p>
          <a:p>
            <a:pPr>
              <a:defRPr/>
            </a:pPr>
            <a:r>
              <a:rPr lang="en-US" sz="2800" dirty="0" smtClean="0"/>
              <a:t>compute the </a:t>
            </a:r>
            <a:r>
              <a:rPr lang="en-US" sz="2800" i="1" dirty="0" smtClean="0"/>
              <a:t>relevant</a:t>
            </a:r>
            <a:r>
              <a:rPr lang="en-US" sz="2800" dirty="0" smtClean="0"/>
              <a:t> </a:t>
            </a:r>
            <a:r>
              <a:rPr lang="en-US" sz="2800" i="1" dirty="0" smtClean="0"/>
              <a:t>information content of a version </a:t>
            </a:r>
            <a:r>
              <a:rPr lang="en-US" sz="2800" dirty="0" smtClean="0"/>
              <a:t>as the sum of the information contents of all </a:t>
            </a:r>
            <a:r>
              <a:rPr lang="en-US" sz="2800" b="1" i="1" dirty="0" smtClean="0"/>
              <a:t>SC</a:t>
            </a:r>
            <a:r>
              <a:rPr lang="en-US" sz="2800" dirty="0" smtClean="0"/>
              <a:t>s in that version.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28600" y="1276350"/>
            <a:ext cx="8686800" cy="647700"/>
          </a:xfrm>
        </p:spPr>
        <p:txBody>
          <a:bodyPr/>
          <a:lstStyle/>
          <a:p>
            <a:r>
              <a:rPr lang="en-US" smtClean="0"/>
              <a:t>Hypothesis</a:t>
            </a:r>
          </a:p>
        </p:txBody>
      </p:sp>
      <p:sp>
        <p:nvSpPr>
          <p:cNvPr id="25603" name="Content Placeholder 2"/>
          <p:cNvSpPr>
            <a:spLocks noGrp="1"/>
          </p:cNvSpPr>
          <p:nvPr>
            <p:ph idx="1"/>
          </p:nvPr>
        </p:nvSpPr>
        <p:spPr>
          <a:xfrm>
            <a:off x="152400" y="1905000"/>
            <a:ext cx="8839200" cy="4724400"/>
          </a:xfrm>
        </p:spPr>
        <p:txBody>
          <a:bodyPr/>
          <a:lstStyle/>
          <a:p>
            <a:pPr marL="514350" indent="-514350">
              <a:buFont typeface="Times New Roman" pitchFamily="18" charset="0"/>
              <a:buAutoNum type="arabicPeriod"/>
            </a:pPr>
            <a:r>
              <a:rPr lang="en-US" smtClean="0"/>
              <a:t>the evolution of the </a:t>
            </a:r>
            <a:r>
              <a:rPr lang="en-US" i="1" smtClean="0"/>
              <a:t>information content</a:t>
            </a:r>
            <a:r>
              <a:rPr lang="en-US" smtClean="0"/>
              <a:t> of the versions over time can be used as an indicator to decide whether to upgrade to a new version.</a:t>
            </a:r>
          </a:p>
        </p:txBody>
      </p:sp>
      <p:graphicFrame>
        <p:nvGraphicFramePr>
          <p:cNvPr id="4" name="Chart 3"/>
          <p:cNvGraphicFramePr/>
          <p:nvPr/>
        </p:nvGraphicFramePr>
        <p:xfrm>
          <a:off x="1447800" y="3581400"/>
          <a:ext cx="5791200" cy="2819400"/>
        </p:xfrm>
        <a:graphic>
          <a:graphicData uri="http://schemas.openxmlformats.org/drawingml/2006/chart">
            <c:chart xmlns:c="http://schemas.openxmlformats.org/drawingml/2006/chart" xmlns:r="http://schemas.openxmlformats.org/officeDocument/2006/relationships" r:id="rId2"/>
          </a:graphicData>
        </a:graphic>
      </p:graphicFrame>
      <p:sp>
        <p:nvSpPr>
          <p:cNvPr id="25605" name="TextBox 4"/>
          <p:cNvSpPr txBox="1">
            <a:spLocks noChangeArrowheads="1"/>
          </p:cNvSpPr>
          <p:nvPr/>
        </p:nvSpPr>
        <p:spPr bwMode="auto">
          <a:xfrm>
            <a:off x="1524000" y="6324600"/>
            <a:ext cx="5818188" cy="338138"/>
          </a:xfrm>
          <a:prstGeom prst="rect">
            <a:avLst/>
          </a:prstGeom>
          <a:noFill/>
          <a:ln w="9525">
            <a:noFill/>
            <a:miter lim="800000"/>
            <a:headEnd/>
            <a:tailEnd/>
          </a:ln>
        </p:spPr>
        <p:txBody>
          <a:bodyPr wrap="none">
            <a:spAutoFit/>
          </a:bodyPr>
          <a:lstStyle/>
          <a:p>
            <a:r>
              <a:rPr lang="en-US" sz="1600" b="1">
                <a:solidFill>
                  <a:schemeClr val="bg1"/>
                </a:solidFill>
              </a:rPr>
              <a:t>IC evolution of 18 SNOMED CT versions relative to the 883 SCs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28600" y="1276350"/>
            <a:ext cx="8686800" cy="647700"/>
          </a:xfrm>
        </p:spPr>
        <p:txBody>
          <a:bodyPr/>
          <a:lstStyle/>
          <a:p>
            <a:r>
              <a:rPr lang="en-US" smtClean="0"/>
              <a:t>Methodology (3)</a:t>
            </a:r>
          </a:p>
        </p:txBody>
      </p:sp>
      <p:sp>
        <p:nvSpPr>
          <p:cNvPr id="26627" name="Content Placeholder 2"/>
          <p:cNvSpPr>
            <a:spLocks noGrp="1"/>
          </p:cNvSpPr>
          <p:nvPr>
            <p:ph idx="1"/>
          </p:nvPr>
        </p:nvSpPr>
        <p:spPr>
          <a:xfrm>
            <a:off x="0" y="1981200"/>
            <a:ext cx="9144000" cy="4724400"/>
          </a:xfrm>
        </p:spPr>
        <p:txBody>
          <a:bodyPr/>
          <a:lstStyle/>
          <a:p>
            <a:r>
              <a:rPr lang="en-US" sz="2200" smtClean="0"/>
              <a:t>intermediate inspection of the transitive closure sets reveals that the evolution thereof contains indicators for mistakes and corrections thereof:</a:t>
            </a:r>
          </a:p>
        </p:txBody>
      </p:sp>
      <p:graphicFrame>
        <p:nvGraphicFramePr>
          <p:cNvPr id="4" name="Table 3"/>
          <p:cNvGraphicFramePr>
            <a:graphicFrameLocks noGrp="1"/>
          </p:cNvGraphicFramePr>
          <p:nvPr/>
        </p:nvGraphicFramePr>
        <p:xfrm>
          <a:off x="96838" y="2971800"/>
          <a:ext cx="8991597" cy="3651677"/>
        </p:xfrm>
        <a:graphic>
          <a:graphicData uri="http://schemas.openxmlformats.org/drawingml/2006/table">
            <a:tbl>
              <a:tblPr/>
              <a:tblGrid>
                <a:gridCol w="3421592"/>
                <a:gridCol w="238715"/>
                <a:gridCol w="318286"/>
                <a:gridCol w="318286"/>
                <a:gridCol w="318286"/>
                <a:gridCol w="318286"/>
                <a:gridCol w="318286"/>
                <a:gridCol w="318286"/>
                <a:gridCol w="318286"/>
                <a:gridCol w="318286"/>
                <a:gridCol w="318286"/>
                <a:gridCol w="318286"/>
                <a:gridCol w="318286"/>
                <a:gridCol w="318286"/>
                <a:gridCol w="318286"/>
                <a:gridCol w="318286"/>
                <a:gridCol w="318286"/>
                <a:gridCol w="318286"/>
                <a:gridCol w="238714"/>
              </a:tblGrid>
              <a:tr h="408093">
                <a:tc>
                  <a:txBody>
                    <a:bodyPr/>
                    <a:lstStyle/>
                    <a:p>
                      <a:pPr marL="0" marR="0" algn="ctr">
                        <a:spcBef>
                          <a:spcPts val="0"/>
                        </a:spcBef>
                        <a:spcAft>
                          <a:spcPts val="0"/>
                        </a:spcAft>
                      </a:pPr>
                      <a:r>
                        <a:rPr lang="en-US" sz="1200" b="1" dirty="0">
                          <a:solidFill>
                            <a:schemeClr val="bg1"/>
                          </a:solidFill>
                          <a:latin typeface="Times New Roman"/>
                          <a:ea typeface="Times New Roman"/>
                        </a:rPr>
                        <a:t>Target Concepts</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dirty="0">
                          <a:solidFill>
                            <a:schemeClr val="bg1"/>
                          </a:solidFill>
                          <a:latin typeface="Times New Roman"/>
                          <a:ea typeface="Times New Roman"/>
                        </a:rPr>
                        <a:t>v1</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dirty="0">
                          <a:solidFill>
                            <a:schemeClr val="bg1"/>
                          </a:solidFill>
                          <a:latin typeface="Times New Roman"/>
                          <a:ea typeface="Times New Roman"/>
                        </a:rPr>
                        <a:t>v2</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dirty="0">
                          <a:solidFill>
                            <a:schemeClr val="bg1"/>
                          </a:solidFill>
                          <a:latin typeface="Times New Roman"/>
                          <a:ea typeface="Times New Roman"/>
                        </a:rPr>
                        <a:t>v3</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dirty="0">
                          <a:solidFill>
                            <a:schemeClr val="bg1"/>
                          </a:solidFill>
                          <a:latin typeface="Times New Roman"/>
                          <a:ea typeface="Times New Roman"/>
                        </a:rPr>
                        <a:t>v4</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dirty="0">
                          <a:solidFill>
                            <a:schemeClr val="bg1"/>
                          </a:solidFill>
                          <a:latin typeface="Times New Roman"/>
                          <a:ea typeface="Times New Roman"/>
                        </a:rPr>
                        <a:t>v5</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dirty="0">
                          <a:solidFill>
                            <a:schemeClr val="bg1"/>
                          </a:solidFill>
                          <a:latin typeface="Times New Roman"/>
                          <a:ea typeface="Times New Roman"/>
                        </a:rPr>
                        <a:t>v6</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dirty="0">
                          <a:solidFill>
                            <a:schemeClr val="bg1"/>
                          </a:solidFill>
                          <a:latin typeface="Times New Roman"/>
                          <a:ea typeface="Times New Roman"/>
                        </a:rPr>
                        <a:t>v7</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v8</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v9</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v10</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v11</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v12</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v13</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dirty="0">
                          <a:solidFill>
                            <a:schemeClr val="bg1"/>
                          </a:solidFill>
                          <a:latin typeface="Times New Roman"/>
                          <a:ea typeface="Times New Roman"/>
                        </a:rPr>
                        <a:t>v14</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v15</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v16</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v17</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v18</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04047">
                <a:tc>
                  <a:txBody>
                    <a:bodyPr/>
                    <a:lstStyle/>
                    <a:p>
                      <a:pPr marL="0" marR="0">
                        <a:spcBef>
                          <a:spcPts val="0"/>
                        </a:spcBef>
                        <a:spcAft>
                          <a:spcPts val="0"/>
                        </a:spcAft>
                      </a:pPr>
                      <a:r>
                        <a:rPr lang="en-US" sz="1200">
                          <a:solidFill>
                            <a:schemeClr val="bg1"/>
                          </a:solidFill>
                          <a:latin typeface="Times New Roman"/>
                          <a:ea typeface="Times New Roman"/>
                        </a:rPr>
                        <a:t>SNOMED CT Concept (SNOMED RT+CTV3)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58</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103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139</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104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104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104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04047">
                <a:tc>
                  <a:txBody>
                    <a:bodyPr/>
                    <a:lstStyle/>
                    <a:p>
                      <a:pPr marL="0" marR="0">
                        <a:spcBef>
                          <a:spcPts val="0"/>
                        </a:spcBef>
                        <a:spcAft>
                          <a:spcPts val="0"/>
                        </a:spcAft>
                      </a:pPr>
                      <a:r>
                        <a:rPr lang="en-US" sz="1200" dirty="0" smtClean="0">
                          <a:solidFill>
                            <a:schemeClr val="bg1"/>
                          </a:solidFill>
                          <a:latin typeface="Times New Roman"/>
                          <a:ea typeface="Times New Roman"/>
                        </a:rPr>
                        <a:t>                                                                            [cut]</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r>
              <a:tr h="204047">
                <a:tc>
                  <a:txBody>
                    <a:bodyPr/>
                    <a:lstStyle/>
                    <a:p>
                      <a:pPr marL="0" marR="0">
                        <a:spcBef>
                          <a:spcPts val="0"/>
                        </a:spcBef>
                        <a:spcAft>
                          <a:spcPts val="0"/>
                        </a:spcAft>
                      </a:pPr>
                      <a:r>
                        <a:rPr lang="en-US" sz="1200" dirty="0">
                          <a:solidFill>
                            <a:schemeClr val="bg1"/>
                          </a:solidFill>
                          <a:latin typeface="Times New Roman"/>
                          <a:ea typeface="Times New Roman"/>
                        </a:rPr>
                        <a:t>Finding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19</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30A0"/>
                    </a:solidFill>
                  </a:tcPr>
                </a:tc>
                <a:tc>
                  <a:txBody>
                    <a:bodyPr/>
                    <a:lstStyle/>
                    <a:p>
                      <a:pPr marL="0" marR="0" algn="r">
                        <a:spcBef>
                          <a:spcPts val="0"/>
                        </a:spcBef>
                        <a:spcAft>
                          <a:spcPts val="0"/>
                        </a:spcAft>
                      </a:pPr>
                      <a:r>
                        <a:rPr lang="en-US" sz="1200" dirty="0">
                          <a:solidFill>
                            <a:schemeClr val="bg1"/>
                          </a:solidFill>
                          <a:latin typeface="Times New Roman"/>
                          <a:ea typeface="Times New Roman"/>
                        </a:rPr>
                        <a:t>57</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30A0"/>
                    </a:solidFill>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04047">
                <a:tc>
                  <a:txBody>
                    <a:bodyPr/>
                    <a:lstStyle/>
                    <a:p>
                      <a:pPr marL="0" marR="0">
                        <a:spcBef>
                          <a:spcPts val="0"/>
                        </a:spcBef>
                        <a:spcAft>
                          <a:spcPts val="0"/>
                        </a:spcAft>
                      </a:pPr>
                      <a:r>
                        <a:rPr lang="en-US" sz="1200">
                          <a:solidFill>
                            <a:schemeClr val="bg1"/>
                          </a:solidFill>
                          <a:latin typeface="Times New Roman"/>
                          <a:ea typeface="Times New Roman"/>
                        </a:rPr>
                        <a:t>Clinical history and observation findings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04047">
                <a:tc>
                  <a:txBody>
                    <a:bodyPr/>
                    <a:lstStyle/>
                    <a:p>
                      <a:pPr marL="0" marR="0">
                        <a:spcBef>
                          <a:spcPts val="0"/>
                        </a:spcBef>
                        <a:spcAft>
                          <a:spcPts val="0"/>
                        </a:spcAft>
                      </a:pPr>
                      <a:r>
                        <a:rPr lang="en-US" sz="1200">
                          <a:solidFill>
                            <a:schemeClr val="bg1"/>
                          </a:solidFill>
                          <a:latin typeface="Times New Roman"/>
                          <a:ea typeface="Times New Roman"/>
                        </a:rPr>
                        <a:t>Clinical finding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19</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30A0"/>
                    </a:solidFill>
                  </a:tcPr>
                </a:tc>
                <a:tc>
                  <a:txBody>
                    <a:bodyPr/>
                    <a:lstStyle/>
                    <a:p>
                      <a:pPr marL="0" marR="0" algn="r">
                        <a:spcBef>
                          <a:spcPts val="0"/>
                        </a:spcBef>
                        <a:spcAft>
                          <a:spcPts val="0"/>
                        </a:spcAft>
                      </a:pPr>
                      <a:r>
                        <a:rPr lang="en-US" sz="1200" dirty="0">
                          <a:solidFill>
                            <a:schemeClr val="bg1"/>
                          </a:solidFill>
                          <a:latin typeface="Times New Roman"/>
                          <a:ea typeface="Times New Roman"/>
                        </a:rPr>
                        <a:t>64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30A0"/>
                    </a:solidFill>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71876">
                <a:tc>
                  <a:txBody>
                    <a:bodyPr/>
                    <a:lstStyle/>
                    <a:p>
                      <a:pPr marL="0" marR="0">
                        <a:spcBef>
                          <a:spcPts val="0"/>
                        </a:spcBef>
                        <a:spcAft>
                          <a:spcPts val="0"/>
                        </a:spcAft>
                      </a:pPr>
                      <a:r>
                        <a:rPr lang="en-US" sz="1200">
                          <a:solidFill>
                            <a:schemeClr val="bg1"/>
                          </a:solidFill>
                          <a:latin typeface="Times New Roman"/>
                          <a:ea typeface="Times New Roman"/>
                        </a:rPr>
                        <a:t>Tumor finding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22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80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81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81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81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81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04047">
                <a:tc>
                  <a:txBody>
                    <a:bodyPr/>
                    <a:lstStyle/>
                    <a:p>
                      <a:pPr marL="0" marR="0">
                        <a:spcBef>
                          <a:spcPts val="0"/>
                        </a:spcBef>
                        <a:spcAft>
                          <a:spcPts val="0"/>
                        </a:spcAft>
                      </a:pPr>
                      <a:r>
                        <a:rPr lang="en-US" sz="1200">
                          <a:solidFill>
                            <a:schemeClr val="bg1"/>
                          </a:solidFill>
                          <a:latin typeface="Times New Roman"/>
                          <a:ea typeface="Times New Roman"/>
                        </a:rPr>
                        <a:t>Node category finding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04047">
                <a:tc>
                  <a:txBody>
                    <a:bodyPr/>
                    <a:lstStyle/>
                    <a:p>
                      <a:pPr marL="0" marR="0">
                        <a:spcBef>
                          <a:spcPts val="0"/>
                        </a:spcBef>
                        <a:spcAft>
                          <a:spcPts val="0"/>
                        </a:spcAft>
                      </a:pPr>
                      <a:r>
                        <a:rPr lang="en-US" sz="1200">
                          <a:solidFill>
                            <a:schemeClr val="bg1"/>
                          </a:solidFill>
                          <a:latin typeface="Times New Roman"/>
                          <a:ea typeface="Times New Roman"/>
                        </a:rPr>
                        <a:t>Tumor stage finding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18</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04047">
                <a:tc>
                  <a:txBody>
                    <a:bodyPr/>
                    <a:lstStyle/>
                    <a:p>
                      <a:pPr marL="0" marR="0">
                        <a:spcBef>
                          <a:spcPts val="0"/>
                        </a:spcBef>
                        <a:spcAft>
                          <a:spcPts val="0"/>
                        </a:spcAft>
                      </a:pPr>
                      <a:r>
                        <a:rPr lang="en-US" sz="1200" dirty="0" err="1">
                          <a:solidFill>
                            <a:schemeClr val="bg1"/>
                          </a:solidFill>
                          <a:latin typeface="Times New Roman"/>
                          <a:ea typeface="Times New Roman"/>
                        </a:rPr>
                        <a:t>pN</a:t>
                      </a:r>
                      <a:r>
                        <a:rPr lang="en-US" sz="1200" dirty="0">
                          <a:solidFill>
                            <a:schemeClr val="bg1"/>
                          </a:solidFill>
                          <a:latin typeface="Times New Roman"/>
                          <a:ea typeface="Times New Roman"/>
                        </a:rPr>
                        <a:t> category finding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04047">
                <a:tc>
                  <a:txBody>
                    <a:bodyPr/>
                    <a:lstStyle/>
                    <a:p>
                      <a:pPr marL="0" marR="0">
                        <a:spcBef>
                          <a:spcPts val="0"/>
                        </a:spcBef>
                        <a:spcAft>
                          <a:spcPts val="0"/>
                        </a:spcAft>
                      </a:pPr>
                      <a:r>
                        <a:rPr lang="en-US" sz="1200">
                          <a:solidFill>
                            <a:schemeClr val="bg1"/>
                          </a:solidFill>
                          <a:latin typeface="Times New Roman"/>
                          <a:ea typeface="Times New Roman"/>
                        </a:rPr>
                        <a:t>N1 category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30A0"/>
                    </a:solidFill>
                  </a:tcPr>
                </a:tc>
                <a:tc>
                  <a:txBody>
                    <a:bodyPr/>
                    <a:lstStyle/>
                    <a:p>
                      <a:pPr marL="0" marR="0" algn="r">
                        <a:spcBef>
                          <a:spcPts val="0"/>
                        </a:spcBef>
                        <a:spcAft>
                          <a:spcPts val="0"/>
                        </a:spcAft>
                      </a:pPr>
                      <a:r>
                        <a:rPr lang="en-US" sz="1200" dirty="0">
                          <a:solidFill>
                            <a:schemeClr val="bg1"/>
                          </a:solidFill>
                          <a:latin typeface="Times New Roman"/>
                          <a:ea typeface="Times New Roman"/>
                        </a:rPr>
                        <a:t>7</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30A0"/>
                    </a:solidFill>
                  </a:tcPr>
                </a:tc>
                <a:tc>
                  <a:txBody>
                    <a:bodyPr/>
                    <a:lstStyle/>
                    <a:p>
                      <a:pPr marL="0" marR="0" algn="r">
                        <a:spcBef>
                          <a:spcPts val="0"/>
                        </a:spcBef>
                        <a:spcAft>
                          <a:spcPts val="0"/>
                        </a:spcAft>
                      </a:pPr>
                      <a:r>
                        <a:rPr lang="en-US" sz="1200" dirty="0">
                          <a:solidFill>
                            <a:schemeClr val="bg1"/>
                          </a:solidFill>
                          <a:latin typeface="Times New Roman"/>
                          <a:ea typeface="Times New Roman"/>
                        </a:rPr>
                        <a:t>8</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30A0"/>
                    </a:solidFill>
                  </a:tcPr>
                </a:tc>
                <a:tc>
                  <a:txBody>
                    <a:bodyPr/>
                    <a:lstStyle/>
                    <a:p>
                      <a:pPr marL="0" marR="0" algn="r">
                        <a:spcBef>
                          <a:spcPts val="0"/>
                        </a:spcBef>
                        <a:spcAft>
                          <a:spcPts val="0"/>
                        </a:spcAft>
                      </a:pPr>
                      <a:r>
                        <a:rPr lang="en-US" sz="1200" dirty="0">
                          <a:solidFill>
                            <a:schemeClr val="bg1"/>
                          </a:solidFill>
                          <a:latin typeface="Times New Roman"/>
                          <a:ea typeface="Times New Roman"/>
                        </a:rPr>
                        <a:t>8</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30A0"/>
                    </a:solidFill>
                  </a:tcPr>
                </a:tc>
                <a:tc>
                  <a:txBody>
                    <a:bodyPr/>
                    <a:lstStyle/>
                    <a:p>
                      <a:pPr marL="0" marR="0" algn="r">
                        <a:spcBef>
                          <a:spcPts val="0"/>
                        </a:spcBef>
                        <a:spcAft>
                          <a:spcPts val="0"/>
                        </a:spcAft>
                      </a:pPr>
                      <a:r>
                        <a:rPr lang="en-US" sz="1200" dirty="0">
                          <a:solidFill>
                            <a:schemeClr val="bg1"/>
                          </a:solidFill>
                          <a:latin typeface="Times New Roman"/>
                          <a:ea typeface="Times New Roman"/>
                        </a:rPr>
                        <a:t>8</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30A0"/>
                    </a:solidFill>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04047">
                <a:tc>
                  <a:txBody>
                    <a:bodyPr/>
                    <a:lstStyle/>
                    <a:p>
                      <a:pPr marL="0" marR="0">
                        <a:spcBef>
                          <a:spcPts val="0"/>
                        </a:spcBef>
                        <a:spcAft>
                          <a:spcPts val="0"/>
                        </a:spcAft>
                      </a:pPr>
                      <a:r>
                        <a:rPr lang="en-US" sz="1200">
                          <a:solidFill>
                            <a:schemeClr val="bg1"/>
                          </a:solidFill>
                          <a:latin typeface="Times New Roman"/>
                          <a:ea typeface="Times New Roman"/>
                        </a:rPr>
                        <a:t>Breast TNM finding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04047">
                <a:tc>
                  <a:txBody>
                    <a:bodyPr/>
                    <a:lstStyle/>
                    <a:p>
                      <a:pPr marL="0" marR="0">
                        <a:spcBef>
                          <a:spcPts val="0"/>
                        </a:spcBef>
                        <a:spcAft>
                          <a:spcPts val="0"/>
                        </a:spcAft>
                      </a:pPr>
                      <a:r>
                        <a:rPr lang="en-US" sz="1200">
                          <a:solidFill>
                            <a:schemeClr val="bg1"/>
                          </a:solidFill>
                          <a:latin typeface="Times New Roman"/>
                          <a:ea typeface="Times New Roman"/>
                        </a:rPr>
                        <a:t>Clinical finding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88</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04047">
                <a:tc>
                  <a:txBody>
                    <a:bodyPr/>
                    <a:lstStyle/>
                    <a:p>
                      <a:pPr marL="0" marR="0">
                        <a:spcBef>
                          <a:spcPts val="0"/>
                        </a:spcBef>
                        <a:spcAft>
                          <a:spcPts val="0"/>
                        </a:spcAft>
                      </a:pPr>
                      <a:r>
                        <a:rPr lang="en-US" sz="1200">
                          <a:solidFill>
                            <a:schemeClr val="bg1"/>
                          </a:solidFill>
                          <a:latin typeface="Times New Roman"/>
                          <a:ea typeface="Times New Roman"/>
                        </a:rPr>
                        <a:t>Finding of lesion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04047">
                <a:tc>
                  <a:txBody>
                    <a:bodyPr/>
                    <a:lstStyle/>
                    <a:p>
                      <a:pPr marL="0" marR="0">
                        <a:spcBef>
                          <a:spcPts val="0"/>
                        </a:spcBef>
                        <a:spcAft>
                          <a:spcPts val="0"/>
                        </a:spcAft>
                      </a:pPr>
                      <a:r>
                        <a:rPr lang="en-US" sz="1200">
                          <a:solidFill>
                            <a:schemeClr val="bg1"/>
                          </a:solidFill>
                          <a:latin typeface="Times New Roman"/>
                          <a:ea typeface="Times New Roman"/>
                        </a:rPr>
                        <a:t>pN1b category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08093">
                <a:tc>
                  <a:txBody>
                    <a:bodyPr/>
                    <a:lstStyle/>
                    <a:p>
                      <a:pPr marL="0" marR="0" algn="r">
                        <a:spcBef>
                          <a:spcPts val="0"/>
                        </a:spcBef>
                        <a:spcAft>
                          <a:spcPts val="0"/>
                        </a:spcAft>
                      </a:pPr>
                      <a:r>
                        <a:rPr lang="en-US" sz="1200" b="1">
                          <a:solidFill>
                            <a:schemeClr val="bg1"/>
                          </a:solidFill>
                          <a:latin typeface="Times New Roman"/>
                          <a:ea typeface="Times New Roman"/>
                        </a:rPr>
                        <a:t>Total Information content</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203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484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440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500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500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498</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498</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28600" y="1276350"/>
            <a:ext cx="8686800" cy="647700"/>
          </a:xfrm>
        </p:spPr>
        <p:txBody>
          <a:bodyPr/>
          <a:lstStyle/>
          <a:p>
            <a:r>
              <a:rPr lang="en-US" smtClean="0"/>
              <a:t>Appearances and disappearances of </a:t>
            </a:r>
            <a:r>
              <a:rPr lang="en-US" i="1" smtClean="0"/>
              <a:t>TC</a:t>
            </a:r>
            <a:r>
              <a:rPr lang="en-US" smtClean="0"/>
              <a:t>s</a:t>
            </a:r>
          </a:p>
        </p:txBody>
      </p:sp>
      <p:graphicFrame>
        <p:nvGraphicFramePr>
          <p:cNvPr id="4" name="Table 3"/>
          <p:cNvGraphicFramePr>
            <a:graphicFrameLocks noGrp="1"/>
          </p:cNvGraphicFramePr>
          <p:nvPr/>
        </p:nvGraphicFramePr>
        <p:xfrm>
          <a:off x="304800" y="2057400"/>
          <a:ext cx="8610602" cy="4592328"/>
        </p:xfrm>
        <a:graphic>
          <a:graphicData uri="http://schemas.openxmlformats.org/drawingml/2006/table">
            <a:tbl>
              <a:tblPr/>
              <a:tblGrid>
                <a:gridCol w="940826"/>
                <a:gridCol w="536884"/>
                <a:gridCol w="536884"/>
                <a:gridCol w="536884"/>
                <a:gridCol w="536884"/>
                <a:gridCol w="460186"/>
                <a:gridCol w="567564"/>
                <a:gridCol w="674940"/>
                <a:gridCol w="567564"/>
                <a:gridCol w="690280"/>
                <a:gridCol w="797657"/>
                <a:gridCol w="782317"/>
                <a:gridCol w="981732"/>
              </a:tblGrid>
              <a:tr h="190500">
                <a:tc>
                  <a:txBody>
                    <a:bodyPr/>
                    <a:lstStyle/>
                    <a:p>
                      <a:pPr algn="l" fontAlgn="b"/>
                      <a:endParaRPr lang="en-US" sz="1200" b="0" i="0" u="none" strike="noStrike" dirty="0">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10">
                  <a:txBody>
                    <a:bodyPr/>
                    <a:lstStyle/>
                    <a:p>
                      <a:pPr algn="ctr" fontAlgn="b"/>
                      <a:r>
                        <a:rPr lang="en-US" sz="1200" b="1" i="0" u="none" strike="noStrike">
                          <a:solidFill>
                            <a:schemeClr val="bg1"/>
                          </a:solidFill>
                          <a:latin typeface="Calibri"/>
                        </a:rPr>
                        <a:t>TimePattern</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1"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0500">
                <a:tc>
                  <a:txBody>
                    <a:bodyPr/>
                    <a:lstStyle/>
                    <a:p>
                      <a:pPr algn="ctr" fontAlgn="b"/>
                      <a:r>
                        <a:rPr lang="en-US" sz="1200" b="1" i="0" u="none" strike="noStrike" dirty="0" smtClean="0">
                          <a:solidFill>
                            <a:schemeClr val="bg1"/>
                          </a:solidFill>
                          <a:latin typeface="Calibri"/>
                        </a:rPr>
                        <a:t>Relation</a:t>
                      </a:r>
                      <a:endParaRPr lang="en-US" sz="1200" b="1" i="0" u="none" strike="noStrike" dirty="0">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b"/>
                      <a:r>
                        <a:rPr lang="en-US" sz="1200" b="1" i="0" u="none" strike="noStrike" dirty="0">
                          <a:solidFill>
                            <a:schemeClr val="bg1"/>
                          </a:solidFill>
                          <a:latin typeface="Calibri"/>
                        </a:rPr>
                        <a:t>Contiguous</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fontAlgn="b"/>
                      <a:r>
                        <a:rPr lang="en-US" sz="1200" b="1" i="0" u="none" strike="noStrike" dirty="0">
                          <a:solidFill>
                            <a:schemeClr val="bg1"/>
                          </a:solidFill>
                          <a:latin typeface="Calibri"/>
                        </a:rPr>
                        <a:t>Non-contiguous</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0500">
                <a:tc>
                  <a:txBody>
                    <a:bodyPr/>
                    <a:lstStyle/>
                    <a:p>
                      <a:pPr algn="ctr" fontAlgn="b"/>
                      <a:r>
                        <a:rPr lang="en-US" sz="1200" b="1" i="0" u="none" strike="noStrike" dirty="0">
                          <a:solidFill>
                            <a:schemeClr val="bg1"/>
                          </a:solidFill>
                          <a:latin typeface="Calibri"/>
                        </a:rPr>
                        <a:t> </a:t>
                      </a:r>
                      <a:r>
                        <a:rPr lang="en-US" sz="1200" b="1" i="0" u="none" strike="noStrike" dirty="0" smtClean="0">
                          <a:solidFill>
                            <a:schemeClr val="bg1"/>
                          </a:solidFill>
                          <a:latin typeface="Calibri"/>
                        </a:rPr>
                        <a:t>present in no.</a:t>
                      </a:r>
                      <a:endParaRPr lang="en-US" sz="1200" b="1" i="0" u="none" strike="noStrike" dirty="0">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1" i="0" u="none" strike="noStrike" dirty="0">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1"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1"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1"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gridSpan="4">
                  <a:txBody>
                    <a:bodyPr/>
                    <a:lstStyle/>
                    <a:p>
                      <a:pPr algn="ctr" fontAlgn="b"/>
                      <a:r>
                        <a:rPr lang="en-US" sz="1200" b="1" i="0" u="none" strike="noStrike" dirty="0">
                          <a:solidFill>
                            <a:schemeClr val="bg1"/>
                          </a:solidFill>
                          <a:latin typeface="Calibri"/>
                        </a:rPr>
                        <a:t>Two blocks</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200" b="1" i="0" u="none" strike="noStrike">
                          <a:solidFill>
                            <a:schemeClr val="bg1"/>
                          </a:solidFill>
                          <a:latin typeface="Calibri"/>
                        </a:rPr>
                        <a:t>Three blocks</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hMerge="1">
                  <a:txBody>
                    <a:bodyPr/>
                    <a:lstStyle/>
                    <a:p>
                      <a:endParaRPr lang="en-US"/>
                    </a:p>
                  </a:txBody>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0500">
                <a:tc>
                  <a:txBody>
                    <a:bodyPr/>
                    <a:lstStyle/>
                    <a:p>
                      <a:pPr algn="ctr" fontAlgn="b"/>
                      <a:r>
                        <a:rPr lang="en-US" sz="1200" b="1" i="0" u="none" strike="noStrike" dirty="0" smtClean="0">
                          <a:solidFill>
                            <a:schemeClr val="bg1"/>
                          </a:solidFill>
                          <a:latin typeface="Calibri"/>
                        </a:rPr>
                        <a:t>of versions</a:t>
                      </a:r>
                      <a:endParaRPr lang="en-US" sz="1200" b="1" i="0" u="none" strike="noStrike" dirty="0">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1" i="0" u="none" strike="noStrike" dirty="0">
                          <a:solidFill>
                            <a:schemeClr val="bg1"/>
                          </a:solidFill>
                          <a:latin typeface="Calibri"/>
                        </a:rPr>
                        <a:t>B</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fontAlgn="b"/>
                      <a:r>
                        <a:rPr lang="en-US" sz="1200" b="1" i="0" u="none" strike="noStrike" dirty="0">
                          <a:solidFill>
                            <a:schemeClr val="bg1"/>
                          </a:solidFill>
                          <a:latin typeface="Calibri"/>
                        </a:rPr>
                        <a:t>BS</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fontAlgn="b"/>
                      <a:r>
                        <a:rPr lang="en-US" sz="1200" b="1" i="0" u="none" strike="noStrike">
                          <a:solidFill>
                            <a:schemeClr val="bg1"/>
                          </a:solidFill>
                          <a:latin typeface="Calibri"/>
                        </a:rPr>
                        <a:t>SBS</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fontAlgn="b"/>
                      <a:r>
                        <a:rPr lang="en-US" sz="1200" b="1" i="0" u="none" strike="noStrike">
                          <a:solidFill>
                            <a:schemeClr val="bg1"/>
                          </a:solidFill>
                          <a:latin typeface="Calibri"/>
                        </a:rPr>
                        <a:t>SB</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fontAlgn="b"/>
                      <a:r>
                        <a:rPr lang="en-US" sz="1200" b="1" i="0" u="none" strike="noStrike">
                          <a:solidFill>
                            <a:schemeClr val="bg1"/>
                          </a:solidFill>
                          <a:latin typeface="Calibri"/>
                        </a:rPr>
                        <a:t>BSB</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1200" b="1" i="0" u="none" strike="noStrike" dirty="0">
                          <a:solidFill>
                            <a:schemeClr val="bg1"/>
                          </a:solidFill>
                          <a:latin typeface="Calibri"/>
                        </a:rPr>
                        <a:t>BSBS</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1200" b="1" i="0" u="none" strike="noStrike" dirty="0">
                          <a:solidFill>
                            <a:schemeClr val="bg1"/>
                          </a:solidFill>
                          <a:latin typeface="Calibri"/>
                        </a:rPr>
                        <a:t>SBSBS</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1200" b="1" i="0" u="none" strike="noStrike">
                          <a:solidFill>
                            <a:schemeClr val="bg1"/>
                          </a:solidFill>
                          <a:latin typeface="Calibri"/>
                        </a:rPr>
                        <a:t>SBSB</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1200" b="1" i="0" u="none" strike="noStrike">
                          <a:solidFill>
                            <a:schemeClr val="bg1"/>
                          </a:solidFill>
                          <a:latin typeface="Calibri"/>
                        </a:rPr>
                        <a:t>BSBSB</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1200" b="1" i="0" u="none" strike="noStrike">
                          <a:solidFill>
                            <a:schemeClr val="bg1"/>
                          </a:solidFill>
                          <a:latin typeface="Calibri"/>
                        </a:rPr>
                        <a:t>SBSBSB</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1200" b="1" i="0" u="none" strike="noStrike">
                          <a:solidFill>
                            <a:schemeClr val="bg1"/>
                          </a:solidFill>
                          <a:latin typeface="Calibri"/>
                        </a:rPr>
                        <a:t>Totals</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1" i="0" u="none" strike="noStrike">
                          <a:solidFill>
                            <a:schemeClr val="bg1"/>
                          </a:solidFill>
                          <a:latin typeface="Calibri"/>
                        </a:rPr>
                        <a:t>%</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0500">
                <a:tc>
                  <a:txBody>
                    <a:bodyPr/>
                    <a:lstStyle/>
                    <a:p>
                      <a:pPr algn="ctr" fontAlgn="b"/>
                      <a:r>
                        <a:rPr lang="en-US" sz="1200" b="1" i="0" u="none" strike="noStrike">
                          <a:solidFill>
                            <a:schemeClr val="bg1"/>
                          </a:solidFill>
                          <a:latin typeface="Calibri"/>
                        </a:rPr>
                        <a:t>18</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0" i="0" u="none" strike="noStrike">
                          <a:solidFill>
                            <a:schemeClr val="bg1"/>
                          </a:solidFill>
                          <a:latin typeface="Calibri"/>
                        </a:rPr>
                        <a:t>4316</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0" i="0" u="none" strike="noStrike" dirty="0">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4316</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27.51%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0500">
                <a:tc>
                  <a:txBody>
                    <a:bodyPr/>
                    <a:lstStyle/>
                    <a:p>
                      <a:pPr algn="ctr" fontAlgn="b"/>
                      <a:r>
                        <a:rPr lang="en-US" sz="1200" b="1" i="0" u="none" strike="noStrike">
                          <a:solidFill>
                            <a:schemeClr val="bg1"/>
                          </a:solidFill>
                          <a:latin typeface="Calibri"/>
                        </a:rPr>
                        <a:t>17</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4</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333</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37</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dirty="0">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374</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2.38%</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0500">
                <a:tc>
                  <a:txBody>
                    <a:bodyPr/>
                    <a:lstStyle/>
                    <a:p>
                      <a:pPr algn="ctr" fontAlgn="b"/>
                      <a:r>
                        <a:rPr lang="en-US" sz="1200" b="1" i="0" u="none" strike="noStrike">
                          <a:solidFill>
                            <a:schemeClr val="bg1"/>
                          </a:solidFill>
                          <a:latin typeface="Calibri"/>
                        </a:rPr>
                        <a:t>16</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957</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dirty="0">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dirty="0">
                          <a:solidFill>
                            <a:schemeClr val="bg1"/>
                          </a:solidFill>
                          <a:latin typeface="Calibri"/>
                        </a:rPr>
                        <a:t>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982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6.26%</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0500">
                <a:tc>
                  <a:txBody>
                    <a:bodyPr/>
                    <a:lstStyle/>
                    <a:p>
                      <a:pPr algn="ctr" fontAlgn="b"/>
                      <a:r>
                        <a:rPr lang="en-US" sz="1200" b="1" i="0" u="none" strike="noStrike">
                          <a:solidFill>
                            <a:schemeClr val="bg1"/>
                          </a:solidFill>
                          <a:latin typeface="Calibri"/>
                        </a:rPr>
                        <a:t>15</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9</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4</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2804</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5</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dirty="0">
                          <a:solidFill>
                            <a:schemeClr val="bg1"/>
                          </a:solidFill>
                          <a:latin typeface="Calibri"/>
                        </a:rPr>
                        <a:t>111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2935</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18.71%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0500">
                <a:tc>
                  <a:txBody>
                    <a:bodyPr/>
                    <a:lstStyle/>
                    <a:p>
                      <a:pPr algn="ctr" fontAlgn="b"/>
                      <a:r>
                        <a:rPr lang="en-US" sz="1200" b="1" i="0" u="none" strike="noStrike">
                          <a:solidFill>
                            <a:schemeClr val="bg1"/>
                          </a:solidFill>
                          <a:latin typeface="Calibri"/>
                        </a:rPr>
                        <a:t>14</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17</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49</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712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17</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dirty="0">
                          <a:solidFill>
                            <a:schemeClr val="bg1"/>
                          </a:solidFill>
                          <a:latin typeface="Calibri"/>
                        </a:rPr>
                        <a:t>210</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1006</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6.41%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0500">
                <a:tc>
                  <a:txBody>
                    <a:bodyPr/>
                    <a:lstStyle/>
                    <a:p>
                      <a:pPr algn="ctr" fontAlgn="b"/>
                      <a:r>
                        <a:rPr lang="en-US" sz="1200" b="1" i="0" u="none" strike="noStrike">
                          <a:solidFill>
                            <a:schemeClr val="bg1"/>
                          </a:solidFill>
                          <a:latin typeface="Calibri"/>
                        </a:rPr>
                        <a:t>13</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58</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159</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471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10</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6</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704</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4.49%</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0500">
                <a:tc>
                  <a:txBody>
                    <a:bodyPr/>
                    <a:lstStyle/>
                    <a:p>
                      <a:pPr algn="ctr" fontAlgn="b"/>
                      <a:r>
                        <a:rPr lang="en-US" sz="1200" b="1" i="0" u="none" strike="noStrike">
                          <a:solidFill>
                            <a:schemeClr val="bg1"/>
                          </a:solidFill>
                          <a:latin typeface="Calibri"/>
                        </a:rPr>
                        <a:t>12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13</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362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344</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dirty="0">
                          <a:solidFill>
                            <a:schemeClr val="bg1"/>
                          </a:solidFill>
                          <a:latin typeface="Calibri"/>
                        </a:rPr>
                        <a:t>3</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724</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4.61%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0500">
                <a:tc>
                  <a:txBody>
                    <a:bodyPr/>
                    <a:lstStyle/>
                    <a:p>
                      <a:pPr algn="ctr" fontAlgn="b"/>
                      <a:r>
                        <a:rPr lang="en-US" sz="1200" b="1" i="0" u="none" strike="noStrike">
                          <a:solidFill>
                            <a:schemeClr val="bg1"/>
                          </a:solidFill>
                          <a:latin typeface="Calibri"/>
                        </a:rPr>
                        <a:t>11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8</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70</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649</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7</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24</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dirty="0">
                          <a:solidFill>
                            <a:schemeClr val="bg1"/>
                          </a:solidFill>
                          <a:latin typeface="Calibri"/>
                        </a:rPr>
                        <a:t>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760</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4.84%</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0500">
                <a:tc>
                  <a:txBody>
                    <a:bodyPr/>
                    <a:lstStyle/>
                    <a:p>
                      <a:pPr algn="ctr" fontAlgn="b"/>
                      <a:r>
                        <a:rPr lang="en-US" sz="1200" b="1" i="0" u="none" strike="noStrike">
                          <a:solidFill>
                            <a:schemeClr val="bg1"/>
                          </a:solidFill>
                          <a:latin typeface="Calibri"/>
                        </a:rPr>
                        <a:t>10</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38</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10</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5</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96</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0.61%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0500">
                <a:tc>
                  <a:txBody>
                    <a:bodyPr/>
                    <a:lstStyle/>
                    <a:p>
                      <a:pPr algn="ctr" fontAlgn="b"/>
                      <a:r>
                        <a:rPr lang="en-US" sz="1200" b="1" i="0" u="none" strike="noStrike">
                          <a:solidFill>
                            <a:schemeClr val="bg1"/>
                          </a:solidFill>
                          <a:latin typeface="Calibri"/>
                        </a:rPr>
                        <a:t>9</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251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11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98</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362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2.31%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0500">
                <a:tc>
                  <a:txBody>
                    <a:bodyPr/>
                    <a:lstStyle/>
                    <a:p>
                      <a:pPr algn="ctr" fontAlgn="b"/>
                      <a:r>
                        <a:rPr lang="en-US" sz="1200" b="1" i="0" u="none" strike="noStrike">
                          <a:solidFill>
                            <a:schemeClr val="bg1"/>
                          </a:solidFill>
                          <a:latin typeface="Calibri"/>
                        </a:rPr>
                        <a:t>8</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3</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25</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112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8</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4</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152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0.97%</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0500">
                <a:tc>
                  <a:txBody>
                    <a:bodyPr/>
                    <a:lstStyle/>
                    <a:p>
                      <a:pPr algn="ctr" fontAlgn="b"/>
                      <a:r>
                        <a:rPr lang="en-US" sz="1200" b="1" i="0" u="none" strike="noStrike">
                          <a:solidFill>
                            <a:schemeClr val="bg1"/>
                          </a:solidFill>
                          <a:latin typeface="Calibri"/>
                        </a:rPr>
                        <a:t>7</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27</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9</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6</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45</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0.29%</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0500">
                <a:tc>
                  <a:txBody>
                    <a:bodyPr/>
                    <a:lstStyle/>
                    <a:p>
                      <a:pPr algn="ctr" fontAlgn="b"/>
                      <a:r>
                        <a:rPr lang="en-US" sz="1200" b="1" i="0" u="none" strike="noStrike">
                          <a:solidFill>
                            <a:schemeClr val="bg1"/>
                          </a:solidFill>
                          <a:latin typeface="Calibri"/>
                        </a:rPr>
                        <a:t>6</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13</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35</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13</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61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0.39%</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0500">
                <a:tc>
                  <a:txBody>
                    <a:bodyPr/>
                    <a:lstStyle/>
                    <a:p>
                      <a:pPr algn="ctr" fontAlgn="b"/>
                      <a:r>
                        <a:rPr lang="en-US" sz="1200" b="1" i="0" u="none" strike="noStrike">
                          <a:solidFill>
                            <a:schemeClr val="bg1"/>
                          </a:solidFill>
                          <a:latin typeface="Calibri"/>
                        </a:rPr>
                        <a:t>5</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48</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60</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316</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425</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2.71%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0500">
                <a:tc>
                  <a:txBody>
                    <a:bodyPr/>
                    <a:lstStyle/>
                    <a:p>
                      <a:pPr algn="ctr" fontAlgn="b"/>
                      <a:r>
                        <a:rPr lang="en-US" sz="1200" b="1" i="0" u="none" strike="noStrike">
                          <a:solidFill>
                            <a:schemeClr val="bg1"/>
                          </a:solidFill>
                          <a:latin typeface="Calibri"/>
                        </a:rPr>
                        <a:t>4</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8</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160</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75</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247</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1.57%</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0500">
                <a:tc>
                  <a:txBody>
                    <a:bodyPr/>
                    <a:lstStyle/>
                    <a:p>
                      <a:pPr algn="ctr" fontAlgn="b"/>
                      <a:r>
                        <a:rPr lang="en-US" sz="1200" b="1" i="0" u="none" strike="noStrike">
                          <a:solidFill>
                            <a:schemeClr val="bg1"/>
                          </a:solidFill>
                          <a:latin typeface="Calibri"/>
                        </a:rPr>
                        <a:t>3</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225</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41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307</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575</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3.66%</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0500">
                <a:tc>
                  <a:txBody>
                    <a:bodyPr/>
                    <a:lstStyle/>
                    <a:p>
                      <a:pPr algn="ctr" fontAlgn="b"/>
                      <a:r>
                        <a:rPr lang="en-US" sz="1200" b="1" i="0" u="none" strike="noStrike">
                          <a:solidFill>
                            <a:schemeClr val="bg1"/>
                          </a:solidFill>
                          <a:latin typeface="Calibri"/>
                        </a:rPr>
                        <a:t>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280</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386</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184</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850</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5.42%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0500">
                <a:tc>
                  <a:txBody>
                    <a:bodyPr/>
                    <a:lstStyle/>
                    <a:p>
                      <a:pPr algn="ctr" fontAlgn="b"/>
                      <a:r>
                        <a:rPr lang="en-US" sz="1200" b="1" i="0" u="none" strike="noStrike">
                          <a:solidFill>
                            <a:schemeClr val="bg1"/>
                          </a:solidFill>
                          <a:latin typeface="Calibri"/>
                        </a:rPr>
                        <a:t>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224</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779</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72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1075</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6.85%</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0500">
                <a:tc>
                  <a:txBody>
                    <a:bodyPr/>
                    <a:lstStyle/>
                    <a:p>
                      <a:pPr algn="l" fontAlgn="b"/>
                      <a:r>
                        <a:rPr lang="en-US" sz="1200" b="1" i="0" u="none" strike="noStrike">
                          <a:solidFill>
                            <a:schemeClr val="bg1"/>
                          </a:solidFill>
                          <a:latin typeface="Calibri"/>
                        </a:rPr>
                        <a:t>Totals</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4316</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1" i="0" u="none" strike="noStrike">
                          <a:solidFill>
                            <a:schemeClr val="bg1"/>
                          </a:solidFill>
                          <a:latin typeface="Calibri"/>
                        </a:rPr>
                        <a:t>1210</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1" i="0" u="none" strike="noStrike">
                          <a:solidFill>
                            <a:schemeClr val="bg1"/>
                          </a:solidFill>
                          <a:latin typeface="Calibri"/>
                        </a:rPr>
                        <a:t>2172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1" i="0" u="none" strike="noStrike" dirty="0">
                          <a:solidFill>
                            <a:schemeClr val="bg1"/>
                          </a:solidFill>
                          <a:latin typeface="Calibri"/>
                        </a:rPr>
                        <a:t>7491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1" i="0" u="none" strike="noStrike">
                          <a:solidFill>
                            <a:schemeClr val="bg1"/>
                          </a:solidFill>
                          <a:latin typeface="Calibri"/>
                        </a:rPr>
                        <a:t>115</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19</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363</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dirty="0">
                          <a:solidFill>
                            <a:schemeClr val="bg1"/>
                          </a:solidFill>
                          <a:latin typeface="Calibri"/>
                        </a:rPr>
                        <a:t>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15689</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100.00%</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0500">
                <a:tc>
                  <a:txBody>
                    <a:bodyPr/>
                    <a:lstStyle/>
                    <a:p>
                      <a:pPr algn="l" fontAlgn="b"/>
                      <a:r>
                        <a:rPr lang="en-US" sz="1200" b="1"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b"/>
                      <a:r>
                        <a:rPr lang="en-US" sz="1200" b="1" i="0" u="none" strike="noStrike" dirty="0">
                          <a:solidFill>
                            <a:schemeClr val="bg1"/>
                          </a:solidFill>
                          <a:latin typeface="Calibri"/>
                        </a:rPr>
                        <a:t>15189</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fontAlgn="b"/>
                      <a:r>
                        <a:rPr lang="en-US" sz="1200" b="1" i="0" u="none" strike="noStrike" dirty="0">
                          <a:solidFill>
                            <a:schemeClr val="bg1"/>
                          </a:solidFill>
                          <a:latin typeface="Calibri"/>
                        </a:rPr>
                        <a:t>500</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200" b="1" i="0" u="none" strike="noStrike">
                          <a:solidFill>
                            <a:schemeClr val="bg1"/>
                          </a:solidFill>
                          <a:latin typeface="Calibri"/>
                        </a:rPr>
                        <a:t>15689</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dirty="0">
                          <a:solidFill>
                            <a:schemeClr val="bg1"/>
                          </a:solidFill>
                          <a:latin typeface="Calibri"/>
                        </a:rPr>
                        <a:t>100.00%</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276350"/>
            <a:ext cx="8686800" cy="647700"/>
          </a:xfrm>
        </p:spPr>
        <p:txBody>
          <a:bodyPr/>
          <a:lstStyle/>
          <a:p>
            <a:r>
              <a:rPr lang="en-US" smtClean="0"/>
              <a:t>How to read this table </a:t>
            </a:r>
          </a:p>
        </p:txBody>
      </p:sp>
      <p:sp>
        <p:nvSpPr>
          <p:cNvPr id="28675" name="Content Placeholder 5"/>
          <p:cNvSpPr>
            <a:spLocks noGrp="1"/>
          </p:cNvSpPr>
          <p:nvPr>
            <p:ph idx="1"/>
          </p:nvPr>
        </p:nvSpPr>
        <p:spPr>
          <a:xfrm>
            <a:off x="152400" y="5181600"/>
            <a:ext cx="8839200" cy="1524000"/>
          </a:xfrm>
        </p:spPr>
        <p:txBody>
          <a:bodyPr/>
          <a:lstStyle/>
          <a:p>
            <a:r>
              <a:rPr lang="en-US" sz="1600" smtClean="0"/>
              <a:t>Of the 45 relations that are present in 7 versions, 27 exhibits a ‘BS’ pattern, 9 a ‘SBS’ pattern, …</a:t>
            </a:r>
          </a:p>
          <a:p>
            <a:pPr lvl="1"/>
            <a:r>
              <a:rPr lang="en-US" sz="1400" smtClean="0"/>
              <a:t>‘B’ stands for ‘block’ thus present, ‘S’ for ‘space’, thus absent</a:t>
            </a:r>
          </a:p>
          <a:p>
            <a:r>
              <a:rPr lang="en-US" sz="2000" smtClean="0"/>
              <a:t>Example (the one ‘SBSBSB’ in the sample): </a:t>
            </a:r>
          </a:p>
          <a:p>
            <a:pPr lvl="1"/>
            <a:r>
              <a:rPr lang="it-IT" sz="1800" smtClean="0">
                <a:solidFill>
                  <a:srgbClr val="FF0000"/>
                </a:solidFill>
              </a:rPr>
              <a:t>00000</a:t>
            </a:r>
            <a:r>
              <a:rPr lang="it-IT" sz="1800" smtClean="0">
                <a:solidFill>
                  <a:srgbClr val="FFFF00"/>
                </a:solidFill>
              </a:rPr>
              <a:t>4</a:t>
            </a:r>
            <a:r>
              <a:rPr lang="it-IT" sz="1800" smtClean="0">
                <a:solidFill>
                  <a:srgbClr val="FF0000"/>
                </a:solidFill>
              </a:rPr>
              <a:t>00</a:t>
            </a:r>
            <a:r>
              <a:rPr lang="it-IT" sz="1800" smtClean="0">
                <a:solidFill>
                  <a:srgbClr val="FFFF00"/>
                </a:solidFill>
              </a:rPr>
              <a:t>33344</a:t>
            </a:r>
            <a:r>
              <a:rPr lang="it-IT" sz="1800" smtClean="0">
                <a:solidFill>
                  <a:srgbClr val="FF0000"/>
                </a:solidFill>
              </a:rPr>
              <a:t>0000</a:t>
            </a:r>
            <a:r>
              <a:rPr lang="it-IT" sz="1800" smtClean="0">
                <a:solidFill>
                  <a:srgbClr val="FFFF00"/>
                </a:solidFill>
              </a:rPr>
              <a:t>1</a:t>
            </a:r>
            <a:r>
              <a:rPr lang="it-IT" sz="1800" smtClean="0"/>
              <a:t>     </a:t>
            </a:r>
            <a:r>
              <a:rPr lang="it-IT" sz="1800" b="1" i="1" smtClean="0"/>
              <a:t>Ulcerative colitis      Is a     Inflammatory bowel disease</a:t>
            </a:r>
          </a:p>
          <a:p>
            <a:pPr lvl="2"/>
            <a:r>
              <a:rPr lang="it-IT" sz="1400" smtClean="0"/>
              <a:t>numbers indicate path distance from SC to TC in each of the 18 versions studied (‘0’ = absence)</a:t>
            </a:r>
            <a:endParaRPr lang="en-US" sz="1400" smtClean="0"/>
          </a:p>
        </p:txBody>
      </p:sp>
      <p:graphicFrame>
        <p:nvGraphicFramePr>
          <p:cNvPr id="4" name="Table 3"/>
          <p:cNvGraphicFramePr>
            <a:graphicFrameLocks noGrp="1"/>
          </p:cNvGraphicFramePr>
          <p:nvPr/>
        </p:nvGraphicFramePr>
        <p:xfrm>
          <a:off x="304800" y="2057400"/>
          <a:ext cx="8610600" cy="3061552"/>
        </p:xfrm>
        <a:graphic>
          <a:graphicData uri="http://schemas.openxmlformats.org/drawingml/2006/table">
            <a:tbl>
              <a:tblPr/>
              <a:tblGrid>
                <a:gridCol w="940824"/>
                <a:gridCol w="536884"/>
                <a:gridCol w="536884"/>
                <a:gridCol w="536884"/>
                <a:gridCol w="536884"/>
                <a:gridCol w="460186"/>
                <a:gridCol w="567564"/>
                <a:gridCol w="674940"/>
                <a:gridCol w="567564"/>
                <a:gridCol w="690280"/>
                <a:gridCol w="797657"/>
                <a:gridCol w="782317"/>
                <a:gridCol w="981732"/>
              </a:tblGrid>
              <a:tr h="190500">
                <a:tc>
                  <a:txBody>
                    <a:bodyPr/>
                    <a:lstStyle/>
                    <a:p>
                      <a:pPr algn="l" fontAlgn="b"/>
                      <a:endParaRPr lang="en-US" sz="1200" b="0" i="0" u="none" strike="noStrike" dirty="0">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10">
                  <a:txBody>
                    <a:bodyPr/>
                    <a:lstStyle/>
                    <a:p>
                      <a:pPr algn="ctr" fontAlgn="b"/>
                      <a:r>
                        <a:rPr lang="en-US" sz="1200" b="1" i="0" u="none" strike="noStrike">
                          <a:solidFill>
                            <a:schemeClr val="bg1"/>
                          </a:solidFill>
                          <a:latin typeface="Calibri"/>
                        </a:rPr>
                        <a:t>TimePattern</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1"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0500">
                <a:tc>
                  <a:txBody>
                    <a:bodyPr/>
                    <a:lstStyle/>
                    <a:p>
                      <a:pPr algn="ctr" fontAlgn="b"/>
                      <a:r>
                        <a:rPr lang="en-US" sz="1200" b="1" i="0" u="none" strike="noStrike" dirty="0" smtClean="0">
                          <a:solidFill>
                            <a:schemeClr val="bg1"/>
                          </a:solidFill>
                          <a:latin typeface="Calibri"/>
                        </a:rPr>
                        <a:t>Relation</a:t>
                      </a:r>
                      <a:endParaRPr lang="en-US" sz="1200" b="1" i="0" u="none" strike="noStrike" dirty="0">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b"/>
                      <a:r>
                        <a:rPr lang="en-US" sz="1200" b="1" i="0" u="none" strike="noStrike" dirty="0">
                          <a:solidFill>
                            <a:schemeClr val="bg1"/>
                          </a:solidFill>
                          <a:latin typeface="Calibri"/>
                        </a:rPr>
                        <a:t>Contiguous</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fontAlgn="b"/>
                      <a:r>
                        <a:rPr lang="en-US" sz="1200" b="1" i="0" u="none" strike="noStrike" dirty="0">
                          <a:solidFill>
                            <a:schemeClr val="bg1"/>
                          </a:solidFill>
                          <a:latin typeface="Calibri"/>
                        </a:rPr>
                        <a:t>Non-contiguous</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0500">
                <a:tc>
                  <a:txBody>
                    <a:bodyPr/>
                    <a:lstStyle/>
                    <a:p>
                      <a:pPr algn="ctr" fontAlgn="b"/>
                      <a:r>
                        <a:rPr lang="en-US" sz="1200" b="1" i="0" u="none" strike="noStrike" dirty="0">
                          <a:solidFill>
                            <a:schemeClr val="bg1"/>
                          </a:solidFill>
                          <a:latin typeface="Calibri"/>
                        </a:rPr>
                        <a:t> </a:t>
                      </a:r>
                      <a:r>
                        <a:rPr lang="en-US" sz="1200" b="1" i="0" u="none" strike="noStrike" dirty="0" smtClean="0">
                          <a:solidFill>
                            <a:schemeClr val="bg1"/>
                          </a:solidFill>
                          <a:latin typeface="Calibri"/>
                        </a:rPr>
                        <a:t>present in no.</a:t>
                      </a:r>
                      <a:endParaRPr lang="en-US" sz="1200" b="1" i="0" u="none" strike="noStrike" dirty="0">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1" i="0" u="none" strike="noStrike" dirty="0">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1"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1"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1"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gridSpan="4">
                  <a:txBody>
                    <a:bodyPr/>
                    <a:lstStyle/>
                    <a:p>
                      <a:pPr algn="ctr" fontAlgn="b"/>
                      <a:r>
                        <a:rPr lang="en-US" sz="1200" b="1" i="0" u="none" strike="noStrike" dirty="0">
                          <a:solidFill>
                            <a:schemeClr val="bg1"/>
                          </a:solidFill>
                          <a:latin typeface="Calibri"/>
                        </a:rPr>
                        <a:t>Two blocks</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200" b="1" i="0" u="none" strike="noStrike">
                          <a:solidFill>
                            <a:schemeClr val="bg1"/>
                          </a:solidFill>
                          <a:latin typeface="Calibri"/>
                        </a:rPr>
                        <a:t>Three blocks</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hMerge="1">
                  <a:txBody>
                    <a:bodyPr/>
                    <a:lstStyle/>
                    <a:p>
                      <a:endParaRPr lang="en-US"/>
                    </a:p>
                  </a:txBody>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0500">
                <a:tc>
                  <a:txBody>
                    <a:bodyPr/>
                    <a:lstStyle/>
                    <a:p>
                      <a:pPr algn="ctr" fontAlgn="b"/>
                      <a:r>
                        <a:rPr lang="en-US" sz="1200" b="1" i="0" u="none" strike="noStrike" dirty="0" smtClean="0">
                          <a:solidFill>
                            <a:schemeClr val="bg1"/>
                          </a:solidFill>
                          <a:latin typeface="Calibri"/>
                        </a:rPr>
                        <a:t>of versions</a:t>
                      </a:r>
                      <a:endParaRPr lang="en-US" sz="1200" b="1" i="0" u="none" strike="noStrike" dirty="0">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1" i="0" u="none" strike="noStrike" dirty="0">
                          <a:solidFill>
                            <a:schemeClr val="bg1"/>
                          </a:solidFill>
                          <a:latin typeface="Calibri"/>
                        </a:rPr>
                        <a:t>B</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fontAlgn="b"/>
                      <a:r>
                        <a:rPr lang="en-US" sz="1200" b="1" i="0" u="none" strike="noStrike" dirty="0">
                          <a:solidFill>
                            <a:schemeClr val="bg1"/>
                          </a:solidFill>
                          <a:latin typeface="Calibri"/>
                        </a:rPr>
                        <a:t>BS</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fontAlgn="b"/>
                      <a:r>
                        <a:rPr lang="en-US" sz="1200" b="1" i="0" u="none" strike="noStrike">
                          <a:solidFill>
                            <a:schemeClr val="bg1"/>
                          </a:solidFill>
                          <a:latin typeface="Calibri"/>
                        </a:rPr>
                        <a:t>SBS</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fontAlgn="b"/>
                      <a:r>
                        <a:rPr lang="en-US" sz="1200" b="1" i="0" u="none" strike="noStrike">
                          <a:solidFill>
                            <a:schemeClr val="bg1"/>
                          </a:solidFill>
                          <a:latin typeface="Calibri"/>
                        </a:rPr>
                        <a:t>SB</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fontAlgn="b"/>
                      <a:r>
                        <a:rPr lang="en-US" sz="1200" b="1" i="0" u="none" strike="noStrike">
                          <a:solidFill>
                            <a:schemeClr val="bg1"/>
                          </a:solidFill>
                          <a:latin typeface="Calibri"/>
                        </a:rPr>
                        <a:t>BSB</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1200" b="1" i="0" u="none" strike="noStrike" dirty="0">
                          <a:solidFill>
                            <a:schemeClr val="bg1"/>
                          </a:solidFill>
                          <a:latin typeface="Calibri"/>
                        </a:rPr>
                        <a:t>BSBS</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1200" b="1" i="0" u="none" strike="noStrike" dirty="0">
                          <a:solidFill>
                            <a:schemeClr val="bg1"/>
                          </a:solidFill>
                          <a:latin typeface="Calibri"/>
                        </a:rPr>
                        <a:t>SBSBS</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1200" b="1" i="0" u="none" strike="noStrike">
                          <a:solidFill>
                            <a:schemeClr val="bg1"/>
                          </a:solidFill>
                          <a:latin typeface="Calibri"/>
                        </a:rPr>
                        <a:t>SBSB</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1200" b="1" i="0" u="none" strike="noStrike">
                          <a:solidFill>
                            <a:schemeClr val="bg1"/>
                          </a:solidFill>
                          <a:latin typeface="Calibri"/>
                        </a:rPr>
                        <a:t>BSBSB</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1200" b="1" i="0" u="none" strike="noStrike">
                          <a:solidFill>
                            <a:schemeClr val="bg1"/>
                          </a:solidFill>
                          <a:latin typeface="Calibri"/>
                        </a:rPr>
                        <a:t>SBSBSB</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1200" b="1" i="0" u="none" strike="noStrike">
                          <a:solidFill>
                            <a:schemeClr val="bg1"/>
                          </a:solidFill>
                          <a:latin typeface="Calibri"/>
                        </a:rPr>
                        <a:t>Totals</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1" i="0" u="none" strike="noStrike">
                          <a:solidFill>
                            <a:schemeClr val="bg1"/>
                          </a:solidFill>
                          <a:latin typeface="Calibri"/>
                        </a:rPr>
                        <a:t>%</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0500">
                <a:tc>
                  <a:txBody>
                    <a:bodyPr/>
                    <a:lstStyle/>
                    <a:p>
                      <a:pPr algn="ctr" fontAlgn="b"/>
                      <a:r>
                        <a:rPr lang="en-US" sz="1200" b="1" i="0" u="none" strike="noStrike">
                          <a:solidFill>
                            <a:schemeClr val="bg1"/>
                          </a:solidFill>
                          <a:latin typeface="Calibri"/>
                        </a:rPr>
                        <a:t>18</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0" i="0" u="none" strike="noStrike">
                          <a:solidFill>
                            <a:schemeClr val="bg1"/>
                          </a:solidFill>
                          <a:latin typeface="Calibri"/>
                        </a:rPr>
                        <a:t>4316</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0" i="0" u="none" strike="noStrike" dirty="0">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4316</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27.51%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0500">
                <a:tc>
                  <a:txBody>
                    <a:bodyPr/>
                    <a:lstStyle/>
                    <a:p>
                      <a:pPr algn="ctr" fontAlgn="b"/>
                      <a:r>
                        <a:rPr lang="en-US" sz="1200" b="1" i="0" u="none" strike="noStrike">
                          <a:solidFill>
                            <a:schemeClr val="bg1"/>
                          </a:solidFill>
                          <a:latin typeface="Calibri"/>
                        </a:rPr>
                        <a:t>17</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4</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333</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37</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dirty="0">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374</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2.38%</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0500">
                <a:tc>
                  <a:txBody>
                    <a:bodyPr/>
                    <a:lstStyle/>
                    <a:p>
                      <a:pPr algn="ctr" fontAlgn="b"/>
                      <a:r>
                        <a:rPr lang="en-US" sz="1200" b="1" i="0" u="none" strike="noStrike">
                          <a:solidFill>
                            <a:schemeClr val="bg1"/>
                          </a:solidFill>
                          <a:latin typeface="Calibri"/>
                        </a:rPr>
                        <a:t>16</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957</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dirty="0">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dirty="0">
                          <a:solidFill>
                            <a:schemeClr val="bg1"/>
                          </a:solidFill>
                          <a:latin typeface="Calibri"/>
                        </a:rPr>
                        <a:t>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982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6.26%</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0500">
                <a:tc>
                  <a:txBody>
                    <a:bodyPr/>
                    <a:lstStyle/>
                    <a:p>
                      <a:pPr algn="ctr" fontAlgn="b"/>
                      <a:r>
                        <a:rPr lang="en-US" sz="1200" b="1" i="0" u="none" strike="noStrike">
                          <a:solidFill>
                            <a:schemeClr val="bg1"/>
                          </a:solidFill>
                          <a:latin typeface="Calibri"/>
                        </a:rPr>
                        <a:t>15</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9</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4</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2804</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5</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dirty="0">
                          <a:solidFill>
                            <a:schemeClr val="bg1"/>
                          </a:solidFill>
                          <a:latin typeface="Calibri"/>
                        </a:rPr>
                        <a:t>111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2935</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18.71%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0500">
                <a:tc>
                  <a:txBody>
                    <a:bodyPr/>
                    <a:lstStyle/>
                    <a:p>
                      <a:pPr algn="ctr" fontAlgn="b"/>
                      <a:r>
                        <a:rPr lang="en-US" sz="1200" b="1" i="0" u="none" strike="noStrike">
                          <a:solidFill>
                            <a:schemeClr val="bg1"/>
                          </a:solidFill>
                          <a:latin typeface="Calibri"/>
                        </a:rPr>
                        <a:t>14</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17</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49</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712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17</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dirty="0">
                          <a:solidFill>
                            <a:schemeClr val="bg1"/>
                          </a:solidFill>
                          <a:latin typeface="Calibri"/>
                        </a:rPr>
                        <a:t>210</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1006</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6.41%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0500">
                <a:tc>
                  <a:txBody>
                    <a:bodyPr/>
                    <a:lstStyle/>
                    <a:p>
                      <a:pPr algn="ctr" fontAlgn="b"/>
                      <a:r>
                        <a:rPr lang="en-US" sz="1200" b="1" i="0" u="none" strike="noStrike">
                          <a:solidFill>
                            <a:schemeClr val="bg1"/>
                          </a:solidFill>
                          <a:latin typeface="Calibri"/>
                        </a:rPr>
                        <a:t>13</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58</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159</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471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10</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6</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704</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4.49%</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0500">
                <a:tc>
                  <a:txBody>
                    <a:bodyPr/>
                    <a:lstStyle/>
                    <a:p>
                      <a:pPr algn="ctr" fontAlgn="b"/>
                      <a:r>
                        <a:rPr lang="en-US" sz="1200" b="1" i="0" u="none" strike="noStrike">
                          <a:solidFill>
                            <a:schemeClr val="bg1"/>
                          </a:solidFill>
                          <a:latin typeface="Calibri"/>
                        </a:rPr>
                        <a:t>12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13</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362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344</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dirty="0">
                          <a:solidFill>
                            <a:schemeClr val="bg1"/>
                          </a:solidFill>
                          <a:latin typeface="Calibri"/>
                        </a:rPr>
                        <a:t>3</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724</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4.61%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0500">
                <a:tc>
                  <a:txBody>
                    <a:bodyPr/>
                    <a:lstStyle/>
                    <a:p>
                      <a:pPr algn="ctr" fontAlgn="b"/>
                      <a:r>
                        <a:rPr lang="en-US" sz="1200" b="1" i="0" u="none" strike="noStrike">
                          <a:solidFill>
                            <a:schemeClr val="bg1"/>
                          </a:solidFill>
                          <a:latin typeface="Calibri"/>
                        </a:rPr>
                        <a:t>11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8</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70</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649</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7</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24</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dirty="0">
                          <a:solidFill>
                            <a:schemeClr val="bg1"/>
                          </a:solidFill>
                          <a:latin typeface="Calibri"/>
                        </a:rPr>
                        <a:t>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760</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4.84%</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0500">
                <a:tc>
                  <a:txBody>
                    <a:bodyPr/>
                    <a:lstStyle/>
                    <a:p>
                      <a:pPr algn="ctr" fontAlgn="b"/>
                      <a:r>
                        <a:rPr lang="en-US" sz="1200" b="1" i="0" u="none" strike="noStrike">
                          <a:solidFill>
                            <a:schemeClr val="bg1"/>
                          </a:solidFill>
                          <a:latin typeface="Calibri"/>
                        </a:rPr>
                        <a:t>10</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38</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10</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5</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96</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0.61%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0500">
                <a:tc>
                  <a:txBody>
                    <a:bodyPr/>
                    <a:lstStyle/>
                    <a:p>
                      <a:pPr algn="ctr" fontAlgn="b"/>
                      <a:r>
                        <a:rPr lang="en-US" sz="1200" b="1" i="0" u="none" strike="noStrike">
                          <a:solidFill>
                            <a:schemeClr val="bg1"/>
                          </a:solidFill>
                          <a:latin typeface="Calibri"/>
                        </a:rPr>
                        <a:t>9</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251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11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98</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362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2.31%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0500">
                <a:tc>
                  <a:txBody>
                    <a:bodyPr/>
                    <a:lstStyle/>
                    <a:p>
                      <a:pPr algn="ctr" fontAlgn="b"/>
                      <a:r>
                        <a:rPr lang="en-US" sz="1200" b="1" i="0" u="none" strike="noStrike">
                          <a:solidFill>
                            <a:schemeClr val="bg1"/>
                          </a:solidFill>
                          <a:latin typeface="Calibri"/>
                        </a:rPr>
                        <a:t>8</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3</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25</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112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8</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4</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152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0.97%</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0500">
                <a:tc>
                  <a:txBody>
                    <a:bodyPr/>
                    <a:lstStyle/>
                    <a:p>
                      <a:pPr algn="ctr" fontAlgn="b"/>
                      <a:r>
                        <a:rPr lang="en-US" sz="1200" b="1" i="0" u="none" strike="noStrike">
                          <a:solidFill>
                            <a:schemeClr val="bg1"/>
                          </a:solidFill>
                          <a:latin typeface="Calibri"/>
                        </a:rPr>
                        <a:t>7</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27</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9</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6</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45</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dirty="0">
                          <a:solidFill>
                            <a:schemeClr val="bg1"/>
                          </a:solidFill>
                          <a:latin typeface="Calibri"/>
                        </a:rPr>
                        <a:t>0.29%</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28895" name="Right Arrow 4"/>
          <p:cNvSpPr>
            <a:spLocks noChangeArrowheads="1"/>
          </p:cNvSpPr>
          <p:nvPr/>
        </p:nvSpPr>
        <p:spPr bwMode="auto">
          <a:xfrm>
            <a:off x="152400" y="4914900"/>
            <a:ext cx="228600" cy="228600"/>
          </a:xfrm>
          <a:prstGeom prst="rightArrow">
            <a:avLst>
              <a:gd name="adj1" fmla="val 50000"/>
              <a:gd name="adj2" fmla="val 50000"/>
            </a:avLst>
          </a:prstGeom>
          <a:solidFill>
            <a:srgbClr val="FFFF00"/>
          </a:solidFill>
          <a:ln w="9525" algn="ctr">
            <a:noFill/>
            <a:round/>
            <a:headEnd/>
            <a:tailEnd/>
          </a:ln>
        </p:spPr>
        <p:txBody>
          <a:bodyPr wrap="none" lIns="0" tIns="0" rIns="0" bIns="0" anchor="ctr">
            <a:spAutoFit/>
          </a:bodyPr>
          <a:lstStyle/>
          <a:p>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28600" y="1276350"/>
            <a:ext cx="8686800" cy="647700"/>
          </a:xfrm>
        </p:spPr>
        <p:txBody>
          <a:bodyPr/>
          <a:lstStyle/>
          <a:p>
            <a:r>
              <a:rPr lang="en-US" smtClean="0"/>
              <a:t>Intermediate Findings</a:t>
            </a:r>
          </a:p>
        </p:txBody>
      </p:sp>
      <p:sp>
        <p:nvSpPr>
          <p:cNvPr id="29699" name="Content Placeholder 2"/>
          <p:cNvSpPr>
            <a:spLocks noGrp="1"/>
          </p:cNvSpPr>
          <p:nvPr>
            <p:ph idx="1"/>
          </p:nvPr>
        </p:nvSpPr>
        <p:spPr/>
        <p:txBody>
          <a:bodyPr/>
          <a:lstStyle/>
          <a:p>
            <a:r>
              <a:rPr lang="en-US" smtClean="0"/>
              <a:t>in some versions target concepts for the source concept disappeared from the transitive closure set while reappearing in later versions. </a:t>
            </a:r>
          </a:p>
          <a:p>
            <a:r>
              <a:rPr lang="en-US" smtClean="0"/>
              <a:t>when target concepts permanently disappeared from the transitive closure set, this could not always be explained by the retirement of the target concept within the corresponding version. </a:t>
            </a:r>
          </a:p>
          <a:p>
            <a:pPr lvl="1"/>
            <a:r>
              <a:rPr lang="en-US" smtClean="0"/>
              <a:t>Indicates a mistake or correction of a mistake</a:t>
            </a:r>
          </a:p>
          <a:p>
            <a:pPr lvl="2"/>
            <a:r>
              <a:rPr lang="en-US" smtClean="0">
                <a:sym typeface="Wingdings" pitchFamily="2" charset="2"/>
              </a:rPr>
              <a:t></a:t>
            </a:r>
            <a:r>
              <a:rPr lang="en-US" smtClean="0"/>
              <a:t> </a:t>
            </a:r>
            <a:r>
              <a:rPr lang="en-US" i="1" smtClean="0"/>
              <a:t>suspicious event</a:t>
            </a:r>
            <a:r>
              <a:rPr lang="en-US" smtClean="0"/>
              <a:t>.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28600" y="1276350"/>
            <a:ext cx="8686800" cy="647700"/>
          </a:xfrm>
        </p:spPr>
        <p:txBody>
          <a:bodyPr/>
          <a:lstStyle/>
          <a:p>
            <a:r>
              <a:rPr lang="en-US" smtClean="0"/>
              <a:t>Methodology (3)</a:t>
            </a:r>
          </a:p>
        </p:txBody>
      </p:sp>
      <p:sp>
        <p:nvSpPr>
          <p:cNvPr id="24579" name="Content Placeholder 2"/>
          <p:cNvSpPr>
            <a:spLocks noGrp="1"/>
          </p:cNvSpPr>
          <p:nvPr>
            <p:ph idx="1"/>
          </p:nvPr>
        </p:nvSpPr>
        <p:spPr>
          <a:xfrm>
            <a:off x="0" y="1981200"/>
            <a:ext cx="9144000" cy="4724400"/>
          </a:xfrm>
        </p:spPr>
        <p:txBody>
          <a:bodyPr/>
          <a:lstStyle/>
          <a:p>
            <a:pPr>
              <a:defRPr/>
            </a:pPr>
            <a:r>
              <a:rPr lang="en-US" sz="2200" dirty="0" smtClean="0">
                <a:solidFill>
                  <a:schemeClr val="accent6">
                    <a:lumMod val="75000"/>
                  </a:schemeClr>
                </a:solidFill>
              </a:rPr>
              <a:t>Intermediate inspection of the transitive closure sets reveals that the evolution thereof contains indicators for mistakes and corrections thereof.</a:t>
            </a:r>
          </a:p>
          <a:p>
            <a:pPr>
              <a:defRPr/>
            </a:pPr>
            <a:r>
              <a:rPr lang="en-US" sz="2200" dirty="0" smtClean="0"/>
              <a:t>Mark each SC / TC pair as being the seat (or not) of a </a:t>
            </a:r>
            <a:r>
              <a:rPr lang="en-US" sz="2200" i="1" dirty="0" smtClean="0"/>
              <a:t>suspicious event </a:t>
            </a:r>
            <a:r>
              <a:rPr lang="en-US" sz="2200" dirty="0" smtClean="0"/>
              <a:t>on the basis of the concept status of the TC:</a:t>
            </a:r>
          </a:p>
          <a:p>
            <a:pPr lvl="1">
              <a:defRPr/>
            </a:pPr>
            <a:r>
              <a:rPr lang="en-US" sz="1800" dirty="0" smtClean="0"/>
              <a:t>if a TC is retired and the SC/TC pair disappears, then no suspicious event</a:t>
            </a:r>
          </a:p>
          <a:p>
            <a:pPr lvl="1">
              <a:defRPr/>
            </a:pPr>
            <a:r>
              <a:rPr lang="en-US" sz="1800" dirty="0" smtClean="0"/>
              <a:t>if a pair appears or disappears otherwise, there is a suspicious event</a:t>
            </a:r>
          </a:p>
          <a:p>
            <a:pPr>
              <a:defRPr/>
            </a:pPr>
            <a:r>
              <a:rPr lang="en-US" sz="2200" dirty="0" smtClean="0"/>
              <a:t>If a change is marked in some version as being a suspicious event, it stays marked as such until in some later version – if at all – another change occurs that no longer meets the requirements for being suspicious.</a:t>
            </a:r>
          </a:p>
          <a:p>
            <a:pPr>
              <a:defRPr/>
            </a:pPr>
            <a:r>
              <a:rPr lang="en-US" sz="2200" dirty="0" smtClean="0"/>
              <a:t>Compute for each version tallies for all such events over all previous versions until another change was effected. </a:t>
            </a:r>
          </a:p>
          <a:p>
            <a:pPr lvl="1">
              <a:defRPr/>
            </a:pPr>
            <a:endParaRPr lang="en-US" sz="1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AutoShape 2"/>
          <p:cNvSpPr>
            <a:spLocks noGrp="1" noChangeArrowheads="1"/>
          </p:cNvSpPr>
          <p:nvPr>
            <p:ph type="title"/>
          </p:nvPr>
        </p:nvSpPr>
        <p:spPr>
          <a:xfrm>
            <a:off x="255588" y="1327786"/>
            <a:ext cx="8632825" cy="544830"/>
          </a:xfrm>
        </p:spPr>
        <p:txBody>
          <a:bodyPr/>
          <a:lstStyle/>
          <a:p>
            <a:r>
              <a:rPr lang="nl-BE" sz="2600" dirty="0"/>
              <a:t>What influences the development of </a:t>
            </a:r>
            <a:r>
              <a:rPr lang="nl-BE" sz="2600" dirty="0" smtClean="0"/>
              <a:t>biomedical ontologies</a:t>
            </a:r>
            <a:r>
              <a:rPr lang="nl-BE" sz="2600" dirty="0"/>
              <a:t>?</a:t>
            </a:r>
            <a:endParaRPr lang="en-GB" sz="2600" dirty="0"/>
          </a:p>
        </p:txBody>
      </p:sp>
      <p:sp>
        <p:nvSpPr>
          <p:cNvPr id="531459" name="Rectangle 3"/>
          <p:cNvSpPr>
            <a:spLocks noGrp="1" noChangeArrowheads="1"/>
          </p:cNvSpPr>
          <p:nvPr>
            <p:ph type="body" idx="1"/>
          </p:nvPr>
        </p:nvSpPr>
        <p:spPr>
          <a:xfrm>
            <a:off x="152400" y="1981200"/>
            <a:ext cx="8991600" cy="4724400"/>
          </a:xfrm>
        </p:spPr>
        <p:txBody>
          <a:bodyPr/>
          <a:lstStyle/>
          <a:p>
            <a:pPr>
              <a:lnSpc>
                <a:spcPct val="90000"/>
              </a:lnSpc>
            </a:pPr>
            <a:r>
              <a:rPr lang="nl-BE" b="1"/>
              <a:t>Level of biomedical reality:</a:t>
            </a:r>
          </a:p>
          <a:p>
            <a:pPr lvl="1">
              <a:lnSpc>
                <a:spcPct val="90000"/>
              </a:lnSpc>
            </a:pPr>
            <a:r>
              <a:rPr lang="nl-BE"/>
              <a:t>Persons, diseases, pathological structures and formations,... do exist as particulars (p, d, ps, pf, ... ) and universals (P, D, PS, PF, ...), and are related in specific ways prior to our perception;</a:t>
            </a:r>
          </a:p>
          <a:p>
            <a:pPr lvl="1">
              <a:lnSpc>
                <a:spcPct val="90000"/>
              </a:lnSpc>
            </a:pPr>
            <a:r>
              <a:rPr lang="nl-BE"/>
              <a:t>Biomedical reality changes:</a:t>
            </a:r>
          </a:p>
          <a:p>
            <a:pPr lvl="2">
              <a:lnSpc>
                <a:spcPct val="90000"/>
              </a:lnSpc>
            </a:pPr>
            <a:r>
              <a:rPr lang="nl-BE"/>
              <a:t>d’s, p’s, ... come and go; D’s, P’s, ... </a:t>
            </a:r>
          </a:p>
          <a:p>
            <a:pPr>
              <a:lnSpc>
                <a:spcPct val="90000"/>
              </a:lnSpc>
            </a:pPr>
            <a:r>
              <a:rPr lang="nl-BE" b="1"/>
              <a:t>Level of biomedical science and case perception:</a:t>
            </a:r>
          </a:p>
          <a:p>
            <a:pPr lvl="1">
              <a:lnSpc>
                <a:spcPct val="90000"/>
              </a:lnSpc>
            </a:pPr>
            <a:r>
              <a:rPr lang="nl-BE"/>
              <a:t>Mirrors reality only partially</a:t>
            </a:r>
          </a:p>
          <a:p>
            <a:pPr lvl="1">
              <a:lnSpc>
                <a:spcPct val="90000"/>
              </a:lnSpc>
            </a:pPr>
            <a:r>
              <a:rPr lang="nl-BE"/>
              <a:t>Evolves over time towards better understanding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1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14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14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145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3145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145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1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59"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28600" y="1276350"/>
            <a:ext cx="8686800" cy="647700"/>
          </a:xfrm>
        </p:spPr>
        <p:txBody>
          <a:bodyPr/>
          <a:lstStyle/>
          <a:p>
            <a:r>
              <a:rPr lang="en-US" smtClean="0"/>
              <a:t>Evolution of </a:t>
            </a:r>
            <a:r>
              <a:rPr lang="en-US" i="1" smtClean="0"/>
              <a:t>suspicious events</a:t>
            </a:r>
            <a:endParaRPr lang="en-US" b="0" smtClean="0"/>
          </a:p>
        </p:txBody>
      </p:sp>
      <p:cxnSp>
        <p:nvCxnSpPr>
          <p:cNvPr id="31747" name="Straight Connector 13"/>
          <p:cNvCxnSpPr>
            <a:cxnSpLocks noChangeShapeType="1"/>
          </p:cNvCxnSpPr>
          <p:nvPr/>
        </p:nvCxnSpPr>
        <p:spPr bwMode="auto">
          <a:xfrm>
            <a:off x="8991600" y="609600"/>
            <a:ext cx="914400" cy="914400"/>
          </a:xfrm>
          <a:prstGeom prst="line">
            <a:avLst/>
          </a:prstGeom>
          <a:noFill/>
          <a:ln w="9525" algn="ctr">
            <a:noFill/>
            <a:round/>
            <a:headEnd/>
            <a:tailEnd/>
          </a:ln>
        </p:spPr>
      </p:cxnSp>
      <p:grpSp>
        <p:nvGrpSpPr>
          <p:cNvPr id="2" name="Group 22"/>
          <p:cNvGrpSpPr>
            <a:grpSpLocks/>
          </p:cNvGrpSpPr>
          <p:nvPr/>
        </p:nvGrpSpPr>
        <p:grpSpPr bwMode="auto">
          <a:xfrm>
            <a:off x="304800" y="2286000"/>
            <a:ext cx="8610600" cy="4191000"/>
            <a:chOff x="304800" y="2286000"/>
            <a:chExt cx="8610600" cy="4191000"/>
          </a:xfrm>
        </p:grpSpPr>
        <p:sp>
          <p:nvSpPr>
            <p:cNvPr id="31749" name="Text Box 2"/>
            <p:cNvSpPr txBox="1">
              <a:spLocks noChangeArrowheads="1"/>
            </p:cNvSpPr>
            <p:nvPr/>
          </p:nvSpPr>
          <p:spPr bwMode="auto">
            <a:xfrm>
              <a:off x="304800" y="2362200"/>
              <a:ext cx="8610600" cy="4114800"/>
            </a:xfrm>
            <a:prstGeom prst="rect">
              <a:avLst/>
            </a:prstGeom>
            <a:noFill/>
            <a:ln w="9525">
              <a:noFill/>
              <a:miter lim="800000"/>
              <a:headEnd/>
              <a:tailEnd/>
            </a:ln>
          </p:spPr>
          <p:txBody>
            <a:bodyPr lIns="182880" bIns="0"/>
            <a:lstStyle/>
            <a:p>
              <a:r>
                <a:rPr lang="en-US" sz="1800">
                  <a:solidFill>
                    <a:schemeClr val="bg1"/>
                  </a:solidFill>
                  <a:latin typeface="Courier New" pitchFamily="49" charset="0"/>
                  <a:cs typeface="Courier New" pitchFamily="49" charset="0"/>
                </a:rPr>
                <a:t>						   N	     Binary %	</a:t>
              </a:r>
            </a:p>
            <a:p>
              <a:r>
                <a:rPr lang="en-US" sz="1800">
                  <a:solidFill>
                    <a:schemeClr val="bg1"/>
                  </a:solidFill>
                  <a:latin typeface="Courier New" pitchFamily="49" charset="0"/>
                  <a:cs typeface="Courier New" pitchFamily="49" charset="0"/>
                </a:rPr>
                <a:t>Unmarked					15689	 	</a:t>
              </a:r>
            </a:p>
            <a:p>
              <a:r>
                <a:rPr lang="en-US" sz="1800">
                  <a:solidFill>
                    <a:schemeClr val="bg1"/>
                  </a:solidFill>
                  <a:latin typeface="Courier New" pitchFamily="49" charset="0"/>
                  <a:cs typeface="Courier New" pitchFamily="49" charset="0"/>
                </a:rPr>
                <a:t>    Stay unmarked				11182		71.27%	</a:t>
              </a:r>
            </a:p>
            <a:p>
              <a:r>
                <a:rPr lang="en-US" sz="1800">
                  <a:solidFill>
                    <a:schemeClr val="bg1"/>
                  </a:solidFill>
                  <a:latin typeface="Courier New" pitchFamily="49" charset="0"/>
                  <a:cs typeface="Courier New" pitchFamily="49" charset="0"/>
                </a:rPr>
                <a:t>    Become suspicious		 	 4507		28.73%	</a:t>
              </a:r>
            </a:p>
            <a:p>
              <a:r>
                <a:rPr lang="en-US" sz="1800">
                  <a:solidFill>
                    <a:schemeClr val="bg1"/>
                  </a:solidFill>
                  <a:latin typeface="Courier New" pitchFamily="49" charset="0"/>
                  <a:cs typeface="Courier New" pitchFamily="49" charset="0"/>
                </a:rPr>
                <a:t>       Stay suspicious		 	 1812		40.20%	</a:t>
              </a:r>
            </a:p>
            <a:p>
              <a:r>
                <a:rPr lang="en-US" sz="1800">
                  <a:solidFill>
                    <a:schemeClr val="bg1"/>
                  </a:solidFill>
                  <a:latin typeface="Courier New" pitchFamily="49" charset="0"/>
                  <a:cs typeface="Courier New" pitchFamily="49" charset="0"/>
                </a:rPr>
                <a:t>       Become unmarked 		 	 2695		59.80%	</a:t>
              </a:r>
            </a:p>
            <a:p>
              <a:r>
                <a:rPr lang="en-US" sz="1800">
                  <a:solidFill>
                    <a:schemeClr val="bg1"/>
                  </a:solidFill>
                  <a:latin typeface="Courier New" pitchFamily="49" charset="0"/>
                  <a:cs typeface="Courier New" pitchFamily="49" charset="0"/>
                </a:rPr>
                <a:t>          Stay unmarked		 	 2296		85.19%	</a:t>
              </a:r>
            </a:p>
            <a:p>
              <a:r>
                <a:rPr lang="en-US" sz="1800">
                  <a:solidFill>
                    <a:schemeClr val="bg1"/>
                  </a:solidFill>
                  <a:latin typeface="Courier New" pitchFamily="49" charset="0"/>
                  <a:cs typeface="Courier New" pitchFamily="49" charset="0"/>
                </a:rPr>
                <a:t>          Become suspicious	  	  399		14.81%	</a:t>
              </a:r>
            </a:p>
            <a:p>
              <a:r>
                <a:rPr lang="en-US" sz="1800">
                  <a:solidFill>
                    <a:schemeClr val="bg1"/>
                  </a:solidFill>
                  <a:latin typeface="Courier New" pitchFamily="49" charset="0"/>
                  <a:cs typeface="Courier New" pitchFamily="49" charset="0"/>
                </a:rPr>
                <a:t>             Stay suspicious	  	  332		83.21%	</a:t>
              </a:r>
            </a:p>
            <a:p>
              <a:r>
                <a:rPr lang="en-US" sz="1800">
                  <a:solidFill>
                    <a:schemeClr val="bg1"/>
                  </a:solidFill>
                  <a:latin typeface="Courier New" pitchFamily="49" charset="0"/>
                  <a:cs typeface="Courier New" pitchFamily="49" charset="0"/>
                </a:rPr>
                <a:t>             Become unmarked	   	   67		16.79%	</a:t>
              </a:r>
            </a:p>
            <a:p>
              <a:r>
                <a:rPr lang="en-US" sz="1800">
                  <a:solidFill>
                    <a:schemeClr val="bg1"/>
                  </a:solidFill>
                  <a:latin typeface="Courier New" pitchFamily="49" charset="0"/>
                  <a:cs typeface="Courier New" pitchFamily="49" charset="0"/>
                </a:rPr>
                <a:t>                Stay unmarked	   	   66		98.51%	</a:t>
              </a:r>
            </a:p>
            <a:p>
              <a:r>
                <a:rPr lang="en-US" sz="1800">
                  <a:solidFill>
                    <a:schemeClr val="bg1"/>
                  </a:solidFill>
                  <a:latin typeface="Courier New" pitchFamily="49" charset="0"/>
                  <a:cs typeface="Courier New" pitchFamily="49" charset="0"/>
                </a:rPr>
                <a:t>                Become suspicious	    	    1		 1.49%	</a:t>
              </a:r>
            </a:p>
            <a:p>
              <a:r>
                <a:rPr lang="en-US" sz="1800">
                  <a:solidFill>
                    <a:schemeClr val="bg1"/>
                  </a:solidFill>
                  <a:latin typeface="Courier New" pitchFamily="49" charset="0"/>
                  <a:cs typeface="Courier New" pitchFamily="49" charset="0"/>
                </a:rPr>
                <a:t>                   Stay suspicious    	    0		 0.00%	</a:t>
              </a:r>
            </a:p>
            <a:p>
              <a:r>
                <a:rPr lang="en-US" sz="1800">
                  <a:solidFill>
                    <a:schemeClr val="bg1"/>
                  </a:solidFill>
                  <a:latin typeface="Courier New" pitchFamily="49" charset="0"/>
                  <a:cs typeface="Courier New" pitchFamily="49" charset="0"/>
                </a:rPr>
                <a:t>                   Become unmarked	    1	      100.00%	</a:t>
              </a:r>
            </a:p>
          </p:txBody>
        </p:sp>
        <p:sp>
          <p:nvSpPr>
            <p:cNvPr id="31750" name="Rectangle 11"/>
            <p:cNvSpPr>
              <a:spLocks noChangeArrowheads="1"/>
            </p:cNvSpPr>
            <p:nvPr/>
          </p:nvSpPr>
          <p:spPr bwMode="auto">
            <a:xfrm>
              <a:off x="381000" y="2590800"/>
              <a:ext cx="8382000" cy="3657600"/>
            </a:xfrm>
            <a:prstGeom prst="rect">
              <a:avLst/>
            </a:prstGeom>
            <a:noFill/>
            <a:ln w="9525" algn="ctr">
              <a:noFill/>
              <a:round/>
              <a:headEnd/>
              <a:tailEnd/>
            </a:ln>
          </p:spPr>
          <p:txBody>
            <a:bodyPr wrap="none" lIns="0" tIns="0" rIns="0" bIns="0" anchor="ctr">
              <a:spAutoFit/>
            </a:bodyPr>
            <a:lstStyle/>
            <a:p>
              <a:endParaRPr lang="en-US"/>
            </a:p>
          </p:txBody>
        </p:sp>
        <p:sp>
          <p:nvSpPr>
            <p:cNvPr id="31751" name="Rectangle 14"/>
            <p:cNvSpPr>
              <a:spLocks noChangeArrowheads="1"/>
            </p:cNvSpPr>
            <p:nvPr/>
          </p:nvSpPr>
          <p:spPr bwMode="auto">
            <a:xfrm>
              <a:off x="381000" y="2667000"/>
              <a:ext cx="8458200" cy="3581400"/>
            </a:xfrm>
            <a:prstGeom prst="rect">
              <a:avLst/>
            </a:prstGeom>
            <a:noFill/>
            <a:ln w="9525" algn="ctr">
              <a:solidFill>
                <a:schemeClr val="bg1"/>
              </a:solidFill>
              <a:round/>
              <a:headEnd/>
              <a:tailEnd/>
            </a:ln>
          </p:spPr>
          <p:txBody>
            <a:bodyPr lIns="0" tIns="0" rIns="0" bIns="0" anchor="ctr"/>
            <a:lstStyle/>
            <a:p>
              <a:endParaRPr lang="en-US"/>
            </a:p>
          </p:txBody>
        </p:sp>
        <p:sp>
          <p:nvSpPr>
            <p:cNvPr id="31752" name="Rectangle 15"/>
            <p:cNvSpPr>
              <a:spLocks noChangeArrowheads="1"/>
            </p:cNvSpPr>
            <p:nvPr/>
          </p:nvSpPr>
          <p:spPr bwMode="auto">
            <a:xfrm>
              <a:off x="5715000" y="2286000"/>
              <a:ext cx="3124200" cy="3962400"/>
            </a:xfrm>
            <a:prstGeom prst="rect">
              <a:avLst/>
            </a:prstGeom>
            <a:noFill/>
            <a:ln w="9525" algn="ctr">
              <a:solidFill>
                <a:schemeClr val="bg1"/>
              </a:solidFill>
              <a:round/>
              <a:headEnd/>
              <a:tailEnd/>
            </a:ln>
          </p:spPr>
          <p:txBody>
            <a:bodyPr lIns="0" tIns="0" rIns="0" bIns="0" anchor="ctr"/>
            <a:lstStyle/>
            <a:p>
              <a:endParaRPr lang="en-US"/>
            </a:p>
          </p:txBody>
        </p:sp>
        <p:cxnSp>
          <p:nvCxnSpPr>
            <p:cNvPr id="31753" name="Straight Arrow Connector 17"/>
            <p:cNvCxnSpPr>
              <a:cxnSpLocks noChangeShapeType="1"/>
              <a:stCxn id="31752" idx="0"/>
              <a:endCxn id="31752" idx="2"/>
            </p:cNvCxnSpPr>
            <p:nvPr/>
          </p:nvCxnSpPr>
          <p:spPr bwMode="auto">
            <a:xfrm>
              <a:off x="7277100" y="2286000"/>
              <a:ext cx="0" cy="3962400"/>
            </a:xfrm>
            <a:prstGeom prst="straightConnector1">
              <a:avLst/>
            </a:prstGeom>
            <a:noFill/>
            <a:ln w="9525" algn="ctr">
              <a:solidFill>
                <a:schemeClr val="bg1"/>
              </a:solidFill>
              <a:round/>
              <a:headEnd/>
              <a:tailEnd/>
            </a:ln>
          </p:spPr>
        </p:cxnSp>
        <p:cxnSp>
          <p:nvCxnSpPr>
            <p:cNvPr id="31754" name="Straight Connector 19"/>
            <p:cNvCxnSpPr>
              <a:cxnSpLocks noChangeShapeType="1"/>
              <a:stCxn id="31752" idx="2"/>
              <a:endCxn id="31752" idx="2"/>
            </p:cNvCxnSpPr>
            <p:nvPr/>
          </p:nvCxnSpPr>
          <p:spPr bwMode="auto">
            <a:xfrm>
              <a:off x="7277100" y="6248400"/>
              <a:ext cx="0" cy="0"/>
            </a:xfrm>
            <a:prstGeom prst="line">
              <a:avLst/>
            </a:prstGeom>
            <a:noFill/>
            <a:ln w="9525" algn="ctr">
              <a:noFill/>
              <a:round/>
              <a:headEnd/>
              <a:tailEnd/>
            </a:ln>
          </p:spPr>
        </p:cxnSp>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28600" y="1276350"/>
            <a:ext cx="8686800" cy="647700"/>
          </a:xfrm>
        </p:spPr>
        <p:txBody>
          <a:bodyPr/>
          <a:lstStyle/>
          <a:p>
            <a:r>
              <a:rPr lang="en-US" smtClean="0"/>
              <a:t>Hypothesis</a:t>
            </a:r>
          </a:p>
        </p:txBody>
      </p:sp>
      <p:sp>
        <p:nvSpPr>
          <p:cNvPr id="25603" name="Content Placeholder 2"/>
          <p:cNvSpPr>
            <a:spLocks noGrp="1"/>
          </p:cNvSpPr>
          <p:nvPr>
            <p:ph idx="1"/>
          </p:nvPr>
        </p:nvSpPr>
        <p:spPr>
          <a:xfrm>
            <a:off x="152400" y="1905000"/>
            <a:ext cx="8839200" cy="4724400"/>
          </a:xfrm>
        </p:spPr>
        <p:txBody>
          <a:bodyPr/>
          <a:lstStyle/>
          <a:p>
            <a:pPr marL="514350" indent="-514350">
              <a:buFont typeface="Times New Roman" pitchFamily="18" charset="0"/>
              <a:buAutoNum type="arabicPeriod"/>
              <a:defRPr/>
            </a:pPr>
            <a:r>
              <a:rPr lang="en-US" dirty="0" smtClean="0">
                <a:solidFill>
                  <a:schemeClr val="accent6">
                    <a:lumMod val="75000"/>
                  </a:schemeClr>
                </a:solidFill>
              </a:rPr>
              <a:t>the evolution of the </a:t>
            </a:r>
            <a:r>
              <a:rPr lang="en-US" i="1" dirty="0" smtClean="0">
                <a:solidFill>
                  <a:schemeClr val="accent6">
                    <a:lumMod val="75000"/>
                  </a:schemeClr>
                </a:solidFill>
              </a:rPr>
              <a:t>information content</a:t>
            </a:r>
            <a:r>
              <a:rPr lang="en-US" dirty="0" smtClean="0">
                <a:solidFill>
                  <a:schemeClr val="accent6">
                    <a:lumMod val="75000"/>
                  </a:schemeClr>
                </a:solidFill>
              </a:rPr>
              <a:t> of the versions over time can be used as an indicator to decide whether to upgrade to a new version.</a:t>
            </a:r>
          </a:p>
          <a:p>
            <a:pPr marL="514350" indent="-514350">
              <a:buFont typeface="Times New Roman" pitchFamily="18" charset="0"/>
              <a:buAutoNum type="arabicPeriod"/>
              <a:defRPr/>
            </a:pPr>
            <a:r>
              <a:rPr lang="en-US" dirty="0" smtClean="0"/>
              <a:t>the evolution of the </a:t>
            </a:r>
            <a:r>
              <a:rPr lang="en-US" i="1" dirty="0" smtClean="0"/>
              <a:t>suspicious event </a:t>
            </a:r>
            <a:r>
              <a:rPr lang="en-US" dirty="0" smtClean="0"/>
              <a:t>tallies over time, i.e. the </a:t>
            </a:r>
            <a:r>
              <a:rPr lang="en-US" i="1" dirty="0" smtClean="0"/>
              <a:t>suspicious event perseverance</a:t>
            </a:r>
            <a:r>
              <a:rPr lang="en-US" dirty="0" smtClean="0"/>
              <a:t>, yields a second indicator for migrating to a new version of SNOMED CT.</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28600" y="1276350"/>
            <a:ext cx="8686800" cy="647700"/>
          </a:xfrm>
        </p:spPr>
        <p:txBody>
          <a:bodyPr/>
          <a:lstStyle/>
          <a:p>
            <a:r>
              <a:rPr lang="en-US" smtClean="0"/>
              <a:t>Evolution of </a:t>
            </a:r>
            <a:r>
              <a:rPr lang="en-US" i="1" smtClean="0"/>
              <a:t>suspicious event perseverance</a:t>
            </a:r>
            <a:endParaRPr lang="en-US" smtClean="0"/>
          </a:p>
        </p:txBody>
      </p:sp>
      <p:sp>
        <p:nvSpPr>
          <p:cNvPr id="33795" name="Content Placeholder 2"/>
          <p:cNvSpPr>
            <a:spLocks noGrp="1"/>
          </p:cNvSpPr>
          <p:nvPr>
            <p:ph idx="1"/>
          </p:nvPr>
        </p:nvSpPr>
        <p:spPr>
          <a:xfrm>
            <a:off x="533400" y="5486400"/>
            <a:ext cx="8382000" cy="914400"/>
          </a:xfrm>
        </p:spPr>
        <p:txBody>
          <a:bodyPr/>
          <a:lstStyle/>
          <a:p>
            <a:pPr algn="ctr">
              <a:buFontTx/>
              <a:buNone/>
            </a:pPr>
            <a:r>
              <a:rPr lang="en-US" sz="2400" b="1" smtClean="0"/>
              <a:t> </a:t>
            </a:r>
            <a:r>
              <a:rPr lang="en-US" sz="2400" smtClean="0"/>
              <a:t>Evolution of suspicious event perseverance of all source concept/target concept.</a:t>
            </a:r>
          </a:p>
        </p:txBody>
      </p:sp>
      <p:graphicFrame>
        <p:nvGraphicFramePr>
          <p:cNvPr id="4" name="Chart 3"/>
          <p:cNvGraphicFramePr/>
          <p:nvPr/>
        </p:nvGraphicFramePr>
        <p:xfrm>
          <a:off x="1371600" y="2133600"/>
          <a:ext cx="6172200" cy="3124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28600" y="1276350"/>
            <a:ext cx="8686800" cy="647700"/>
          </a:xfrm>
        </p:spPr>
        <p:txBody>
          <a:bodyPr/>
          <a:lstStyle/>
          <a:p>
            <a:r>
              <a:rPr lang="en-US" smtClean="0"/>
              <a:t>First selection of indicators for upgrade</a:t>
            </a:r>
          </a:p>
        </p:txBody>
      </p:sp>
      <p:sp>
        <p:nvSpPr>
          <p:cNvPr id="34819" name="Content Placeholder 2"/>
          <p:cNvSpPr>
            <a:spLocks noGrp="1"/>
          </p:cNvSpPr>
          <p:nvPr>
            <p:ph idx="1"/>
          </p:nvPr>
        </p:nvSpPr>
        <p:spPr/>
        <p:txBody>
          <a:bodyPr/>
          <a:lstStyle/>
          <a:p>
            <a:r>
              <a:rPr lang="en-US" smtClean="0"/>
              <a:t>Upgrade from V</a:t>
            </a:r>
            <a:r>
              <a:rPr lang="en-US" baseline="-25000" smtClean="0"/>
              <a:t>x</a:t>
            </a:r>
            <a:r>
              <a:rPr lang="en-US" smtClean="0"/>
              <a:t> to V</a:t>
            </a:r>
            <a:r>
              <a:rPr lang="en-US" baseline="-25000" smtClean="0"/>
              <a:t>x+n</a:t>
            </a:r>
            <a:r>
              <a:rPr lang="en-US" smtClean="0"/>
              <a:t> if:</a:t>
            </a:r>
          </a:p>
          <a:p>
            <a:endParaRPr lang="en-US" smtClean="0"/>
          </a:p>
          <a:p>
            <a:pPr lvl="1"/>
            <a:r>
              <a:rPr lang="en-US" smtClean="0"/>
              <a:t>the information content of V</a:t>
            </a:r>
            <a:r>
              <a:rPr lang="en-US" baseline="-25000" smtClean="0"/>
              <a:t>x+n</a:t>
            </a:r>
            <a:r>
              <a:rPr lang="en-US" smtClean="0"/>
              <a:t> is greater than of V</a:t>
            </a:r>
            <a:r>
              <a:rPr lang="en-US" baseline="-25000" smtClean="0"/>
              <a:t>x</a:t>
            </a:r>
          </a:p>
          <a:p>
            <a:pPr lvl="1" algn="ctr">
              <a:buFontTx/>
              <a:buNone/>
            </a:pPr>
            <a:endParaRPr lang="en-US" smtClean="0"/>
          </a:p>
          <a:p>
            <a:pPr lvl="1" algn="ctr">
              <a:buFontTx/>
              <a:buNone/>
            </a:pPr>
            <a:r>
              <a:rPr lang="en-US" smtClean="0"/>
              <a:t>or</a:t>
            </a:r>
          </a:p>
          <a:p>
            <a:pPr lvl="1" algn="ctr">
              <a:buFontTx/>
              <a:buNone/>
            </a:pPr>
            <a:endParaRPr lang="en-US" smtClean="0"/>
          </a:p>
          <a:p>
            <a:pPr lvl="1"/>
            <a:r>
              <a:rPr lang="en-US" smtClean="0"/>
              <a:t>the suspicious event perseverance is lower in V</a:t>
            </a:r>
            <a:r>
              <a:rPr lang="en-US" baseline="-25000" smtClean="0"/>
              <a:t>x+n</a:t>
            </a:r>
            <a:r>
              <a:rPr lang="en-US" smtClean="0"/>
              <a:t> than in V</a:t>
            </a:r>
            <a:r>
              <a:rPr lang="en-US" baseline="-25000" smtClean="0"/>
              <a:t>x</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28600" y="1276350"/>
            <a:ext cx="8686800" cy="647700"/>
          </a:xfrm>
        </p:spPr>
        <p:txBody>
          <a:bodyPr/>
          <a:lstStyle/>
          <a:p>
            <a:r>
              <a:rPr lang="en-US" smtClean="0"/>
              <a:t>Results</a:t>
            </a:r>
          </a:p>
        </p:txBody>
      </p:sp>
      <p:graphicFrame>
        <p:nvGraphicFramePr>
          <p:cNvPr id="4" name="Table 3"/>
          <p:cNvGraphicFramePr>
            <a:graphicFrameLocks noGrp="1"/>
          </p:cNvGraphicFramePr>
          <p:nvPr/>
        </p:nvGraphicFramePr>
        <p:xfrm>
          <a:off x="209550" y="2055813"/>
          <a:ext cx="5200260" cy="4572000"/>
        </p:xfrm>
        <a:graphic>
          <a:graphicData uri="http://schemas.openxmlformats.org/drawingml/2006/table">
            <a:tbl>
              <a:tblPr/>
              <a:tblGrid>
                <a:gridCol w="659030"/>
                <a:gridCol w="1533988"/>
                <a:gridCol w="1502497"/>
                <a:gridCol w="1504745"/>
              </a:tblGrid>
              <a:tr h="0">
                <a:tc gridSpan="2">
                  <a:txBody>
                    <a:bodyPr/>
                    <a:lstStyle/>
                    <a:p>
                      <a:pPr marL="0" marR="0" algn="ctr">
                        <a:spcBef>
                          <a:spcPts val="0"/>
                        </a:spcBef>
                        <a:spcAft>
                          <a:spcPts val="0"/>
                        </a:spcAft>
                      </a:pPr>
                      <a:r>
                        <a:rPr lang="en-US" sz="1500" b="1" dirty="0">
                          <a:solidFill>
                            <a:schemeClr val="bg1"/>
                          </a:solidFill>
                          <a:latin typeface="Times New Roman"/>
                          <a:ea typeface="Times New Roman"/>
                          <a:cs typeface="Times New Roman"/>
                        </a:rPr>
                        <a:t>Version</a:t>
                      </a:r>
                      <a:endParaRPr lang="en-US" sz="1500" dirty="0">
                        <a:solidFill>
                          <a:schemeClr val="bg1"/>
                        </a:solidFill>
                        <a:latin typeface="Times New Roman"/>
                        <a:ea typeface="Times New Roman"/>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500" b="1">
                          <a:solidFill>
                            <a:schemeClr val="bg1"/>
                          </a:solidFill>
                          <a:latin typeface="Times New Roman"/>
                          <a:ea typeface="Times New Roman"/>
                          <a:cs typeface="Times New Roman"/>
                        </a:rPr>
                        <a:t>Information content</a:t>
                      </a:r>
                      <a:endParaRPr lang="en-US" sz="1500">
                        <a:solidFill>
                          <a:schemeClr val="bg1"/>
                        </a:solidFill>
                        <a:latin typeface="Times New Roman"/>
                        <a:ea typeface="Times New Roman"/>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500" b="1" dirty="0">
                          <a:solidFill>
                            <a:schemeClr val="bg1"/>
                          </a:solidFill>
                          <a:latin typeface="Times New Roman"/>
                          <a:ea typeface="Times New Roman"/>
                          <a:cs typeface="Times New Roman"/>
                        </a:rPr>
                        <a:t>Suspicious event perseverance</a:t>
                      </a:r>
                      <a:endParaRPr lang="en-US" sz="1500" dirty="0">
                        <a:solidFill>
                          <a:schemeClr val="bg1"/>
                        </a:solidFill>
                        <a:latin typeface="Times New Roman"/>
                        <a:ea typeface="Times New Roman"/>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spcBef>
                          <a:spcPts val="0"/>
                        </a:spcBef>
                        <a:spcAft>
                          <a:spcPts val="0"/>
                        </a:spcAft>
                      </a:pPr>
                      <a:r>
                        <a:rPr lang="en-US" sz="1500">
                          <a:solidFill>
                            <a:schemeClr val="bg1"/>
                          </a:solidFill>
                          <a:latin typeface="Times New Roman"/>
                          <a:ea typeface="Times New Roman"/>
                          <a:cs typeface="Times New Roman"/>
                        </a:rPr>
                        <a:t>v1</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January 2002</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a:solidFill>
                            <a:schemeClr val="bg1"/>
                          </a:solidFill>
                          <a:latin typeface="Times New Roman"/>
                          <a:ea typeface="Times New Roman"/>
                          <a:cs typeface="Times New Roman"/>
                        </a:rPr>
                        <a:t>79,424.5499</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500">
                          <a:solidFill>
                            <a:schemeClr val="bg1"/>
                          </a:solidFill>
                          <a:latin typeface="Times New Roman"/>
                          <a:ea typeface="Times New Roman"/>
                          <a:cs typeface="Times New Roman"/>
                          <a:sym typeface="Wingdings"/>
                        </a:rPr>
                        <a:t></a:t>
                      </a:r>
                      <a:endParaRPr lang="en-US" sz="1500">
                        <a:solidFill>
                          <a:schemeClr val="bg1"/>
                        </a:solidFill>
                        <a:latin typeface="Times New Roman"/>
                        <a:ea typeface="Times New Roman"/>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2385">
                <a:tc>
                  <a:txBody>
                    <a:bodyPr/>
                    <a:lstStyle/>
                    <a:p>
                      <a:pPr marL="0" marR="0">
                        <a:spcBef>
                          <a:spcPts val="0"/>
                        </a:spcBef>
                        <a:spcAft>
                          <a:spcPts val="0"/>
                        </a:spcAft>
                      </a:pPr>
                      <a:r>
                        <a:rPr lang="en-US" sz="1500">
                          <a:solidFill>
                            <a:schemeClr val="bg1"/>
                          </a:solidFill>
                          <a:latin typeface="Times New Roman"/>
                          <a:ea typeface="Times New Roman"/>
                          <a:cs typeface="Times New Roman"/>
                        </a:rPr>
                        <a:t>v2</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July 2002</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dirty="0">
                          <a:solidFill>
                            <a:schemeClr val="bg1"/>
                          </a:solidFill>
                          <a:latin typeface="Times New Roman"/>
                          <a:ea typeface="Times New Roman"/>
                          <a:cs typeface="Times New Roman"/>
                        </a:rPr>
                        <a:t>88,838.2435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algn="ctr">
                        <a:spcBef>
                          <a:spcPts val="0"/>
                        </a:spcBef>
                        <a:spcAft>
                          <a:spcPts val="0"/>
                        </a:spcAft>
                      </a:pPr>
                      <a:r>
                        <a:rPr lang="en-US" sz="1500">
                          <a:solidFill>
                            <a:schemeClr val="bg1"/>
                          </a:solidFill>
                          <a:latin typeface="Times New Roman"/>
                          <a:ea typeface="Times New Roman"/>
                          <a:cs typeface="Times New Roman"/>
                          <a:sym typeface="Wingdings"/>
                        </a:rPr>
                        <a:t></a:t>
                      </a:r>
                      <a:endParaRPr lang="en-US" sz="1500">
                        <a:solidFill>
                          <a:schemeClr val="bg1"/>
                        </a:solidFill>
                        <a:latin typeface="Times New Roman"/>
                        <a:ea typeface="Times New Roman"/>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spcBef>
                          <a:spcPts val="0"/>
                        </a:spcBef>
                        <a:spcAft>
                          <a:spcPts val="0"/>
                        </a:spcAft>
                      </a:pPr>
                      <a:r>
                        <a:rPr lang="en-US" sz="1500">
                          <a:solidFill>
                            <a:schemeClr val="bg1"/>
                          </a:solidFill>
                          <a:latin typeface="Times New Roman"/>
                          <a:ea typeface="Times New Roman"/>
                          <a:cs typeface="Times New Roman"/>
                        </a:rPr>
                        <a:t>v3</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January 2003</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dirty="0">
                          <a:solidFill>
                            <a:schemeClr val="bg1"/>
                          </a:solidFill>
                          <a:latin typeface="Times New Roman"/>
                          <a:ea typeface="Times New Roman"/>
                          <a:cs typeface="Times New Roman"/>
                        </a:rPr>
                        <a:t>127,864.0057</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algn="ctr">
                        <a:spcBef>
                          <a:spcPts val="0"/>
                        </a:spcBef>
                        <a:spcAft>
                          <a:spcPts val="0"/>
                        </a:spcAft>
                      </a:pPr>
                      <a:r>
                        <a:rPr lang="en-US" sz="1500">
                          <a:solidFill>
                            <a:schemeClr val="bg1"/>
                          </a:solidFill>
                          <a:latin typeface="Times New Roman"/>
                          <a:ea typeface="Times New Roman"/>
                          <a:cs typeface="Times New Roman"/>
                          <a:sym typeface="Wingdings"/>
                        </a:rPr>
                        <a:t></a:t>
                      </a:r>
                      <a:endParaRPr lang="en-US" sz="1500">
                        <a:solidFill>
                          <a:schemeClr val="bg1"/>
                        </a:solidFill>
                        <a:latin typeface="Times New Roman"/>
                        <a:ea typeface="Times New Roman"/>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spcBef>
                          <a:spcPts val="0"/>
                        </a:spcBef>
                        <a:spcAft>
                          <a:spcPts val="0"/>
                        </a:spcAft>
                      </a:pPr>
                      <a:r>
                        <a:rPr lang="en-US" sz="1500">
                          <a:solidFill>
                            <a:schemeClr val="bg1"/>
                          </a:solidFill>
                          <a:latin typeface="Times New Roman"/>
                          <a:ea typeface="Times New Roman"/>
                          <a:cs typeface="Times New Roman"/>
                        </a:rPr>
                        <a:t>v4</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July 2003</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dirty="0">
                          <a:solidFill>
                            <a:schemeClr val="bg1"/>
                          </a:solidFill>
                          <a:latin typeface="Times New Roman"/>
                          <a:ea typeface="Times New Roman"/>
                          <a:cs typeface="Times New Roman"/>
                        </a:rPr>
                        <a:t>368,261.2260</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algn="ctr">
                        <a:spcBef>
                          <a:spcPts val="0"/>
                        </a:spcBef>
                        <a:spcAft>
                          <a:spcPts val="0"/>
                        </a:spcAft>
                      </a:pPr>
                      <a:r>
                        <a:rPr lang="en-US" sz="1500">
                          <a:solidFill>
                            <a:schemeClr val="bg1"/>
                          </a:solidFill>
                          <a:latin typeface="Times New Roman"/>
                          <a:ea typeface="Times New Roman"/>
                          <a:cs typeface="Times New Roman"/>
                          <a:sym typeface="Wingdings"/>
                        </a:rPr>
                        <a:t></a:t>
                      </a:r>
                      <a:endParaRPr lang="en-US" sz="1500">
                        <a:solidFill>
                          <a:schemeClr val="bg1"/>
                        </a:solidFill>
                        <a:latin typeface="Times New Roman"/>
                        <a:ea typeface="Times New Roman"/>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spcBef>
                          <a:spcPts val="0"/>
                        </a:spcBef>
                        <a:spcAft>
                          <a:spcPts val="0"/>
                        </a:spcAft>
                      </a:pPr>
                      <a:r>
                        <a:rPr lang="en-US" sz="1500">
                          <a:solidFill>
                            <a:schemeClr val="bg1"/>
                          </a:solidFill>
                          <a:latin typeface="Times New Roman"/>
                          <a:ea typeface="Times New Roman"/>
                          <a:cs typeface="Times New Roman"/>
                        </a:rPr>
                        <a:t>v5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January 2004</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a:solidFill>
                            <a:schemeClr val="bg1"/>
                          </a:solidFill>
                          <a:latin typeface="Times New Roman"/>
                          <a:ea typeface="Times New Roman"/>
                          <a:cs typeface="Times New Roman"/>
                        </a:rPr>
                        <a:t>360,409.8979</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500">
                          <a:solidFill>
                            <a:schemeClr val="bg1"/>
                          </a:solidFill>
                          <a:latin typeface="Times New Roman"/>
                          <a:ea typeface="Times New Roman"/>
                          <a:cs typeface="Times New Roman"/>
                          <a:sym typeface="Wingdings"/>
                        </a:rPr>
                        <a:t></a:t>
                      </a:r>
                      <a:endParaRPr lang="en-US" sz="1500">
                        <a:solidFill>
                          <a:schemeClr val="bg1"/>
                        </a:solidFill>
                        <a:latin typeface="Times New Roman"/>
                        <a:ea typeface="Times New Roman"/>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spcBef>
                          <a:spcPts val="0"/>
                        </a:spcBef>
                        <a:spcAft>
                          <a:spcPts val="0"/>
                        </a:spcAft>
                      </a:pPr>
                      <a:r>
                        <a:rPr lang="en-US" sz="1500">
                          <a:solidFill>
                            <a:schemeClr val="bg1"/>
                          </a:solidFill>
                          <a:latin typeface="Times New Roman"/>
                          <a:ea typeface="Times New Roman"/>
                          <a:cs typeface="Times New Roman"/>
                        </a:rPr>
                        <a:t>v6</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July 2004</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dirty="0">
                          <a:solidFill>
                            <a:schemeClr val="bg1"/>
                          </a:solidFill>
                          <a:latin typeface="Times New Roman"/>
                          <a:ea typeface="Times New Roman"/>
                          <a:cs typeface="Times New Roman"/>
                        </a:rPr>
                        <a:t>388,775.7097</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algn="ctr">
                        <a:spcBef>
                          <a:spcPts val="0"/>
                        </a:spcBef>
                        <a:spcAft>
                          <a:spcPts val="0"/>
                        </a:spcAft>
                      </a:pPr>
                      <a:r>
                        <a:rPr lang="en-US" sz="1500" dirty="0">
                          <a:solidFill>
                            <a:schemeClr val="bg1"/>
                          </a:solidFill>
                          <a:latin typeface="Times New Roman"/>
                          <a:ea typeface="Times New Roman"/>
                          <a:cs typeface="Times New Roman"/>
                          <a:sym typeface="Wingdings"/>
                        </a:rPr>
                        <a:t></a:t>
                      </a:r>
                      <a:endParaRPr lang="en-US" sz="1500" dirty="0">
                        <a:solidFill>
                          <a:schemeClr val="bg1"/>
                        </a:solidFill>
                        <a:latin typeface="Times New Roman"/>
                        <a:ea typeface="Times New Roman"/>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r>
              <a:tr h="0">
                <a:tc>
                  <a:txBody>
                    <a:bodyPr/>
                    <a:lstStyle/>
                    <a:p>
                      <a:pPr marL="0" marR="0">
                        <a:spcBef>
                          <a:spcPts val="0"/>
                        </a:spcBef>
                        <a:spcAft>
                          <a:spcPts val="0"/>
                        </a:spcAft>
                      </a:pPr>
                      <a:r>
                        <a:rPr lang="en-US" sz="1500">
                          <a:solidFill>
                            <a:schemeClr val="bg1"/>
                          </a:solidFill>
                          <a:latin typeface="Times New Roman"/>
                          <a:ea typeface="Times New Roman"/>
                          <a:cs typeface="Times New Roman"/>
                        </a:rPr>
                        <a:t>v7</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January 2005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dirty="0">
                          <a:solidFill>
                            <a:schemeClr val="bg1"/>
                          </a:solidFill>
                          <a:latin typeface="Times New Roman"/>
                          <a:ea typeface="Times New Roman"/>
                          <a:cs typeface="Times New Roman"/>
                        </a:rPr>
                        <a:t>390,637.7034</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algn="ctr">
                        <a:spcBef>
                          <a:spcPts val="0"/>
                        </a:spcBef>
                        <a:spcAft>
                          <a:spcPts val="0"/>
                        </a:spcAft>
                      </a:pPr>
                      <a:r>
                        <a:rPr lang="en-US" sz="1500" dirty="0">
                          <a:solidFill>
                            <a:schemeClr val="bg1"/>
                          </a:solidFill>
                          <a:latin typeface="Times New Roman"/>
                          <a:ea typeface="Times New Roman"/>
                          <a:cs typeface="Times New Roman"/>
                          <a:sym typeface="Wingdings"/>
                        </a:rPr>
                        <a:t></a:t>
                      </a:r>
                      <a:endParaRPr lang="en-US" sz="1500" dirty="0">
                        <a:solidFill>
                          <a:schemeClr val="bg1"/>
                        </a:solidFill>
                        <a:latin typeface="Times New Roman"/>
                        <a:ea typeface="Times New Roman"/>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r>
              <a:tr h="0">
                <a:tc>
                  <a:txBody>
                    <a:bodyPr/>
                    <a:lstStyle/>
                    <a:p>
                      <a:pPr marL="0" marR="0">
                        <a:spcBef>
                          <a:spcPts val="0"/>
                        </a:spcBef>
                        <a:spcAft>
                          <a:spcPts val="0"/>
                        </a:spcAft>
                      </a:pPr>
                      <a:r>
                        <a:rPr lang="en-US" sz="1500">
                          <a:solidFill>
                            <a:schemeClr val="bg1"/>
                          </a:solidFill>
                          <a:latin typeface="Times New Roman"/>
                          <a:ea typeface="Times New Roman"/>
                          <a:cs typeface="Times New Roman"/>
                        </a:rPr>
                        <a:t>v8</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July 2005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dirty="0">
                          <a:solidFill>
                            <a:schemeClr val="bg1"/>
                          </a:solidFill>
                          <a:latin typeface="Times New Roman"/>
                          <a:ea typeface="Times New Roman"/>
                          <a:cs typeface="Times New Roman"/>
                        </a:rPr>
                        <a:t>401,196.6372</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algn="ctr">
                        <a:spcBef>
                          <a:spcPts val="0"/>
                        </a:spcBef>
                        <a:spcAft>
                          <a:spcPts val="0"/>
                        </a:spcAft>
                      </a:pPr>
                      <a:r>
                        <a:rPr lang="en-US" sz="1500">
                          <a:solidFill>
                            <a:schemeClr val="bg1"/>
                          </a:solidFill>
                          <a:latin typeface="Times New Roman"/>
                          <a:ea typeface="Times New Roman"/>
                          <a:cs typeface="Times New Roman"/>
                          <a:sym typeface="Wingdings"/>
                        </a:rPr>
                        <a:t></a:t>
                      </a:r>
                      <a:endParaRPr lang="en-US" sz="1500">
                        <a:solidFill>
                          <a:schemeClr val="bg1"/>
                        </a:solidFill>
                        <a:latin typeface="Times New Roman"/>
                        <a:ea typeface="Times New Roman"/>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spcBef>
                          <a:spcPts val="0"/>
                        </a:spcBef>
                        <a:spcAft>
                          <a:spcPts val="0"/>
                        </a:spcAft>
                      </a:pPr>
                      <a:r>
                        <a:rPr lang="en-US" sz="1500">
                          <a:solidFill>
                            <a:schemeClr val="bg1"/>
                          </a:solidFill>
                          <a:latin typeface="Times New Roman"/>
                          <a:ea typeface="Times New Roman"/>
                          <a:cs typeface="Times New Roman"/>
                        </a:rPr>
                        <a:t>v9</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January 2006</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a:solidFill>
                            <a:schemeClr val="bg1"/>
                          </a:solidFill>
                          <a:latin typeface="Times New Roman"/>
                          <a:ea typeface="Times New Roman"/>
                          <a:cs typeface="Times New Roman"/>
                        </a:rPr>
                        <a:t>389,021.8138</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500">
                          <a:solidFill>
                            <a:schemeClr val="bg1"/>
                          </a:solidFill>
                          <a:latin typeface="Times New Roman"/>
                          <a:ea typeface="Times New Roman"/>
                          <a:cs typeface="Times New Roman"/>
                          <a:sym typeface="Wingdings"/>
                        </a:rPr>
                        <a:t></a:t>
                      </a:r>
                      <a:endParaRPr lang="en-US" sz="1500">
                        <a:solidFill>
                          <a:schemeClr val="bg1"/>
                        </a:solidFill>
                        <a:latin typeface="Times New Roman"/>
                        <a:ea typeface="Times New Roman"/>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spcBef>
                          <a:spcPts val="0"/>
                        </a:spcBef>
                        <a:spcAft>
                          <a:spcPts val="0"/>
                        </a:spcAft>
                      </a:pPr>
                      <a:r>
                        <a:rPr lang="en-US" sz="1500">
                          <a:solidFill>
                            <a:schemeClr val="bg1"/>
                          </a:solidFill>
                          <a:latin typeface="Times New Roman"/>
                          <a:ea typeface="Times New Roman"/>
                          <a:cs typeface="Times New Roman"/>
                        </a:rPr>
                        <a:t>v10</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July 2006</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a:solidFill>
                            <a:schemeClr val="bg1"/>
                          </a:solidFill>
                          <a:latin typeface="Times New Roman"/>
                          <a:ea typeface="Times New Roman"/>
                          <a:cs typeface="Times New Roman"/>
                        </a:rPr>
                        <a:t>387,226.2485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500">
                          <a:solidFill>
                            <a:schemeClr val="bg1"/>
                          </a:solidFill>
                          <a:latin typeface="Times New Roman"/>
                          <a:ea typeface="Times New Roman"/>
                          <a:cs typeface="Times New Roman"/>
                          <a:sym typeface="Wingdings"/>
                        </a:rPr>
                        <a:t></a:t>
                      </a:r>
                      <a:endParaRPr lang="en-US" sz="1500">
                        <a:solidFill>
                          <a:schemeClr val="bg1"/>
                        </a:solidFill>
                        <a:latin typeface="Times New Roman"/>
                        <a:ea typeface="Times New Roman"/>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spcBef>
                          <a:spcPts val="0"/>
                        </a:spcBef>
                        <a:spcAft>
                          <a:spcPts val="0"/>
                        </a:spcAft>
                      </a:pPr>
                      <a:r>
                        <a:rPr lang="en-US" sz="1500">
                          <a:solidFill>
                            <a:schemeClr val="bg1"/>
                          </a:solidFill>
                          <a:latin typeface="Times New Roman"/>
                          <a:ea typeface="Times New Roman"/>
                          <a:cs typeface="Times New Roman"/>
                        </a:rPr>
                        <a:t>v11</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January 2007</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a:solidFill>
                            <a:schemeClr val="bg1"/>
                          </a:solidFill>
                          <a:latin typeface="Times New Roman"/>
                          <a:ea typeface="Times New Roman"/>
                          <a:cs typeface="Times New Roman"/>
                        </a:rPr>
                        <a:t>386,714.4974</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500">
                          <a:solidFill>
                            <a:schemeClr val="bg1"/>
                          </a:solidFill>
                          <a:latin typeface="Times New Roman"/>
                          <a:ea typeface="Times New Roman"/>
                          <a:cs typeface="Times New Roman"/>
                          <a:sym typeface="Wingdings"/>
                        </a:rPr>
                        <a:t></a:t>
                      </a:r>
                      <a:endParaRPr lang="en-US" sz="1500">
                        <a:solidFill>
                          <a:schemeClr val="bg1"/>
                        </a:solidFill>
                        <a:latin typeface="Times New Roman"/>
                        <a:ea typeface="Times New Roman"/>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spcBef>
                          <a:spcPts val="0"/>
                        </a:spcBef>
                        <a:spcAft>
                          <a:spcPts val="0"/>
                        </a:spcAft>
                      </a:pPr>
                      <a:r>
                        <a:rPr lang="en-US" sz="1500">
                          <a:solidFill>
                            <a:schemeClr val="bg1"/>
                          </a:solidFill>
                          <a:latin typeface="Times New Roman"/>
                          <a:ea typeface="Times New Roman"/>
                          <a:cs typeface="Times New Roman"/>
                        </a:rPr>
                        <a:t>v12</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July 2007</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dirty="0">
                          <a:solidFill>
                            <a:schemeClr val="bg1"/>
                          </a:solidFill>
                          <a:latin typeface="Times New Roman"/>
                          <a:ea typeface="Times New Roman"/>
                          <a:cs typeface="Times New Roman"/>
                        </a:rPr>
                        <a:t>386,816.9581</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algn="ctr">
                        <a:spcBef>
                          <a:spcPts val="0"/>
                        </a:spcBef>
                        <a:spcAft>
                          <a:spcPts val="0"/>
                        </a:spcAft>
                      </a:pPr>
                      <a:r>
                        <a:rPr lang="en-US" sz="1500">
                          <a:solidFill>
                            <a:schemeClr val="bg1"/>
                          </a:solidFill>
                          <a:latin typeface="Times New Roman"/>
                          <a:ea typeface="Times New Roman"/>
                          <a:cs typeface="Times New Roman"/>
                          <a:sym typeface="Wingdings"/>
                        </a:rPr>
                        <a:t></a:t>
                      </a:r>
                      <a:endParaRPr lang="en-US" sz="1500">
                        <a:solidFill>
                          <a:schemeClr val="bg1"/>
                        </a:solidFill>
                        <a:latin typeface="Times New Roman"/>
                        <a:ea typeface="Times New Roman"/>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spcBef>
                          <a:spcPts val="0"/>
                        </a:spcBef>
                        <a:spcAft>
                          <a:spcPts val="0"/>
                        </a:spcAft>
                      </a:pPr>
                      <a:r>
                        <a:rPr lang="en-US" sz="1500">
                          <a:solidFill>
                            <a:schemeClr val="bg1"/>
                          </a:solidFill>
                          <a:latin typeface="Times New Roman"/>
                          <a:ea typeface="Times New Roman"/>
                          <a:cs typeface="Times New Roman"/>
                        </a:rPr>
                        <a:t>v13</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January 2008</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a:solidFill>
                            <a:schemeClr val="bg1"/>
                          </a:solidFill>
                          <a:latin typeface="Times New Roman"/>
                          <a:ea typeface="Times New Roman"/>
                          <a:cs typeface="Times New Roman"/>
                        </a:rPr>
                        <a:t>386,803.0803</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500">
                          <a:solidFill>
                            <a:schemeClr val="bg1"/>
                          </a:solidFill>
                          <a:latin typeface="Times New Roman"/>
                          <a:ea typeface="Times New Roman"/>
                          <a:cs typeface="Times New Roman"/>
                          <a:sym typeface="Wingdings"/>
                        </a:rPr>
                        <a:t></a:t>
                      </a:r>
                      <a:endParaRPr lang="en-US" sz="1500">
                        <a:solidFill>
                          <a:schemeClr val="bg1"/>
                        </a:solidFill>
                        <a:latin typeface="Times New Roman"/>
                        <a:ea typeface="Times New Roman"/>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spcBef>
                          <a:spcPts val="0"/>
                        </a:spcBef>
                        <a:spcAft>
                          <a:spcPts val="0"/>
                        </a:spcAft>
                      </a:pPr>
                      <a:r>
                        <a:rPr lang="en-US" sz="1500">
                          <a:solidFill>
                            <a:schemeClr val="bg1"/>
                          </a:solidFill>
                          <a:latin typeface="Times New Roman"/>
                          <a:ea typeface="Times New Roman"/>
                          <a:cs typeface="Times New Roman"/>
                        </a:rPr>
                        <a:t>v14</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July 2008</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a:solidFill>
                            <a:schemeClr val="bg1"/>
                          </a:solidFill>
                          <a:latin typeface="Times New Roman"/>
                          <a:ea typeface="Times New Roman"/>
                          <a:cs typeface="Times New Roman"/>
                        </a:rPr>
                        <a:t>386,075.3172</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500" dirty="0">
                          <a:solidFill>
                            <a:schemeClr val="bg1"/>
                          </a:solidFill>
                          <a:latin typeface="Times New Roman"/>
                          <a:ea typeface="Times New Roman"/>
                          <a:cs typeface="Times New Roman"/>
                          <a:sym typeface="Wingdings"/>
                        </a:rPr>
                        <a:t></a:t>
                      </a:r>
                      <a:endParaRPr lang="en-US" sz="1500" dirty="0">
                        <a:solidFill>
                          <a:schemeClr val="bg1"/>
                        </a:solidFill>
                        <a:latin typeface="Times New Roman"/>
                        <a:ea typeface="Times New Roman"/>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r>
              <a:tr h="0">
                <a:tc>
                  <a:txBody>
                    <a:bodyPr/>
                    <a:lstStyle/>
                    <a:p>
                      <a:pPr marL="0" marR="0">
                        <a:spcBef>
                          <a:spcPts val="0"/>
                        </a:spcBef>
                        <a:spcAft>
                          <a:spcPts val="0"/>
                        </a:spcAft>
                      </a:pPr>
                      <a:r>
                        <a:rPr lang="en-US" sz="1500">
                          <a:solidFill>
                            <a:schemeClr val="bg1"/>
                          </a:solidFill>
                          <a:latin typeface="Times New Roman"/>
                          <a:ea typeface="Times New Roman"/>
                          <a:cs typeface="Times New Roman"/>
                        </a:rPr>
                        <a:t>v15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January 2009</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a:solidFill>
                            <a:schemeClr val="bg1"/>
                          </a:solidFill>
                          <a:latin typeface="Times New Roman"/>
                          <a:ea typeface="Times New Roman"/>
                          <a:cs typeface="Times New Roman"/>
                        </a:rPr>
                        <a:t>384,952.4653</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500">
                          <a:solidFill>
                            <a:schemeClr val="bg1"/>
                          </a:solidFill>
                          <a:latin typeface="Times New Roman"/>
                          <a:ea typeface="Times New Roman"/>
                          <a:cs typeface="Times New Roman"/>
                          <a:sym typeface="Wingdings"/>
                        </a:rPr>
                        <a:t></a:t>
                      </a:r>
                      <a:endParaRPr lang="en-US" sz="1500">
                        <a:solidFill>
                          <a:schemeClr val="bg1"/>
                        </a:solidFill>
                        <a:latin typeface="Times New Roman"/>
                        <a:ea typeface="Times New Roman"/>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spcBef>
                          <a:spcPts val="0"/>
                        </a:spcBef>
                        <a:spcAft>
                          <a:spcPts val="0"/>
                        </a:spcAft>
                      </a:pPr>
                      <a:r>
                        <a:rPr lang="en-US" sz="1500">
                          <a:solidFill>
                            <a:schemeClr val="bg1"/>
                          </a:solidFill>
                          <a:latin typeface="Times New Roman"/>
                          <a:ea typeface="Times New Roman"/>
                          <a:cs typeface="Times New Roman"/>
                        </a:rPr>
                        <a:t>v16</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July 2009</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a:solidFill>
                            <a:schemeClr val="bg1"/>
                          </a:solidFill>
                          <a:latin typeface="Times New Roman"/>
                          <a:ea typeface="Times New Roman"/>
                          <a:cs typeface="Times New Roman"/>
                        </a:rPr>
                        <a:t>384,960.7605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500">
                          <a:solidFill>
                            <a:schemeClr val="bg1"/>
                          </a:solidFill>
                          <a:latin typeface="Times New Roman"/>
                          <a:ea typeface="Times New Roman"/>
                          <a:cs typeface="Times New Roman"/>
                          <a:sym typeface="Wingdings"/>
                        </a:rPr>
                        <a:t></a:t>
                      </a:r>
                      <a:endParaRPr lang="en-US" sz="1500">
                        <a:solidFill>
                          <a:schemeClr val="bg1"/>
                        </a:solidFill>
                        <a:latin typeface="Times New Roman"/>
                        <a:ea typeface="Times New Roman"/>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spcBef>
                          <a:spcPts val="0"/>
                        </a:spcBef>
                        <a:spcAft>
                          <a:spcPts val="0"/>
                        </a:spcAft>
                      </a:pPr>
                      <a:r>
                        <a:rPr lang="en-US" sz="1500">
                          <a:solidFill>
                            <a:schemeClr val="bg1"/>
                          </a:solidFill>
                          <a:latin typeface="Times New Roman"/>
                          <a:ea typeface="Times New Roman"/>
                          <a:cs typeface="Times New Roman"/>
                        </a:rPr>
                        <a:t>v17</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January 2010</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dirty="0">
                          <a:solidFill>
                            <a:schemeClr val="bg1"/>
                          </a:solidFill>
                          <a:latin typeface="Times New Roman"/>
                          <a:ea typeface="Times New Roman"/>
                          <a:cs typeface="Times New Roman"/>
                        </a:rPr>
                        <a:t>385,449.7811</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algn="ctr">
                        <a:spcBef>
                          <a:spcPts val="0"/>
                        </a:spcBef>
                        <a:spcAft>
                          <a:spcPts val="0"/>
                        </a:spcAft>
                      </a:pPr>
                      <a:r>
                        <a:rPr lang="en-US" sz="1500">
                          <a:solidFill>
                            <a:schemeClr val="bg1"/>
                          </a:solidFill>
                          <a:latin typeface="Times New Roman"/>
                          <a:ea typeface="Times New Roman"/>
                          <a:cs typeface="Times New Roman"/>
                          <a:sym typeface="Wingdings"/>
                        </a:rPr>
                        <a:t></a:t>
                      </a:r>
                      <a:endParaRPr lang="en-US" sz="1500">
                        <a:solidFill>
                          <a:schemeClr val="bg1"/>
                        </a:solidFill>
                        <a:latin typeface="Times New Roman"/>
                        <a:ea typeface="Times New Roman"/>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spcBef>
                          <a:spcPts val="0"/>
                        </a:spcBef>
                        <a:spcAft>
                          <a:spcPts val="0"/>
                        </a:spcAft>
                      </a:pPr>
                      <a:r>
                        <a:rPr lang="en-US" sz="1500">
                          <a:solidFill>
                            <a:schemeClr val="bg1"/>
                          </a:solidFill>
                          <a:latin typeface="Times New Roman"/>
                          <a:ea typeface="Times New Roman"/>
                          <a:cs typeface="Times New Roman"/>
                        </a:rPr>
                        <a:t>v18</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July 2010</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a:solidFill>
                            <a:schemeClr val="bg1"/>
                          </a:solidFill>
                          <a:latin typeface="Times New Roman"/>
                          <a:ea typeface="Times New Roman"/>
                          <a:cs typeface="Times New Roman"/>
                        </a:rPr>
                        <a:t>385,052.7645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500" dirty="0">
                          <a:solidFill>
                            <a:schemeClr val="bg1"/>
                          </a:solidFill>
                          <a:latin typeface="Times New Roman"/>
                          <a:ea typeface="Times New Roman"/>
                          <a:cs typeface="Times New Roman"/>
                          <a:sym typeface="Wingdings"/>
                        </a:rPr>
                        <a:t></a:t>
                      </a:r>
                      <a:endParaRPr lang="en-US" sz="1500" dirty="0">
                        <a:solidFill>
                          <a:schemeClr val="bg1"/>
                        </a:solidFill>
                        <a:latin typeface="Times New Roman"/>
                        <a:ea typeface="Times New Roman"/>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graphicFrame>
        <p:nvGraphicFramePr>
          <p:cNvPr id="5" name="Chart 4"/>
          <p:cNvGraphicFramePr/>
          <p:nvPr/>
        </p:nvGraphicFramePr>
        <p:xfrm>
          <a:off x="5638800" y="4495800"/>
          <a:ext cx="3352800" cy="1828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5638800" y="2057400"/>
          <a:ext cx="3200400" cy="2133600"/>
        </p:xfrm>
        <a:graphic>
          <a:graphicData uri="http://schemas.openxmlformats.org/drawingml/2006/chart">
            <c:chart xmlns:c="http://schemas.openxmlformats.org/drawingml/2006/chart" xmlns:r="http://schemas.openxmlformats.org/officeDocument/2006/relationships" r:id="rId3"/>
          </a:graphicData>
        </a:graphic>
      </p:graphicFrame>
      <p:sp>
        <p:nvSpPr>
          <p:cNvPr id="35946" name="TextBox 6"/>
          <p:cNvSpPr txBox="1">
            <a:spLocks noChangeArrowheads="1"/>
          </p:cNvSpPr>
          <p:nvPr/>
        </p:nvSpPr>
        <p:spPr bwMode="auto">
          <a:xfrm>
            <a:off x="6248400" y="4038600"/>
            <a:ext cx="2336800" cy="307975"/>
          </a:xfrm>
          <a:prstGeom prst="rect">
            <a:avLst/>
          </a:prstGeom>
          <a:noFill/>
          <a:ln w="9525">
            <a:noFill/>
            <a:miter lim="800000"/>
            <a:headEnd/>
            <a:tailEnd/>
          </a:ln>
        </p:spPr>
        <p:txBody>
          <a:bodyPr wrap="none">
            <a:spAutoFit/>
          </a:bodyPr>
          <a:lstStyle/>
          <a:p>
            <a:r>
              <a:rPr lang="en-US" sz="1400">
                <a:solidFill>
                  <a:schemeClr val="bg1"/>
                </a:solidFill>
              </a:rPr>
              <a:t>Information content evolution</a:t>
            </a:r>
          </a:p>
        </p:txBody>
      </p:sp>
      <p:sp>
        <p:nvSpPr>
          <p:cNvPr id="35947" name="TextBox 7"/>
          <p:cNvSpPr txBox="1">
            <a:spLocks noChangeArrowheads="1"/>
          </p:cNvSpPr>
          <p:nvPr/>
        </p:nvSpPr>
        <p:spPr bwMode="auto">
          <a:xfrm>
            <a:off x="6324600" y="6324600"/>
            <a:ext cx="2382838" cy="307975"/>
          </a:xfrm>
          <a:prstGeom prst="rect">
            <a:avLst/>
          </a:prstGeom>
          <a:noFill/>
          <a:ln w="9525">
            <a:noFill/>
            <a:miter lim="800000"/>
            <a:headEnd/>
            <a:tailEnd/>
          </a:ln>
        </p:spPr>
        <p:txBody>
          <a:bodyPr wrap="none">
            <a:spAutoFit/>
          </a:bodyPr>
          <a:lstStyle/>
          <a:p>
            <a:r>
              <a:rPr lang="en-US" sz="1400">
                <a:solidFill>
                  <a:schemeClr val="bg1"/>
                </a:solidFill>
              </a:rPr>
              <a:t>Suspicious event perseverance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228600" y="1276350"/>
            <a:ext cx="8686800" cy="647700"/>
          </a:xfrm>
        </p:spPr>
        <p:txBody>
          <a:bodyPr/>
          <a:lstStyle/>
          <a:p>
            <a:r>
              <a:rPr lang="en-US" smtClean="0"/>
              <a:t>Evaluation</a:t>
            </a:r>
          </a:p>
        </p:txBody>
      </p:sp>
      <p:sp>
        <p:nvSpPr>
          <p:cNvPr id="36867" name="Content Placeholder 2"/>
          <p:cNvSpPr>
            <a:spLocks noGrp="1"/>
          </p:cNvSpPr>
          <p:nvPr>
            <p:ph idx="1"/>
          </p:nvPr>
        </p:nvSpPr>
        <p:spPr/>
        <p:txBody>
          <a:bodyPr/>
          <a:lstStyle/>
          <a:p>
            <a:r>
              <a:rPr lang="en-US" sz="2400" smtClean="0"/>
              <a:t>Use a more recent version of SNOMED CT as gold standard for earlier versions, expressing differences in terms of justified presence (JP), justified absence (JA), unjustified presence (UP) and unjustified absence (UA) yielding 17 combinations – change in reality, change in understanding, editorial mistake correction –  to each of which corresponds an error value (e</a:t>
            </a:r>
            <a:r>
              <a:rPr lang="en-US" sz="2400" baseline="-25000" smtClean="0"/>
              <a:t>i</a:t>
            </a:r>
            <a:r>
              <a:rPr lang="en-US" sz="2400" smtClean="0"/>
              <a:t>). The overall quality of an earlier version with respect to a chosen later version is then computed by means of formula:</a:t>
            </a:r>
          </a:p>
          <a:p>
            <a:endParaRPr lang="en-US" smtClean="0"/>
          </a:p>
        </p:txBody>
      </p:sp>
      <p:sp>
        <p:nvSpPr>
          <p:cNvPr id="36868" name="Rectangle 2"/>
          <p:cNvSpPr>
            <a:spLocks noChangeArrowheads="1"/>
          </p:cNvSpPr>
          <p:nvPr/>
        </p:nvSpPr>
        <p:spPr bwMode="auto">
          <a:xfrm>
            <a:off x="0" y="0"/>
            <a:ext cx="9144000" cy="0"/>
          </a:xfrm>
          <a:prstGeom prst="rect">
            <a:avLst/>
          </a:prstGeom>
          <a:noFill/>
          <a:ln w="9525" algn="ctr">
            <a:noFill/>
            <a:miter lim="800000"/>
            <a:headEnd/>
            <a:tailEnd/>
          </a:ln>
        </p:spPr>
        <p:txBody>
          <a:bodyPr wrap="none" lIns="0" tIns="0" rIns="0" bIns="0" anchor="ctr">
            <a:spAutoFit/>
          </a:bodyPr>
          <a:lstStyle/>
          <a:p>
            <a:endParaRPr lang="en-US"/>
          </a:p>
        </p:txBody>
      </p:sp>
      <p:sp>
        <p:nvSpPr>
          <p:cNvPr id="36869" name="Rectangle 4"/>
          <p:cNvSpPr>
            <a:spLocks noChangeArrowheads="1"/>
          </p:cNvSpPr>
          <p:nvPr/>
        </p:nvSpPr>
        <p:spPr bwMode="auto">
          <a:xfrm>
            <a:off x="0" y="0"/>
            <a:ext cx="9144000" cy="0"/>
          </a:xfrm>
          <a:prstGeom prst="rect">
            <a:avLst/>
          </a:prstGeom>
          <a:noFill/>
          <a:ln w="9525" algn="ctr">
            <a:noFill/>
            <a:miter lim="800000"/>
            <a:headEnd/>
            <a:tailEnd/>
          </a:ln>
        </p:spPr>
        <p:txBody>
          <a:bodyPr wrap="none" lIns="0" tIns="0" rIns="0" bIns="0" anchor="ctr">
            <a:spAutoFit/>
          </a:bodyPr>
          <a:lstStyle/>
          <a:p>
            <a:endParaRPr lang="en-US"/>
          </a:p>
        </p:txBody>
      </p:sp>
      <p:sp>
        <p:nvSpPr>
          <p:cNvPr id="36870" name="Rectangle 5"/>
          <p:cNvSpPr>
            <a:spLocks noChangeArrowheads="1"/>
          </p:cNvSpPr>
          <p:nvPr/>
        </p:nvSpPr>
        <p:spPr bwMode="auto">
          <a:xfrm>
            <a:off x="0" y="742950"/>
            <a:ext cx="9144000" cy="0"/>
          </a:xfrm>
          <a:prstGeom prst="rect">
            <a:avLst/>
          </a:prstGeom>
          <a:noFill/>
          <a:ln w="9525" algn="ctr">
            <a:noFill/>
            <a:miter lim="800000"/>
            <a:headEnd/>
            <a:tailEnd/>
          </a:ln>
        </p:spPr>
        <p:txBody>
          <a:bodyPr wrap="none" lIns="0" tIns="0" rIns="0" bIns="0" anchor="ctr">
            <a:spAutoFit/>
          </a:bodyPr>
          <a:lstStyle/>
          <a:p>
            <a:endParaRPr lang="en-US"/>
          </a:p>
        </p:txBody>
      </p:sp>
      <p:pic>
        <p:nvPicPr>
          <p:cNvPr id="36871" name="Picture 6"/>
          <p:cNvPicPr>
            <a:picLocks noChangeAspect="1" noChangeArrowheads="1"/>
          </p:cNvPicPr>
          <p:nvPr/>
        </p:nvPicPr>
        <p:blipFill>
          <a:blip r:embed="rId2" cstate="print"/>
          <a:srcRect/>
          <a:stretch>
            <a:fillRect/>
          </a:stretch>
        </p:blipFill>
        <p:spPr bwMode="auto">
          <a:xfrm>
            <a:off x="4572000" y="4648200"/>
            <a:ext cx="2581275" cy="1447800"/>
          </a:xfrm>
          <a:prstGeom prst="rect">
            <a:avLst/>
          </a:prstGeom>
          <a:noFill/>
          <a:ln w="9525" algn="ctr">
            <a:noFill/>
            <a:miter lim="800000"/>
            <a:headEnd/>
            <a:tailEnd/>
          </a:ln>
        </p:spPr>
      </p:pic>
      <p:sp>
        <p:nvSpPr>
          <p:cNvPr id="36872" name="Rectangle 10"/>
          <p:cNvSpPr>
            <a:spLocks noChangeArrowheads="1"/>
          </p:cNvSpPr>
          <p:nvPr/>
        </p:nvSpPr>
        <p:spPr bwMode="auto">
          <a:xfrm>
            <a:off x="0" y="6427788"/>
            <a:ext cx="9144000" cy="430212"/>
          </a:xfrm>
          <a:prstGeom prst="rect">
            <a:avLst/>
          </a:prstGeom>
          <a:noFill/>
          <a:ln w="9525" algn="ctr">
            <a:noFill/>
            <a:miter lim="800000"/>
            <a:headEnd/>
            <a:tailEnd/>
          </a:ln>
        </p:spPr>
        <p:txBody>
          <a:bodyPr lIns="0" tIns="0" rIns="0" bIns="0" anchor="ctr">
            <a:spAutoFit/>
          </a:bodyPr>
          <a:lstStyle/>
          <a:p>
            <a:pPr algn="r" eaLnBrk="0" hangingPunct="0">
              <a:tabLst>
                <a:tab pos="228600" algn="l"/>
              </a:tabLst>
            </a:pPr>
            <a:r>
              <a:rPr lang="en-US" sz="1400">
                <a:solidFill>
                  <a:schemeClr val="bg1"/>
                </a:solidFill>
                <a:cs typeface="Times New Roman" pitchFamily="18" charset="0"/>
              </a:rPr>
              <a:t>Ceusters W. Applying Evolutionary Terminology Auditing to SNOMED CT.  American Medical Informatics Association 2010 Annual Symposium (AMIA 2010) Proceedings. Washington DC, 2010. p. 96-100.</a:t>
            </a:r>
            <a:endParaRPr lang="en-US" sz="1400">
              <a:solidFill>
                <a:schemeClr val="bg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28600" y="1276350"/>
            <a:ext cx="8686800" cy="647700"/>
          </a:xfrm>
        </p:spPr>
        <p:txBody>
          <a:bodyPr/>
          <a:lstStyle/>
          <a:p>
            <a:r>
              <a:rPr lang="en-US" smtClean="0"/>
              <a:t>‘</a:t>
            </a:r>
            <a:r>
              <a:rPr lang="en-US" i="1" smtClean="0"/>
              <a:t>next</a:t>
            </a:r>
            <a:r>
              <a:rPr lang="en-US" smtClean="0"/>
              <a:t>’ and ‘</a:t>
            </a:r>
            <a:r>
              <a:rPr lang="en-US" i="1" smtClean="0"/>
              <a:t>last</a:t>
            </a:r>
            <a:r>
              <a:rPr lang="en-US" smtClean="0"/>
              <a:t>’ version quality improvement</a:t>
            </a:r>
          </a:p>
        </p:txBody>
      </p:sp>
      <p:sp>
        <p:nvSpPr>
          <p:cNvPr id="37891" name="Content Placeholder 2"/>
          <p:cNvSpPr>
            <a:spLocks noGrp="1"/>
          </p:cNvSpPr>
          <p:nvPr>
            <p:ph idx="1"/>
          </p:nvPr>
        </p:nvSpPr>
        <p:spPr>
          <a:xfrm>
            <a:off x="152400" y="5486400"/>
            <a:ext cx="8839200" cy="1219200"/>
          </a:xfrm>
        </p:spPr>
        <p:txBody>
          <a:bodyPr/>
          <a:lstStyle/>
          <a:p>
            <a:r>
              <a:rPr lang="en-US" sz="2400" smtClean="0"/>
              <a:t>when the difference between two consecutive points on the Qnv curve shows a large increase, as is the case between v3 and v4, then this means that it is worth upgrading to the </a:t>
            </a:r>
            <a:r>
              <a:rPr lang="en-US" sz="2400" i="1" smtClean="0"/>
              <a:t>next</a:t>
            </a:r>
            <a:r>
              <a:rPr lang="en-US" sz="2400" smtClean="0"/>
              <a:t> version, thus v5.</a:t>
            </a:r>
          </a:p>
        </p:txBody>
      </p:sp>
      <p:pic>
        <p:nvPicPr>
          <p:cNvPr id="37892" name="Chart 9"/>
          <p:cNvPicPr>
            <a:picLocks noChangeArrowheads="1"/>
          </p:cNvPicPr>
          <p:nvPr/>
        </p:nvPicPr>
        <p:blipFill>
          <a:blip r:embed="rId2" cstate="print"/>
          <a:srcRect l="-3004" t="-3685" r="-2574" b="-7002"/>
          <a:stretch>
            <a:fillRect/>
          </a:stretch>
        </p:blipFill>
        <p:spPr bwMode="auto">
          <a:xfrm>
            <a:off x="1143000" y="2057400"/>
            <a:ext cx="70104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28600" y="1344613"/>
            <a:ext cx="8686800" cy="511175"/>
          </a:xfrm>
        </p:spPr>
        <p:txBody>
          <a:bodyPr/>
          <a:lstStyle/>
          <a:p>
            <a:r>
              <a:rPr lang="en-US" sz="2400" smtClean="0"/>
              <a:t>Comparison with ‘</a:t>
            </a:r>
            <a:r>
              <a:rPr lang="en-US" sz="2400" i="1" smtClean="0"/>
              <a:t>next</a:t>
            </a:r>
            <a:r>
              <a:rPr lang="en-US" sz="2400" smtClean="0"/>
              <a:t>’ and ‘</a:t>
            </a:r>
            <a:r>
              <a:rPr lang="en-US" sz="2400" i="1" smtClean="0"/>
              <a:t>last</a:t>
            </a:r>
            <a:r>
              <a:rPr lang="en-US" sz="2400" smtClean="0"/>
              <a:t>’ version quality improvement</a:t>
            </a:r>
          </a:p>
        </p:txBody>
      </p:sp>
      <p:graphicFrame>
        <p:nvGraphicFramePr>
          <p:cNvPr id="4" name="Table 3"/>
          <p:cNvGraphicFramePr>
            <a:graphicFrameLocks noGrp="1"/>
          </p:cNvGraphicFramePr>
          <p:nvPr/>
        </p:nvGraphicFramePr>
        <p:xfrm>
          <a:off x="152400" y="1981200"/>
          <a:ext cx="8839201" cy="4602480"/>
        </p:xfrm>
        <a:graphic>
          <a:graphicData uri="http://schemas.openxmlformats.org/drawingml/2006/table">
            <a:tbl>
              <a:tblPr/>
              <a:tblGrid>
                <a:gridCol w="457200"/>
                <a:gridCol w="1295400"/>
                <a:gridCol w="1143000"/>
                <a:gridCol w="1143000"/>
                <a:gridCol w="1219200"/>
                <a:gridCol w="914400"/>
                <a:gridCol w="533400"/>
                <a:gridCol w="533400"/>
                <a:gridCol w="609600"/>
                <a:gridCol w="533400"/>
                <a:gridCol w="457201"/>
              </a:tblGrid>
              <a:tr h="189820">
                <a:tc rowSpan="2" gridSpan="2">
                  <a:txBody>
                    <a:bodyPr/>
                    <a:lstStyle/>
                    <a:p>
                      <a:pPr marL="0" marR="0" algn="ctr">
                        <a:spcBef>
                          <a:spcPts val="0"/>
                        </a:spcBef>
                        <a:spcAft>
                          <a:spcPts val="0"/>
                        </a:spcAft>
                      </a:pPr>
                      <a:r>
                        <a:rPr lang="en-US" sz="1400" b="1" dirty="0">
                          <a:solidFill>
                            <a:schemeClr val="bg1"/>
                          </a:solidFill>
                          <a:latin typeface="Times New Roman"/>
                          <a:ea typeface="Times New Roman"/>
                        </a:rPr>
                        <a:t>Version</a:t>
                      </a:r>
                      <a:endParaRPr lang="en-US" sz="1400" dirty="0">
                        <a:solidFill>
                          <a:schemeClr val="bg1"/>
                        </a:solidFill>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hMerge="1">
                  <a:txBody>
                    <a:bodyPr/>
                    <a:lstStyle/>
                    <a:p>
                      <a:endParaRPr lang="en-US"/>
                    </a:p>
                  </a:txBody>
                  <a:tcPr/>
                </a:tc>
                <a:tc rowSpan="2">
                  <a:txBody>
                    <a:bodyPr/>
                    <a:lstStyle/>
                    <a:p>
                      <a:pPr marL="0" marR="0" algn="ctr">
                        <a:spcBef>
                          <a:spcPts val="0"/>
                        </a:spcBef>
                        <a:spcAft>
                          <a:spcPts val="0"/>
                        </a:spcAft>
                      </a:pPr>
                      <a:r>
                        <a:rPr lang="en-US" sz="1400" b="1">
                          <a:solidFill>
                            <a:schemeClr val="bg1"/>
                          </a:solidFill>
                          <a:latin typeface="Times New Roman"/>
                          <a:ea typeface="Times New Roman"/>
                        </a:rPr>
                        <a:t>Information content</a:t>
                      </a:r>
                      <a:endParaRPr lang="en-US" sz="1400">
                        <a:solidFill>
                          <a:schemeClr val="bg1"/>
                        </a:solidFill>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marL="0" marR="0" algn="ctr">
                        <a:spcBef>
                          <a:spcPts val="0"/>
                        </a:spcBef>
                        <a:spcAft>
                          <a:spcPts val="0"/>
                        </a:spcAft>
                      </a:pPr>
                      <a:r>
                        <a:rPr lang="en-US" sz="1400" b="1">
                          <a:solidFill>
                            <a:schemeClr val="bg1"/>
                          </a:solidFill>
                          <a:latin typeface="Times New Roman"/>
                          <a:ea typeface="Times New Roman"/>
                        </a:rPr>
                        <a:t>Suspicious event perseverance</a:t>
                      </a:r>
                      <a:endParaRPr lang="en-US" sz="1400">
                        <a:solidFill>
                          <a:schemeClr val="bg1"/>
                        </a:solidFill>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marL="0" marR="0" algn="ctr">
                        <a:spcBef>
                          <a:spcPts val="0"/>
                        </a:spcBef>
                        <a:spcAft>
                          <a:spcPts val="0"/>
                        </a:spcAft>
                      </a:pPr>
                      <a:r>
                        <a:rPr lang="en-US" sz="1400" b="1" i="1" dirty="0">
                          <a:solidFill>
                            <a:schemeClr val="bg1"/>
                          </a:solidFill>
                          <a:latin typeface="Times New Roman"/>
                          <a:ea typeface="Times New Roman"/>
                        </a:rPr>
                        <a:t>‘Next version’</a:t>
                      </a:r>
                      <a:r>
                        <a:rPr lang="en-US" sz="1400" b="1" dirty="0">
                          <a:solidFill>
                            <a:schemeClr val="bg1"/>
                          </a:solidFill>
                          <a:latin typeface="Times New Roman"/>
                          <a:ea typeface="Times New Roman"/>
                        </a:rPr>
                        <a:t> quality improvement</a:t>
                      </a:r>
                      <a:endParaRPr lang="en-US" sz="1400" dirty="0">
                        <a:solidFill>
                          <a:schemeClr val="bg1"/>
                        </a:solidFill>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6">
                  <a:txBody>
                    <a:bodyPr/>
                    <a:lstStyle/>
                    <a:p>
                      <a:pPr marL="0" marR="0" algn="ctr">
                        <a:spcBef>
                          <a:spcPts val="0"/>
                        </a:spcBef>
                        <a:spcAft>
                          <a:spcPts val="0"/>
                        </a:spcAft>
                      </a:pPr>
                      <a:r>
                        <a:rPr lang="en-US" sz="1400" b="1" i="1">
                          <a:solidFill>
                            <a:schemeClr val="bg1"/>
                          </a:solidFill>
                          <a:latin typeface="Times New Roman"/>
                          <a:ea typeface="Times New Roman"/>
                        </a:rPr>
                        <a:t>‘Last version’</a:t>
                      </a:r>
                      <a:r>
                        <a:rPr lang="en-US" sz="1400" b="1">
                          <a:solidFill>
                            <a:schemeClr val="bg1"/>
                          </a:solidFill>
                          <a:latin typeface="Times New Roman"/>
                          <a:ea typeface="Times New Roman"/>
                        </a:rPr>
                        <a:t> quality improvement</a:t>
                      </a:r>
                      <a:endParaRPr lang="en-US" sz="1400">
                        <a:solidFill>
                          <a:schemeClr val="bg1"/>
                        </a:solidFill>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48640">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400" b="1" dirty="0" smtClean="0">
                          <a:solidFill>
                            <a:schemeClr val="bg1"/>
                          </a:solidFill>
                          <a:latin typeface="Times New Roman"/>
                          <a:ea typeface="Times New Roman"/>
                        </a:rPr>
                        <a:t>LQV</a:t>
                      </a:r>
                      <a:endParaRPr lang="en-US" sz="1400" dirty="0">
                        <a:solidFill>
                          <a:schemeClr val="bg1"/>
                        </a:solidFill>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b="1">
                          <a:solidFill>
                            <a:schemeClr val="bg1"/>
                          </a:solidFill>
                          <a:latin typeface="Times New Roman"/>
                          <a:ea typeface="Times New Roman"/>
                        </a:rPr>
                        <a:t>5%</a:t>
                      </a:r>
                      <a:endParaRPr lang="en-US" sz="1400">
                        <a:solidFill>
                          <a:schemeClr val="bg1"/>
                        </a:solidFill>
                        <a:latin typeface="Times New Roman"/>
                        <a:ea typeface="Times New Roman"/>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b="1">
                          <a:solidFill>
                            <a:schemeClr val="bg1"/>
                          </a:solidFill>
                          <a:latin typeface="Times New Roman"/>
                          <a:ea typeface="Times New Roman"/>
                        </a:rPr>
                        <a:t>10%</a:t>
                      </a:r>
                      <a:endParaRPr lang="en-US" sz="1400">
                        <a:solidFill>
                          <a:schemeClr val="bg1"/>
                        </a:solidFill>
                        <a:latin typeface="Times New Roman"/>
                        <a:ea typeface="Times New Roman"/>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b="1">
                          <a:solidFill>
                            <a:schemeClr val="bg1"/>
                          </a:solidFill>
                          <a:latin typeface="Times New Roman"/>
                          <a:ea typeface="Times New Roman"/>
                        </a:rPr>
                        <a:t>15%</a:t>
                      </a:r>
                      <a:endParaRPr lang="en-US" sz="1400">
                        <a:solidFill>
                          <a:schemeClr val="bg1"/>
                        </a:solidFill>
                        <a:latin typeface="Times New Roman"/>
                        <a:ea typeface="Times New Roman"/>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b="1">
                          <a:solidFill>
                            <a:schemeClr val="bg1"/>
                          </a:solidFill>
                          <a:latin typeface="Times New Roman"/>
                          <a:ea typeface="Times New Roman"/>
                        </a:rPr>
                        <a:t>20%</a:t>
                      </a:r>
                      <a:endParaRPr lang="en-US" sz="1400">
                        <a:solidFill>
                          <a:schemeClr val="bg1"/>
                        </a:solidFill>
                        <a:latin typeface="Times New Roman"/>
                        <a:ea typeface="Times New Roman"/>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chemeClr val="bg1"/>
                          </a:solidFill>
                          <a:latin typeface="Times New Roman"/>
                          <a:ea typeface="Times New Roman"/>
                        </a:rPr>
                        <a:t>25%</a:t>
                      </a:r>
                      <a:endParaRPr lang="en-US" sz="1400" dirty="0">
                        <a:solidFill>
                          <a:schemeClr val="bg1"/>
                        </a:solidFill>
                        <a:latin typeface="Times New Roman"/>
                        <a:ea typeface="Times New Roman"/>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0911">
                <a:tc>
                  <a:txBody>
                    <a:bodyPr/>
                    <a:lstStyle/>
                    <a:p>
                      <a:pPr marL="0" marR="0">
                        <a:spcBef>
                          <a:spcPts val="0"/>
                        </a:spcBef>
                        <a:spcAft>
                          <a:spcPts val="0"/>
                        </a:spcAft>
                      </a:pPr>
                      <a:r>
                        <a:rPr lang="en-US" sz="1400">
                          <a:solidFill>
                            <a:schemeClr val="bg1"/>
                          </a:solidFill>
                          <a:latin typeface="Times New Roman"/>
                          <a:ea typeface="Times New Roman"/>
                        </a:rPr>
                        <a:t>v1</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January 2002</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79,424.5499</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sym typeface="Wingdings"/>
                        </a:rPr>
                        <a:t></a:t>
                      </a:r>
                      <a:endParaRPr lang="en-US" sz="140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0.902158875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0.45334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0911">
                <a:tc>
                  <a:txBody>
                    <a:bodyPr/>
                    <a:lstStyle/>
                    <a:p>
                      <a:pPr marL="0" marR="0">
                        <a:spcBef>
                          <a:spcPts val="0"/>
                        </a:spcBef>
                        <a:spcAft>
                          <a:spcPts val="0"/>
                        </a:spcAft>
                      </a:pPr>
                      <a:r>
                        <a:rPr lang="en-US" sz="1400">
                          <a:solidFill>
                            <a:schemeClr val="bg1"/>
                          </a:solidFill>
                          <a:latin typeface="Times New Roman"/>
                          <a:ea typeface="Times New Roman"/>
                        </a:rPr>
                        <a:t>v2</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July 2002</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dirty="0">
                          <a:solidFill>
                            <a:schemeClr val="bg1"/>
                          </a:solidFill>
                          <a:latin typeface="Times New Roman"/>
                          <a:ea typeface="Times New Roman"/>
                        </a:rPr>
                        <a:t>88,838.2435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400">
                          <a:solidFill>
                            <a:schemeClr val="bg1"/>
                          </a:solidFill>
                          <a:latin typeface="Times New Roman"/>
                          <a:ea typeface="Times New Roman"/>
                          <a:sym typeface="Wingdings"/>
                        </a:rPr>
                        <a:t></a:t>
                      </a:r>
                      <a:endParaRPr lang="en-US" sz="140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0.807276754</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0.47980</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0911">
                <a:tc>
                  <a:txBody>
                    <a:bodyPr/>
                    <a:lstStyle/>
                    <a:p>
                      <a:pPr marL="0" marR="0">
                        <a:spcBef>
                          <a:spcPts val="0"/>
                        </a:spcBef>
                        <a:spcAft>
                          <a:spcPts val="0"/>
                        </a:spcAft>
                      </a:pPr>
                      <a:r>
                        <a:rPr lang="en-US" sz="1400">
                          <a:solidFill>
                            <a:schemeClr val="bg1"/>
                          </a:solidFill>
                          <a:latin typeface="Times New Roman"/>
                          <a:ea typeface="Times New Roman"/>
                        </a:rPr>
                        <a:t>v3</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January 2003</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dirty="0">
                          <a:solidFill>
                            <a:schemeClr val="bg1"/>
                          </a:solidFill>
                          <a:latin typeface="Times New Roman"/>
                          <a:ea typeface="Times New Roman"/>
                        </a:rPr>
                        <a:t>127,864.0057</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400">
                          <a:solidFill>
                            <a:schemeClr val="bg1"/>
                          </a:solidFill>
                          <a:latin typeface="Times New Roman"/>
                          <a:ea typeface="Times New Roman"/>
                          <a:sym typeface="Wingdings"/>
                        </a:rPr>
                        <a:t></a:t>
                      </a:r>
                      <a:endParaRPr lang="en-US" sz="140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0.674182895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0.55653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140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89820">
                <a:tc>
                  <a:txBody>
                    <a:bodyPr/>
                    <a:lstStyle/>
                    <a:p>
                      <a:pPr marL="0" marR="0">
                        <a:spcBef>
                          <a:spcPts val="0"/>
                        </a:spcBef>
                        <a:spcAft>
                          <a:spcPts val="0"/>
                        </a:spcAft>
                      </a:pPr>
                      <a:r>
                        <a:rPr lang="en-US" sz="1400">
                          <a:solidFill>
                            <a:schemeClr val="bg1"/>
                          </a:solidFill>
                          <a:latin typeface="Times New Roman"/>
                          <a:ea typeface="Times New Roman"/>
                        </a:rPr>
                        <a:t>v4</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July 2003</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dirty="0">
                          <a:solidFill>
                            <a:schemeClr val="bg1"/>
                          </a:solidFill>
                          <a:latin typeface="Times New Roman"/>
                          <a:ea typeface="Times New Roman"/>
                        </a:rPr>
                        <a:t>368,261.2260</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400">
                          <a:solidFill>
                            <a:schemeClr val="bg1"/>
                          </a:solidFill>
                          <a:latin typeface="Times New Roman"/>
                          <a:ea typeface="Times New Roman"/>
                          <a:sym typeface="Wingdings"/>
                        </a:rPr>
                        <a:t></a:t>
                      </a:r>
                      <a:endParaRPr lang="en-US" sz="140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B0F0"/>
                          </a:solidFill>
                          <a:latin typeface="Times New Roman"/>
                          <a:ea typeface="Times New Roman"/>
                        </a:rPr>
                        <a:t>0.930927215</a:t>
                      </a:r>
                      <a:endParaRPr lang="en-US" sz="1400" dirty="0">
                        <a:solidFill>
                          <a:srgbClr val="00B0F0"/>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0.76591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140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0911">
                <a:tc>
                  <a:txBody>
                    <a:bodyPr/>
                    <a:lstStyle/>
                    <a:p>
                      <a:pPr marL="0" marR="0">
                        <a:spcBef>
                          <a:spcPts val="0"/>
                        </a:spcBef>
                        <a:spcAft>
                          <a:spcPts val="0"/>
                        </a:spcAft>
                      </a:pPr>
                      <a:r>
                        <a:rPr lang="en-US" sz="1400">
                          <a:solidFill>
                            <a:schemeClr val="bg1"/>
                          </a:solidFill>
                          <a:latin typeface="Times New Roman"/>
                          <a:ea typeface="Times New Roman"/>
                        </a:rPr>
                        <a:t>v5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January 2004</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360,409.8979</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sym typeface="Wingdings"/>
                        </a:rPr>
                        <a:t></a:t>
                      </a:r>
                      <a:endParaRPr lang="en-US" sz="140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B0F0"/>
                          </a:solidFill>
                          <a:latin typeface="Times New Roman"/>
                          <a:ea typeface="Times New Roman"/>
                        </a:rPr>
                        <a:t>0.936412939</a:t>
                      </a:r>
                      <a:endParaRPr lang="en-US" sz="1400" dirty="0">
                        <a:solidFill>
                          <a:srgbClr val="00B0F0"/>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spcBef>
                          <a:spcPts val="0"/>
                        </a:spcBef>
                        <a:spcAft>
                          <a:spcPts val="0"/>
                        </a:spcAft>
                      </a:pPr>
                      <a:r>
                        <a:rPr lang="en-US" sz="1400">
                          <a:solidFill>
                            <a:schemeClr val="bg1"/>
                          </a:solidFill>
                          <a:latin typeface="Times New Roman"/>
                          <a:ea typeface="Times New Roman"/>
                        </a:rPr>
                        <a:t>0.78907</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0911">
                <a:tc>
                  <a:txBody>
                    <a:bodyPr/>
                    <a:lstStyle/>
                    <a:p>
                      <a:pPr marL="0" marR="0">
                        <a:spcBef>
                          <a:spcPts val="0"/>
                        </a:spcBef>
                        <a:spcAft>
                          <a:spcPts val="0"/>
                        </a:spcAft>
                      </a:pPr>
                      <a:r>
                        <a:rPr lang="en-US" sz="1400">
                          <a:solidFill>
                            <a:schemeClr val="bg1"/>
                          </a:solidFill>
                          <a:latin typeface="Times New Roman"/>
                          <a:ea typeface="Times New Roman"/>
                        </a:rPr>
                        <a:t>v6</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July 2004</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dirty="0">
                          <a:solidFill>
                            <a:schemeClr val="bg1"/>
                          </a:solidFill>
                          <a:latin typeface="Times New Roman"/>
                          <a:ea typeface="Times New Roman"/>
                        </a:rPr>
                        <a:t>388,775.7097</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400" dirty="0">
                          <a:solidFill>
                            <a:schemeClr val="bg1"/>
                          </a:solidFill>
                          <a:latin typeface="Times New Roman"/>
                          <a:ea typeface="Times New Roman"/>
                          <a:sym typeface="Wingdings"/>
                        </a:rPr>
                        <a:t></a:t>
                      </a:r>
                      <a:endParaRPr lang="en-US" sz="1400" dirty="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r">
                        <a:spcBef>
                          <a:spcPts val="0"/>
                        </a:spcBef>
                        <a:spcAft>
                          <a:spcPts val="0"/>
                        </a:spcAft>
                      </a:pPr>
                      <a:r>
                        <a:rPr lang="en-US" sz="1400" b="1" dirty="0">
                          <a:solidFill>
                            <a:srgbClr val="00B0F0"/>
                          </a:solidFill>
                          <a:latin typeface="Times New Roman"/>
                          <a:ea typeface="Times New Roman"/>
                        </a:rPr>
                        <a:t>0.970773297</a:t>
                      </a:r>
                      <a:endParaRPr lang="en-US" sz="1400" dirty="0">
                        <a:solidFill>
                          <a:srgbClr val="00B0F0"/>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spcBef>
                          <a:spcPts val="0"/>
                        </a:spcBef>
                        <a:spcAft>
                          <a:spcPts val="0"/>
                        </a:spcAft>
                      </a:pPr>
                      <a:r>
                        <a:rPr lang="en-US" sz="1400">
                          <a:solidFill>
                            <a:schemeClr val="bg1"/>
                          </a:solidFill>
                          <a:latin typeface="Times New Roman"/>
                          <a:ea typeface="Times New Roman"/>
                        </a:rPr>
                        <a:t>0.83995</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0911">
                <a:tc>
                  <a:txBody>
                    <a:bodyPr/>
                    <a:lstStyle/>
                    <a:p>
                      <a:pPr marL="0" marR="0">
                        <a:spcBef>
                          <a:spcPts val="0"/>
                        </a:spcBef>
                        <a:spcAft>
                          <a:spcPts val="0"/>
                        </a:spcAft>
                      </a:pPr>
                      <a:r>
                        <a:rPr lang="en-US" sz="1400">
                          <a:solidFill>
                            <a:schemeClr val="bg1"/>
                          </a:solidFill>
                          <a:latin typeface="Times New Roman"/>
                          <a:ea typeface="Times New Roman"/>
                        </a:rPr>
                        <a:t>v7</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January 2005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390,637.7034</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400" dirty="0">
                          <a:solidFill>
                            <a:schemeClr val="bg1"/>
                          </a:solidFill>
                          <a:latin typeface="Times New Roman"/>
                          <a:ea typeface="Times New Roman"/>
                          <a:sym typeface="Wingdings"/>
                        </a:rPr>
                        <a:t></a:t>
                      </a:r>
                      <a:endParaRPr lang="en-US" sz="1400" dirty="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r">
                        <a:spcBef>
                          <a:spcPts val="0"/>
                        </a:spcBef>
                        <a:spcAft>
                          <a:spcPts val="0"/>
                        </a:spcAft>
                      </a:pPr>
                      <a:r>
                        <a:rPr lang="en-US" sz="1400" dirty="0">
                          <a:solidFill>
                            <a:schemeClr val="bg1"/>
                          </a:solidFill>
                          <a:latin typeface="Times New Roman"/>
                          <a:ea typeface="Times New Roman"/>
                        </a:rPr>
                        <a:t>0.952138559</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spcBef>
                          <a:spcPts val="0"/>
                        </a:spcBef>
                        <a:spcAft>
                          <a:spcPts val="0"/>
                        </a:spcAft>
                      </a:pPr>
                      <a:r>
                        <a:rPr lang="en-US" sz="1400">
                          <a:solidFill>
                            <a:schemeClr val="bg1"/>
                          </a:solidFill>
                          <a:latin typeface="Times New Roman"/>
                          <a:ea typeface="Times New Roman"/>
                        </a:rPr>
                        <a:t>0.86259</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0911">
                <a:tc>
                  <a:txBody>
                    <a:bodyPr/>
                    <a:lstStyle/>
                    <a:p>
                      <a:pPr marL="0" marR="0">
                        <a:spcBef>
                          <a:spcPts val="0"/>
                        </a:spcBef>
                        <a:spcAft>
                          <a:spcPts val="0"/>
                        </a:spcAft>
                      </a:pPr>
                      <a:r>
                        <a:rPr lang="en-US" sz="1400">
                          <a:solidFill>
                            <a:schemeClr val="bg1"/>
                          </a:solidFill>
                          <a:latin typeface="Times New Roman"/>
                          <a:ea typeface="Times New Roman"/>
                        </a:rPr>
                        <a:t>v8</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July 2005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dirty="0">
                          <a:solidFill>
                            <a:schemeClr val="bg1"/>
                          </a:solidFill>
                          <a:latin typeface="Times New Roman"/>
                          <a:ea typeface="Times New Roman"/>
                        </a:rPr>
                        <a:t>401,196.6372</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400">
                          <a:solidFill>
                            <a:schemeClr val="bg1"/>
                          </a:solidFill>
                          <a:latin typeface="Times New Roman"/>
                          <a:ea typeface="Times New Roman"/>
                          <a:sym typeface="Wingdings"/>
                        </a:rPr>
                        <a:t></a:t>
                      </a:r>
                      <a:endParaRPr lang="en-US" sz="140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B0F0"/>
                          </a:solidFill>
                          <a:latin typeface="Times New Roman"/>
                          <a:ea typeface="Times New Roman"/>
                        </a:rPr>
                        <a:t>0.995326645</a:t>
                      </a:r>
                      <a:endParaRPr lang="en-US" sz="1400" dirty="0">
                        <a:solidFill>
                          <a:srgbClr val="00B0F0"/>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0.90446</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0911">
                <a:tc>
                  <a:txBody>
                    <a:bodyPr/>
                    <a:lstStyle/>
                    <a:p>
                      <a:pPr marL="0" marR="0">
                        <a:spcBef>
                          <a:spcPts val="0"/>
                        </a:spcBef>
                        <a:spcAft>
                          <a:spcPts val="0"/>
                        </a:spcAft>
                      </a:pPr>
                      <a:r>
                        <a:rPr lang="en-US" sz="1400">
                          <a:solidFill>
                            <a:schemeClr val="bg1"/>
                          </a:solidFill>
                          <a:latin typeface="Times New Roman"/>
                          <a:ea typeface="Times New Roman"/>
                        </a:rPr>
                        <a:t>v9</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January 2006</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389,021.8138</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sym typeface="Wingdings"/>
                        </a:rPr>
                        <a:t></a:t>
                      </a:r>
                      <a:endParaRPr lang="en-US" sz="140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dirty="0">
                          <a:solidFill>
                            <a:schemeClr val="bg1"/>
                          </a:solidFill>
                          <a:latin typeface="Times New Roman"/>
                          <a:ea typeface="Times New Roman"/>
                        </a:rPr>
                        <a:t>0.988407635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spcBef>
                          <a:spcPts val="0"/>
                        </a:spcBef>
                        <a:spcAft>
                          <a:spcPts val="0"/>
                        </a:spcAft>
                      </a:pPr>
                      <a:r>
                        <a:rPr lang="en-US" sz="1400">
                          <a:solidFill>
                            <a:schemeClr val="bg1"/>
                          </a:solidFill>
                          <a:latin typeface="Times New Roman"/>
                          <a:ea typeface="Times New Roman"/>
                        </a:rPr>
                        <a:t>0.90854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0911">
                <a:tc>
                  <a:txBody>
                    <a:bodyPr/>
                    <a:lstStyle/>
                    <a:p>
                      <a:pPr marL="0" marR="0">
                        <a:spcBef>
                          <a:spcPts val="0"/>
                        </a:spcBef>
                        <a:spcAft>
                          <a:spcPts val="0"/>
                        </a:spcAft>
                      </a:pPr>
                      <a:r>
                        <a:rPr lang="en-US" sz="1400">
                          <a:solidFill>
                            <a:schemeClr val="bg1"/>
                          </a:solidFill>
                          <a:latin typeface="Times New Roman"/>
                          <a:ea typeface="Times New Roman"/>
                        </a:rPr>
                        <a:t>v10</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July 2006</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387,226.2485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sym typeface="Wingdings"/>
                        </a:rPr>
                        <a:t></a:t>
                      </a:r>
                      <a:endParaRPr lang="en-US" sz="140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0.992040473</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0.91776</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0911">
                <a:tc>
                  <a:txBody>
                    <a:bodyPr/>
                    <a:lstStyle/>
                    <a:p>
                      <a:pPr marL="0" marR="0">
                        <a:spcBef>
                          <a:spcPts val="0"/>
                        </a:spcBef>
                        <a:spcAft>
                          <a:spcPts val="0"/>
                        </a:spcAft>
                      </a:pPr>
                      <a:r>
                        <a:rPr lang="en-US" sz="1400">
                          <a:solidFill>
                            <a:schemeClr val="bg1"/>
                          </a:solidFill>
                          <a:latin typeface="Times New Roman"/>
                          <a:ea typeface="Times New Roman"/>
                        </a:rPr>
                        <a:t>v11</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January 2007</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386,714.4974</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sym typeface="Wingdings"/>
                        </a:rPr>
                        <a:t></a:t>
                      </a:r>
                      <a:endParaRPr lang="en-US" sz="140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B0F0"/>
                          </a:solidFill>
                          <a:latin typeface="Times New Roman"/>
                          <a:ea typeface="Times New Roman"/>
                        </a:rPr>
                        <a:t>0.999406567</a:t>
                      </a:r>
                      <a:endParaRPr lang="en-US" sz="1400" dirty="0">
                        <a:solidFill>
                          <a:srgbClr val="00B0F0"/>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0.92518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0911">
                <a:tc>
                  <a:txBody>
                    <a:bodyPr/>
                    <a:lstStyle/>
                    <a:p>
                      <a:pPr marL="0" marR="0">
                        <a:spcBef>
                          <a:spcPts val="0"/>
                        </a:spcBef>
                        <a:spcAft>
                          <a:spcPts val="0"/>
                        </a:spcAft>
                      </a:pPr>
                      <a:r>
                        <a:rPr lang="en-US" sz="1400">
                          <a:solidFill>
                            <a:schemeClr val="bg1"/>
                          </a:solidFill>
                          <a:latin typeface="Times New Roman"/>
                          <a:ea typeface="Times New Roman"/>
                        </a:rPr>
                        <a:t>v12</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July 2007</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dirty="0">
                          <a:solidFill>
                            <a:schemeClr val="bg1"/>
                          </a:solidFill>
                          <a:latin typeface="Times New Roman"/>
                          <a:ea typeface="Times New Roman"/>
                        </a:rPr>
                        <a:t>386,816.9581</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400">
                          <a:solidFill>
                            <a:schemeClr val="bg1"/>
                          </a:solidFill>
                          <a:latin typeface="Times New Roman"/>
                          <a:ea typeface="Times New Roman"/>
                          <a:sym typeface="Wingdings"/>
                        </a:rPr>
                        <a:t></a:t>
                      </a:r>
                      <a:endParaRPr lang="en-US" sz="140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dirty="0">
                          <a:solidFill>
                            <a:schemeClr val="bg1"/>
                          </a:solidFill>
                          <a:latin typeface="Times New Roman"/>
                          <a:ea typeface="Times New Roman"/>
                        </a:rPr>
                        <a:t>0.998631853</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spcBef>
                          <a:spcPts val="0"/>
                        </a:spcBef>
                        <a:spcAft>
                          <a:spcPts val="0"/>
                        </a:spcAft>
                      </a:pPr>
                      <a:r>
                        <a:rPr lang="en-US" sz="1400">
                          <a:solidFill>
                            <a:schemeClr val="bg1"/>
                          </a:solidFill>
                          <a:latin typeface="Times New Roman"/>
                          <a:ea typeface="Times New Roman"/>
                        </a:rPr>
                        <a:t>0.92567</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0911">
                <a:tc>
                  <a:txBody>
                    <a:bodyPr/>
                    <a:lstStyle/>
                    <a:p>
                      <a:pPr marL="0" marR="0">
                        <a:spcBef>
                          <a:spcPts val="0"/>
                        </a:spcBef>
                        <a:spcAft>
                          <a:spcPts val="0"/>
                        </a:spcAft>
                      </a:pPr>
                      <a:r>
                        <a:rPr lang="en-US" sz="1400">
                          <a:solidFill>
                            <a:schemeClr val="bg1"/>
                          </a:solidFill>
                          <a:latin typeface="Times New Roman"/>
                          <a:ea typeface="Times New Roman"/>
                        </a:rPr>
                        <a:t>v13</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January 2008</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386,803.0803</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sym typeface="Wingdings"/>
                        </a:rPr>
                        <a:t></a:t>
                      </a:r>
                      <a:endParaRPr lang="en-US" sz="140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0.976249334</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0.92638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0911">
                <a:tc>
                  <a:txBody>
                    <a:bodyPr/>
                    <a:lstStyle/>
                    <a:p>
                      <a:pPr marL="0" marR="0">
                        <a:spcBef>
                          <a:spcPts val="0"/>
                        </a:spcBef>
                        <a:spcAft>
                          <a:spcPts val="0"/>
                        </a:spcAft>
                      </a:pPr>
                      <a:r>
                        <a:rPr lang="en-US" sz="1400">
                          <a:solidFill>
                            <a:schemeClr val="bg1"/>
                          </a:solidFill>
                          <a:latin typeface="Times New Roman"/>
                          <a:ea typeface="Times New Roman"/>
                        </a:rPr>
                        <a:t>v14</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July 2008</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386,075.3172</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bg1"/>
                          </a:solidFill>
                          <a:latin typeface="Times New Roman"/>
                          <a:ea typeface="Times New Roman"/>
                          <a:sym typeface="Wingdings"/>
                        </a:rPr>
                        <a:t></a:t>
                      </a:r>
                      <a:endParaRPr lang="en-US" sz="1400" dirty="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r">
                        <a:spcBef>
                          <a:spcPts val="0"/>
                        </a:spcBef>
                        <a:spcAft>
                          <a:spcPts val="0"/>
                        </a:spcAft>
                      </a:pPr>
                      <a:r>
                        <a:rPr lang="en-US" sz="1400">
                          <a:solidFill>
                            <a:schemeClr val="bg1"/>
                          </a:solidFill>
                          <a:latin typeface="Times New Roman"/>
                          <a:ea typeface="Times New Roman"/>
                        </a:rPr>
                        <a:t>0.992155217</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0.94874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0911">
                <a:tc>
                  <a:txBody>
                    <a:bodyPr/>
                    <a:lstStyle/>
                    <a:p>
                      <a:pPr marL="0" marR="0">
                        <a:spcBef>
                          <a:spcPts val="0"/>
                        </a:spcBef>
                        <a:spcAft>
                          <a:spcPts val="0"/>
                        </a:spcAft>
                      </a:pPr>
                      <a:r>
                        <a:rPr lang="en-US" sz="1400">
                          <a:solidFill>
                            <a:schemeClr val="bg1"/>
                          </a:solidFill>
                          <a:latin typeface="Times New Roman"/>
                          <a:ea typeface="Times New Roman"/>
                        </a:rPr>
                        <a:t>v15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January 2009</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384,952.4653</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sym typeface="Wingdings"/>
                        </a:rPr>
                        <a:t></a:t>
                      </a:r>
                      <a:endParaRPr lang="en-US" sz="140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0.971849459</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0.95583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140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0911">
                <a:tc>
                  <a:txBody>
                    <a:bodyPr/>
                    <a:lstStyle/>
                    <a:p>
                      <a:pPr marL="0" marR="0">
                        <a:spcBef>
                          <a:spcPts val="0"/>
                        </a:spcBef>
                        <a:spcAft>
                          <a:spcPts val="0"/>
                        </a:spcAft>
                      </a:pPr>
                      <a:r>
                        <a:rPr lang="en-US" sz="1400">
                          <a:solidFill>
                            <a:schemeClr val="bg1"/>
                          </a:solidFill>
                          <a:latin typeface="Times New Roman"/>
                          <a:ea typeface="Times New Roman"/>
                        </a:rPr>
                        <a:t>v16</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July 2009</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384,960.7605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sym typeface="Wingdings"/>
                        </a:rPr>
                        <a:t></a:t>
                      </a:r>
                      <a:endParaRPr lang="en-US" sz="140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0.987649670</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0.98262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0911">
                <a:tc>
                  <a:txBody>
                    <a:bodyPr/>
                    <a:lstStyle/>
                    <a:p>
                      <a:pPr marL="0" marR="0">
                        <a:spcBef>
                          <a:spcPts val="0"/>
                        </a:spcBef>
                        <a:spcAft>
                          <a:spcPts val="0"/>
                        </a:spcAft>
                      </a:pPr>
                      <a:r>
                        <a:rPr lang="en-US" sz="1400">
                          <a:solidFill>
                            <a:schemeClr val="bg1"/>
                          </a:solidFill>
                          <a:latin typeface="Times New Roman"/>
                          <a:ea typeface="Times New Roman"/>
                        </a:rPr>
                        <a:t>v17</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January 2010</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dirty="0">
                          <a:solidFill>
                            <a:schemeClr val="bg1"/>
                          </a:solidFill>
                          <a:latin typeface="Times New Roman"/>
                          <a:ea typeface="Times New Roman"/>
                        </a:rPr>
                        <a:t>385,449.7811</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400">
                          <a:solidFill>
                            <a:schemeClr val="bg1"/>
                          </a:solidFill>
                          <a:latin typeface="Times New Roman"/>
                          <a:ea typeface="Times New Roman"/>
                          <a:sym typeface="Wingdings"/>
                        </a:rPr>
                        <a:t></a:t>
                      </a:r>
                      <a:endParaRPr lang="en-US" sz="140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0.994921958</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0.99492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0911">
                <a:tc>
                  <a:txBody>
                    <a:bodyPr/>
                    <a:lstStyle/>
                    <a:p>
                      <a:pPr marL="0" marR="0">
                        <a:spcBef>
                          <a:spcPts val="0"/>
                        </a:spcBef>
                        <a:spcAft>
                          <a:spcPts val="0"/>
                        </a:spcAft>
                      </a:pPr>
                      <a:r>
                        <a:rPr lang="en-US" sz="1400">
                          <a:solidFill>
                            <a:schemeClr val="bg1"/>
                          </a:solidFill>
                          <a:latin typeface="Times New Roman"/>
                          <a:ea typeface="Times New Roman"/>
                        </a:rPr>
                        <a:t>v18</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July 2010</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385,052.7645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sym typeface="Wingdings"/>
                        </a:rPr>
                        <a:t></a:t>
                      </a:r>
                      <a:endParaRPr lang="en-US" sz="140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dirty="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28600" y="1276350"/>
            <a:ext cx="8686800" cy="647700"/>
          </a:xfrm>
        </p:spPr>
        <p:txBody>
          <a:bodyPr/>
          <a:lstStyle/>
          <a:p>
            <a:r>
              <a:rPr lang="en-US" smtClean="0"/>
              <a:t>Conclusions (1)</a:t>
            </a:r>
          </a:p>
        </p:txBody>
      </p:sp>
      <p:sp>
        <p:nvSpPr>
          <p:cNvPr id="39939" name="Content Placeholder 2"/>
          <p:cNvSpPr>
            <a:spLocks noGrp="1"/>
          </p:cNvSpPr>
          <p:nvPr>
            <p:ph idx="1"/>
          </p:nvPr>
        </p:nvSpPr>
        <p:spPr/>
        <p:txBody>
          <a:bodyPr/>
          <a:lstStyle/>
          <a:p>
            <a:r>
              <a:rPr lang="en-US" sz="2800" smtClean="0"/>
              <a:t>the information content strategy approximates closely the 5%  Qlv quality increase requirement, except:</a:t>
            </a:r>
          </a:p>
          <a:p>
            <a:pPr lvl="1"/>
            <a:r>
              <a:rPr lang="en-US" smtClean="0"/>
              <a:t>(1) unnecessary upgrades in January 2005 and July 2007, and </a:t>
            </a:r>
          </a:p>
          <a:p>
            <a:pPr lvl="1"/>
            <a:r>
              <a:rPr lang="en-US" smtClean="0"/>
              <a:t>(2) a failure to upgrade in January 2009 which is corrected in January 2010. </a:t>
            </a:r>
          </a:p>
          <a:p>
            <a:r>
              <a:rPr lang="en-US" sz="2800" smtClean="0"/>
              <a:t>Combining this strategy with the suspicious event perseverance strategy would have led to an upgrade in July 2008 instead of January 2009. </a:t>
            </a:r>
          </a:p>
          <a:p>
            <a:pPr>
              <a:buFontTx/>
              <a:buNone/>
            </a:pPr>
            <a:endParaRPr lang="en-US"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8600" y="1276350"/>
            <a:ext cx="8686800" cy="647700"/>
          </a:xfrm>
        </p:spPr>
        <p:txBody>
          <a:bodyPr/>
          <a:lstStyle/>
          <a:p>
            <a:r>
              <a:rPr lang="en-US" smtClean="0"/>
              <a:t>Conclusions (2)</a:t>
            </a:r>
          </a:p>
        </p:txBody>
      </p:sp>
      <p:sp>
        <p:nvSpPr>
          <p:cNvPr id="40963" name="Content Placeholder 2"/>
          <p:cNvSpPr>
            <a:spLocks noGrp="1"/>
          </p:cNvSpPr>
          <p:nvPr>
            <p:ph idx="1"/>
          </p:nvPr>
        </p:nvSpPr>
        <p:spPr/>
        <p:txBody>
          <a:bodyPr/>
          <a:lstStyle/>
          <a:p>
            <a:pPr>
              <a:spcBef>
                <a:spcPts val="300"/>
              </a:spcBef>
            </a:pPr>
            <a:r>
              <a:rPr lang="en-US" sz="2800" smtClean="0"/>
              <a:t>This is promising since:</a:t>
            </a:r>
          </a:p>
          <a:p>
            <a:pPr lvl="1">
              <a:spcBef>
                <a:spcPts val="300"/>
              </a:spcBef>
            </a:pPr>
            <a:r>
              <a:rPr lang="en-US" sz="2400" smtClean="0"/>
              <a:t>it is a completely automatic process;</a:t>
            </a:r>
          </a:p>
          <a:p>
            <a:pPr lvl="1">
              <a:spcBef>
                <a:spcPts val="300"/>
              </a:spcBef>
            </a:pPr>
            <a:r>
              <a:rPr lang="en-US" sz="2400" smtClean="0"/>
              <a:t>IC and SEP can be calculated with each new version, while Qnv gives a delay of one version and Qlv provides a post-hoc assessment;</a:t>
            </a:r>
          </a:p>
          <a:p>
            <a:pPr lvl="1">
              <a:spcBef>
                <a:spcPts val="300"/>
              </a:spcBef>
            </a:pPr>
            <a:r>
              <a:rPr lang="en-US" sz="2400" smtClean="0"/>
              <a:t>the method can be used for internal QA by SNOMED authors.</a:t>
            </a:r>
          </a:p>
          <a:p>
            <a:pPr>
              <a:spcBef>
                <a:spcPts val="300"/>
              </a:spcBef>
            </a:pPr>
            <a:r>
              <a:rPr lang="en-US" sz="2800" smtClean="0"/>
              <a:t>Limitations:</a:t>
            </a:r>
          </a:p>
          <a:p>
            <a:pPr lvl="1">
              <a:spcBef>
                <a:spcPts val="300"/>
              </a:spcBef>
            </a:pPr>
            <a:r>
              <a:rPr lang="en-US" sz="2400" smtClean="0"/>
              <a:t>for sure: transitive closure computations require serious computer resources;</a:t>
            </a:r>
          </a:p>
          <a:p>
            <a:pPr lvl="1">
              <a:spcBef>
                <a:spcPts val="300"/>
              </a:spcBef>
            </a:pPr>
            <a:r>
              <a:rPr lang="en-US" sz="2400" smtClean="0"/>
              <a:t>just one test case processed thus far;</a:t>
            </a:r>
          </a:p>
          <a:p>
            <a:pPr lvl="1">
              <a:spcBef>
                <a:spcPts val="300"/>
              </a:spcBef>
            </a:pPr>
            <a:r>
              <a:rPr lang="en-US" sz="2400" u="sng" smtClean="0"/>
              <a:t>not</a:t>
            </a:r>
            <a:r>
              <a:rPr lang="en-US" sz="2400" smtClean="0"/>
              <a:t>: the uncertainty about whether a suspicious event is a mistake or a correction thereof: the perseverance matters.</a:t>
            </a:r>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AutoShape 2"/>
          <p:cNvSpPr>
            <a:spLocks noGrp="1" noChangeArrowheads="1"/>
          </p:cNvSpPr>
          <p:nvPr>
            <p:ph type="title"/>
          </p:nvPr>
        </p:nvSpPr>
        <p:spPr>
          <a:xfrm>
            <a:off x="255588" y="1284288"/>
            <a:ext cx="8632825" cy="631825"/>
          </a:xfrm>
        </p:spPr>
        <p:txBody>
          <a:bodyPr/>
          <a:lstStyle/>
          <a:p>
            <a:r>
              <a:rPr lang="nl-BE"/>
              <a:t>What influences the development of ontologies?</a:t>
            </a:r>
            <a:endParaRPr lang="en-GB"/>
          </a:p>
        </p:txBody>
      </p:sp>
      <p:sp>
        <p:nvSpPr>
          <p:cNvPr id="532483" name="Rectangle 3"/>
          <p:cNvSpPr>
            <a:spLocks noGrp="1" noChangeArrowheads="1"/>
          </p:cNvSpPr>
          <p:nvPr>
            <p:ph type="body" idx="1"/>
          </p:nvPr>
        </p:nvSpPr>
        <p:spPr/>
        <p:txBody>
          <a:bodyPr/>
          <a:lstStyle/>
          <a:p>
            <a:r>
              <a:rPr lang="nl-BE" b="1"/>
              <a:t>Level of concretizations</a:t>
            </a:r>
          </a:p>
          <a:p>
            <a:pPr lvl="1"/>
            <a:r>
              <a:rPr lang="nl-BE"/>
              <a:t>Mirrors biomedical science and case perception only partially</a:t>
            </a:r>
          </a:p>
          <a:p>
            <a:pPr lvl="2"/>
            <a:r>
              <a:rPr lang="nl-BE"/>
              <a:t>Editing mistakes</a:t>
            </a:r>
          </a:p>
          <a:p>
            <a:pPr lvl="2"/>
            <a:r>
              <a:rPr lang="nl-BE"/>
              <a:t>Leaving out diseases or pathological behaviours for non-biomedical reasons</a:t>
            </a:r>
          </a:p>
          <a:p>
            <a:pPr lvl="3"/>
            <a:r>
              <a:rPr lang="nl-BE"/>
              <a:t>Smoking</a:t>
            </a:r>
          </a:p>
          <a:p>
            <a:pPr lvl="2"/>
            <a:r>
              <a:rPr lang="nl-BE"/>
              <a:t>Adding non-pathological behaviour as a disease</a:t>
            </a:r>
          </a:p>
          <a:p>
            <a:pPr lvl="3"/>
            <a:r>
              <a:rPr lang="nl-BE"/>
              <a:t>Homosexuality</a:t>
            </a:r>
          </a:p>
          <a:p>
            <a:pPr lvl="2"/>
            <a:r>
              <a:rPr lang="nl-BE"/>
              <a:t>Leaving out wat is considered not relevant</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28600" y="1276350"/>
            <a:ext cx="8686800" cy="647700"/>
          </a:xfrm>
        </p:spPr>
        <p:txBody>
          <a:bodyPr/>
          <a:lstStyle/>
          <a:p>
            <a:r>
              <a:rPr lang="en-US" smtClean="0"/>
              <a:t>Acknowledgements</a:t>
            </a:r>
          </a:p>
        </p:txBody>
      </p:sp>
      <p:sp>
        <p:nvSpPr>
          <p:cNvPr id="41987" name="Content Placeholder 2"/>
          <p:cNvSpPr>
            <a:spLocks noGrp="1"/>
          </p:cNvSpPr>
          <p:nvPr>
            <p:ph idx="1"/>
          </p:nvPr>
        </p:nvSpPr>
        <p:spPr/>
        <p:txBody>
          <a:bodyPr/>
          <a:lstStyle/>
          <a:p>
            <a:r>
              <a:rPr lang="en-US" smtClean="0"/>
              <a:t>The work described was funded in part by grant R21LM009824 from the National Library of Medicine. The content of this paper is solely the responsibility of the author and does not necessarily represent the official views of the NLM or the NIH.</a:t>
            </a:r>
          </a:p>
          <a:p>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a:xfrm>
            <a:off x="255588" y="1293733"/>
            <a:ext cx="8632825" cy="612934"/>
          </a:xfrm>
        </p:spPr>
        <p:txBody>
          <a:bodyPr/>
          <a:lstStyle/>
          <a:p>
            <a:pPr eaLnBrk="1" hangingPunct="1"/>
            <a:r>
              <a:rPr lang="en-US" sz="3000" dirty="0" smtClean="0"/>
              <a:t>For example: SNOMED </a:t>
            </a:r>
            <a:r>
              <a:rPr lang="en-US" sz="3000" dirty="0" smtClean="0"/>
              <a:t>CT’s updating principles</a:t>
            </a:r>
          </a:p>
        </p:txBody>
      </p:sp>
      <p:sp>
        <p:nvSpPr>
          <p:cNvPr id="16387" name="Rectangle 3"/>
          <p:cNvSpPr>
            <a:spLocks noGrp="1" noChangeArrowheads="1"/>
          </p:cNvSpPr>
          <p:nvPr>
            <p:ph type="body" idx="1"/>
          </p:nvPr>
        </p:nvSpPr>
        <p:spPr/>
        <p:txBody>
          <a:bodyPr/>
          <a:lstStyle/>
          <a:p>
            <a:pPr eaLnBrk="1" hangingPunct="1"/>
            <a:r>
              <a:rPr lang="en-GB" smtClean="0"/>
              <a:t>Changes in SNOMED CT are …</a:t>
            </a:r>
          </a:p>
          <a:p>
            <a:pPr eaLnBrk="1" hangingPunct="1">
              <a:buFontTx/>
              <a:buNone/>
            </a:pPr>
            <a:r>
              <a:rPr lang="en-GB" smtClean="0"/>
              <a:t>    ‘… </a:t>
            </a:r>
            <a:r>
              <a:rPr lang="en-GB" i="1" smtClean="0"/>
              <a:t>driven by changes in understanding of health and disease processes; introduction of new drugs, investigations, therapies and procedures; new threats to health; as well as proposals and work provided by SNOMED partners and licensees</a:t>
            </a:r>
            <a:r>
              <a:rPr lang="en-GB" smtClean="0"/>
              <a:t>’. </a:t>
            </a:r>
          </a:p>
          <a:p>
            <a:pPr eaLnBrk="1" hangingPunct="1"/>
            <a:endParaRPr lang="en-US" smtClean="0"/>
          </a:p>
        </p:txBody>
      </p:sp>
      <p:sp>
        <p:nvSpPr>
          <p:cNvPr id="16388" name="Rectangle 4"/>
          <p:cNvSpPr>
            <a:spLocks noChangeArrowheads="1"/>
          </p:cNvSpPr>
          <p:nvPr/>
        </p:nvSpPr>
        <p:spPr bwMode="auto">
          <a:xfrm>
            <a:off x="1600200" y="6553200"/>
            <a:ext cx="7543800" cy="304800"/>
          </a:xfrm>
          <a:prstGeom prst="rect">
            <a:avLst/>
          </a:prstGeom>
          <a:noFill/>
          <a:ln w="9525">
            <a:noFill/>
            <a:miter lim="800000"/>
            <a:headEnd/>
            <a:tailEnd/>
          </a:ln>
        </p:spPr>
        <p:txBody>
          <a:bodyPr>
            <a:spAutoFit/>
          </a:bodyPr>
          <a:lstStyle/>
          <a:p>
            <a:pPr algn="r"/>
            <a:r>
              <a:rPr lang="en-US" sz="1400" b="1">
                <a:solidFill>
                  <a:schemeClr val="bg1"/>
                </a:solidFill>
              </a:rPr>
              <a:t>SNOMED CT® Technical Reference Guide – January 2007 Release, p43.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a:xfrm>
            <a:off x="255588" y="1276350"/>
            <a:ext cx="8632825" cy="647700"/>
          </a:xfrm>
        </p:spPr>
        <p:txBody>
          <a:bodyPr/>
          <a:lstStyle/>
          <a:p>
            <a:pPr eaLnBrk="1" hangingPunct="1"/>
            <a:r>
              <a:rPr lang="en-US" smtClean="0"/>
              <a:t>SNOMED CT implicitly references the levels</a:t>
            </a:r>
          </a:p>
        </p:txBody>
      </p:sp>
      <p:sp>
        <p:nvSpPr>
          <p:cNvPr id="798723" name="Rectangle 3"/>
          <p:cNvSpPr>
            <a:spLocks noGrp="1" noChangeArrowheads="1"/>
          </p:cNvSpPr>
          <p:nvPr>
            <p:ph type="body" idx="1"/>
          </p:nvPr>
        </p:nvSpPr>
        <p:spPr/>
        <p:txBody>
          <a:bodyPr/>
          <a:lstStyle/>
          <a:p>
            <a:pPr eaLnBrk="1" hangingPunct="1">
              <a:defRPr/>
            </a:pPr>
            <a:r>
              <a:rPr lang="en-GB" dirty="0" smtClean="0"/>
              <a:t>Changes in SNOMED CT are …</a:t>
            </a:r>
          </a:p>
          <a:p>
            <a:pPr eaLnBrk="1" hangingPunct="1">
              <a:buFontTx/>
              <a:buNone/>
              <a:defRPr/>
            </a:pPr>
            <a:r>
              <a:rPr lang="en-GB" dirty="0" smtClean="0"/>
              <a:t>    ‘… </a:t>
            </a:r>
            <a:r>
              <a:rPr lang="en-GB" i="1" dirty="0" smtClean="0"/>
              <a:t>driven by changes in </a:t>
            </a:r>
            <a:r>
              <a:rPr lang="en-GB" i="1" dirty="0" smtClean="0">
                <a:solidFill>
                  <a:schemeClr val="accent1">
                    <a:lumMod val="60000"/>
                    <a:lumOff val="40000"/>
                  </a:schemeClr>
                </a:solidFill>
              </a:rPr>
              <a:t>understanding of health and disease processes</a:t>
            </a:r>
            <a:r>
              <a:rPr lang="en-GB" i="1" dirty="0" smtClean="0"/>
              <a:t>; </a:t>
            </a:r>
            <a:r>
              <a:rPr lang="en-GB" i="1" dirty="0" smtClean="0">
                <a:solidFill>
                  <a:srgbClr val="FFC000"/>
                </a:solidFill>
              </a:rPr>
              <a:t>introduction of new drugs, investigations, therapies and procedures; new threats to health</a:t>
            </a:r>
            <a:r>
              <a:rPr lang="en-GB" i="1" dirty="0" smtClean="0"/>
              <a:t>; as well as </a:t>
            </a:r>
            <a:r>
              <a:rPr lang="en-GB" i="1" dirty="0" smtClean="0">
                <a:solidFill>
                  <a:srgbClr val="FF7C80"/>
                </a:solidFill>
              </a:rPr>
              <a:t>proposals and work provided by SNOMED partners and licensees</a:t>
            </a:r>
            <a:r>
              <a:rPr lang="en-GB" dirty="0" smtClean="0"/>
              <a:t>’. </a:t>
            </a:r>
          </a:p>
          <a:p>
            <a:pPr eaLnBrk="1" hangingPunct="1">
              <a:defRPr/>
            </a:pPr>
            <a:endParaRPr lang="en-US" dirty="0" smtClean="0"/>
          </a:p>
        </p:txBody>
      </p:sp>
      <p:sp>
        <p:nvSpPr>
          <p:cNvPr id="17412" name="Rectangle 4"/>
          <p:cNvSpPr>
            <a:spLocks noChangeArrowheads="1"/>
          </p:cNvSpPr>
          <p:nvPr/>
        </p:nvSpPr>
        <p:spPr bwMode="auto">
          <a:xfrm>
            <a:off x="1600200" y="6553200"/>
            <a:ext cx="7543800" cy="304800"/>
          </a:xfrm>
          <a:prstGeom prst="rect">
            <a:avLst/>
          </a:prstGeom>
          <a:noFill/>
          <a:ln w="9525">
            <a:noFill/>
            <a:miter lim="800000"/>
            <a:headEnd/>
            <a:tailEnd/>
          </a:ln>
        </p:spPr>
        <p:txBody>
          <a:bodyPr>
            <a:spAutoFit/>
          </a:bodyPr>
          <a:lstStyle/>
          <a:p>
            <a:pPr algn="r"/>
            <a:r>
              <a:rPr lang="en-US" sz="1400" b="1">
                <a:solidFill>
                  <a:schemeClr val="bg1"/>
                </a:solidFill>
              </a:rPr>
              <a:t>SNOMED CT® Technical Reference Guide – January 2007 Release, p43. </a:t>
            </a:r>
          </a:p>
        </p:txBody>
      </p:sp>
      <p:sp>
        <p:nvSpPr>
          <p:cNvPr id="5" name="TextBox 4"/>
          <p:cNvSpPr txBox="1"/>
          <p:nvPr/>
        </p:nvSpPr>
        <p:spPr>
          <a:xfrm>
            <a:off x="4186238" y="5402263"/>
            <a:ext cx="842962" cy="769937"/>
          </a:xfrm>
          <a:prstGeom prst="rect">
            <a:avLst/>
          </a:prstGeom>
          <a:noFill/>
        </p:spPr>
        <p:txBody>
          <a:bodyPr wrap="none">
            <a:spAutoFit/>
          </a:bodyPr>
          <a:lstStyle/>
          <a:p>
            <a:pPr>
              <a:defRPr/>
            </a:pPr>
            <a:r>
              <a:rPr lang="en-US" sz="4400" b="1" dirty="0">
                <a:solidFill>
                  <a:schemeClr val="accent1">
                    <a:lumMod val="60000"/>
                    <a:lumOff val="40000"/>
                  </a:schemeClr>
                </a:solidFill>
              </a:rPr>
              <a:t>L2</a:t>
            </a:r>
          </a:p>
        </p:txBody>
      </p:sp>
      <p:sp>
        <p:nvSpPr>
          <p:cNvPr id="17414" name="TextBox 5"/>
          <p:cNvSpPr txBox="1">
            <a:spLocks noChangeArrowheads="1"/>
          </p:cNvSpPr>
          <p:nvPr/>
        </p:nvSpPr>
        <p:spPr bwMode="auto">
          <a:xfrm>
            <a:off x="2057400" y="5402263"/>
            <a:ext cx="842963" cy="769937"/>
          </a:xfrm>
          <a:prstGeom prst="rect">
            <a:avLst/>
          </a:prstGeom>
          <a:noFill/>
          <a:ln w="9525">
            <a:noFill/>
            <a:miter lim="800000"/>
            <a:headEnd/>
            <a:tailEnd/>
          </a:ln>
        </p:spPr>
        <p:txBody>
          <a:bodyPr wrap="none">
            <a:spAutoFit/>
          </a:bodyPr>
          <a:lstStyle/>
          <a:p>
            <a:r>
              <a:rPr lang="en-US" sz="4400" b="1">
                <a:solidFill>
                  <a:srgbClr val="FFC000"/>
                </a:solidFill>
              </a:rPr>
              <a:t>L1</a:t>
            </a:r>
          </a:p>
        </p:txBody>
      </p:sp>
      <p:sp>
        <p:nvSpPr>
          <p:cNvPr id="17415" name="TextBox 6"/>
          <p:cNvSpPr txBox="1">
            <a:spLocks noChangeArrowheads="1"/>
          </p:cNvSpPr>
          <p:nvPr/>
        </p:nvSpPr>
        <p:spPr bwMode="auto">
          <a:xfrm>
            <a:off x="6477000" y="5402263"/>
            <a:ext cx="842963" cy="769937"/>
          </a:xfrm>
          <a:prstGeom prst="rect">
            <a:avLst/>
          </a:prstGeom>
          <a:noFill/>
          <a:ln w="9525">
            <a:noFill/>
            <a:miter lim="800000"/>
            <a:headEnd/>
            <a:tailEnd/>
          </a:ln>
        </p:spPr>
        <p:txBody>
          <a:bodyPr wrap="none">
            <a:spAutoFit/>
          </a:bodyPr>
          <a:lstStyle/>
          <a:p>
            <a:r>
              <a:rPr lang="en-US" sz="4400" b="1">
                <a:solidFill>
                  <a:srgbClr val="FF7C80"/>
                </a:solidFill>
              </a:rPr>
              <a:t>L3</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Standaardontwerp">
  <a:themeElements>
    <a:clrScheme name="1_Standaardontwer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Standaardontwerp">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66"/>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66"/>
            </a:solidFill>
            <a:effectLst/>
            <a:latin typeface="Times New Roman" pitchFamily="18" charset="0"/>
          </a:defRPr>
        </a:defPPr>
      </a:lstStyle>
    </a:lnDef>
  </a:objectDefaults>
  <a:extraClrSchemeLst>
    <a:extraClrScheme>
      <a:clrScheme name="1_Standaardontwer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tandaardontwer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tandaardontwer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tandaardontwer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Standaardontwer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Standaardontwerp">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_Standaardontwer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Standaardontwerp">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1_Standaardontwer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Standaardontwerp">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1_Standaardontwer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Standaardontwerp">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1_Standaardontwer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Standaardontwerp">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OntologyGroup</Template>
  <TotalTime>9878</TotalTime>
  <Words>6294</Words>
  <Application>Microsoft Office PowerPoint</Application>
  <PresentationFormat>On-screen Show (4:3)</PresentationFormat>
  <Paragraphs>2534</Paragraphs>
  <Slides>70</Slides>
  <Notes>29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70</vt:i4>
      </vt:variant>
    </vt:vector>
  </HeadingPairs>
  <TitlesOfParts>
    <vt:vector size="81" baseType="lpstr">
      <vt:lpstr>Times New Roman</vt:lpstr>
      <vt:lpstr>Arial Unicode MS</vt:lpstr>
      <vt:lpstr>Batang</vt:lpstr>
      <vt:lpstr>Verdana</vt:lpstr>
      <vt:lpstr>Arial</vt:lpstr>
      <vt:lpstr>Symbol</vt:lpstr>
      <vt:lpstr>ＭＳ 明朝</vt:lpstr>
      <vt:lpstr>Wingdings</vt:lpstr>
      <vt:lpstr>1_Standaardontwerp</vt:lpstr>
      <vt:lpstr>Microsoft Photo Editor 3.0-foto</vt:lpstr>
      <vt:lpstr>Microsoft Equation 3.0</vt:lpstr>
      <vt:lpstr>Symposium on Ontology Evaluation  Ontological Realism and the Evolution of Biomedical Ontologies    Buffalo NY,  December 3, 2012</vt:lpstr>
      <vt:lpstr>A realist view of the world</vt:lpstr>
      <vt:lpstr>Three levels of reality in Ontological Realism</vt:lpstr>
      <vt:lpstr>Ontologies = Representational artifacts</vt:lpstr>
      <vt:lpstr>Some characteristics of representational units</vt:lpstr>
      <vt:lpstr>What influences the development of biomedical ontologies?</vt:lpstr>
      <vt:lpstr>What influences the development of ontologies?</vt:lpstr>
      <vt:lpstr>For example: SNOMED CT’s updating principles</vt:lpstr>
      <vt:lpstr>SNOMED CT implicitly references the levels</vt:lpstr>
      <vt:lpstr>SNOMED CT Data Structure Summary </vt:lpstr>
      <vt:lpstr>Reality versus beliefs, both in evolution</vt:lpstr>
      <vt:lpstr>Milestones in scientific discovery and case assessment.</vt:lpstr>
      <vt:lpstr>An “optimal” ontology (1)</vt:lpstr>
      <vt:lpstr>An “optimal” ontology (2)</vt:lpstr>
      <vt:lpstr>But things may go wrong …</vt:lpstr>
      <vt:lpstr>Changes in SNOMED CT</vt:lpstr>
      <vt:lpstr>Key requirement for versioning</vt:lpstr>
      <vt:lpstr>Example: a person (in this room) ’s gender in the EHR</vt:lpstr>
      <vt:lpstr>Relations between levels of reality</vt:lpstr>
      <vt:lpstr>Ways representational units do or do not refer</vt:lpstr>
      <vt:lpstr>Ways representational units do or do not refer</vt:lpstr>
      <vt:lpstr>Updating is an active process</vt:lpstr>
      <vt:lpstr>Effects of various sorts of changes</vt:lpstr>
      <vt:lpstr>This leads to a calculus …</vt:lpstr>
      <vt:lpstr>Quality of a representation w.r.t. reality</vt:lpstr>
      <vt:lpstr>Comparing representational artifacts</vt:lpstr>
      <vt:lpstr>Comparing consecutive versions</vt:lpstr>
      <vt:lpstr>Detail of calculations</vt:lpstr>
      <vt:lpstr>Example: SNOMED CT’s updating principles (2)</vt:lpstr>
      <vt:lpstr>SNOMED CT concept status values</vt:lpstr>
      <vt:lpstr>SNOMED CT concepts’ status (July 2011)</vt:lpstr>
      <vt:lpstr>SNOMED CT concept status values</vt:lpstr>
      <vt:lpstr>Is it possible to translate status into error-values?</vt:lpstr>
      <vt:lpstr>Some principles used</vt:lpstr>
      <vt:lpstr>Translating SNOMED-status into error types</vt:lpstr>
      <vt:lpstr>Views on versions of SNOMED-CT</vt:lpstr>
      <vt:lpstr>Evolutionary view on the Jan 2002 release of SNOMED CT </vt:lpstr>
      <vt:lpstr>Quality change of SNOMED CT (200201-200907) </vt:lpstr>
      <vt:lpstr>Limitations (1)</vt:lpstr>
      <vt:lpstr>Limitations (2)</vt:lpstr>
      <vt:lpstr>Conclusions</vt:lpstr>
      <vt:lpstr> Some applications  </vt:lpstr>
      <vt:lpstr>Gene Ontology quality evolution 2001 - 2007</vt:lpstr>
      <vt:lpstr>Quality forecasting</vt:lpstr>
      <vt:lpstr>When installing a new version of SNOMED CT?</vt:lpstr>
      <vt:lpstr>Methodology (1)</vt:lpstr>
      <vt:lpstr>Transitive closure sets for Surgical margins involved by tumor (finding)</vt:lpstr>
      <vt:lpstr>Computations over SNOMED CT’s ‘historical relationships’</vt:lpstr>
      <vt:lpstr>Transitive closure sets for Surgical margins involved by tumor (finding)</vt:lpstr>
      <vt:lpstr>Methodology (2)</vt:lpstr>
      <vt:lpstr>Methodology (2)</vt:lpstr>
      <vt:lpstr>IC for SC ‘pN1b: Metastasis in internal mammary lymph nodes with microscopic disease detected by sentinel lymph node dissection but not clinically apparent (breast) (finding)’. </vt:lpstr>
      <vt:lpstr>Methodology (2)</vt:lpstr>
      <vt:lpstr>Hypothesis</vt:lpstr>
      <vt:lpstr>Methodology (3)</vt:lpstr>
      <vt:lpstr>Appearances and disappearances of TCs</vt:lpstr>
      <vt:lpstr>How to read this table </vt:lpstr>
      <vt:lpstr>Intermediate Findings</vt:lpstr>
      <vt:lpstr>Methodology (3)</vt:lpstr>
      <vt:lpstr>Evolution of suspicious events</vt:lpstr>
      <vt:lpstr>Hypothesis</vt:lpstr>
      <vt:lpstr>Evolution of suspicious event perseverance</vt:lpstr>
      <vt:lpstr>First selection of indicators for upgrade</vt:lpstr>
      <vt:lpstr>Results</vt:lpstr>
      <vt:lpstr>Evaluation</vt:lpstr>
      <vt:lpstr>‘next’ and ‘last’ version quality improvement</vt:lpstr>
      <vt:lpstr>Comparison with ‘next’ and ‘last’ version quality improvement</vt:lpstr>
      <vt:lpstr>Conclusions (1)</vt:lpstr>
      <vt:lpstr>Conclusions (2)</vt:lpstr>
      <vt:lpstr>Acknowledgements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452</cp:revision>
  <dcterms:created xsi:type="dcterms:W3CDTF">1601-01-01T00:00:00Z</dcterms:created>
  <dcterms:modified xsi:type="dcterms:W3CDTF">2012-11-30T16:30:21Z</dcterms:modified>
</cp:coreProperties>
</file>