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39"/>
  </p:notesMasterIdLst>
  <p:sldIdLst>
    <p:sldId id="692" r:id="rId3"/>
    <p:sldId id="871" r:id="rId4"/>
    <p:sldId id="803" r:id="rId5"/>
    <p:sldId id="817" r:id="rId6"/>
    <p:sldId id="804" r:id="rId7"/>
    <p:sldId id="806" r:id="rId8"/>
    <p:sldId id="807" r:id="rId9"/>
    <p:sldId id="808" r:id="rId10"/>
    <p:sldId id="809" r:id="rId11"/>
    <p:sldId id="810" r:id="rId12"/>
    <p:sldId id="811" r:id="rId13"/>
    <p:sldId id="813" r:id="rId14"/>
    <p:sldId id="814" r:id="rId15"/>
    <p:sldId id="827" r:id="rId16"/>
    <p:sldId id="822" r:id="rId17"/>
    <p:sldId id="872" r:id="rId18"/>
    <p:sldId id="714" r:id="rId19"/>
    <p:sldId id="715" r:id="rId20"/>
    <p:sldId id="838" r:id="rId21"/>
    <p:sldId id="865" r:id="rId22"/>
    <p:sldId id="867" r:id="rId23"/>
    <p:sldId id="839" r:id="rId24"/>
    <p:sldId id="785" r:id="rId25"/>
    <p:sldId id="787" r:id="rId26"/>
    <p:sldId id="784" r:id="rId27"/>
    <p:sldId id="587" r:id="rId28"/>
    <p:sldId id="759" r:id="rId29"/>
    <p:sldId id="601" r:id="rId30"/>
    <p:sldId id="840" r:id="rId31"/>
    <p:sldId id="841" r:id="rId32"/>
    <p:sldId id="829" r:id="rId33"/>
    <p:sldId id="837" r:id="rId34"/>
    <p:sldId id="868" r:id="rId35"/>
    <p:sldId id="869" r:id="rId36"/>
    <p:sldId id="870" r:id="rId37"/>
    <p:sldId id="864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16165D"/>
    <a:srgbClr val="FF6600"/>
    <a:srgbClr val="1FE115"/>
    <a:srgbClr val="9933FF"/>
    <a:srgbClr val="A2CCE8"/>
    <a:srgbClr val="AA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8" autoAdjust="0"/>
    <p:restoredTop sz="85952" autoAdjust="0"/>
  </p:normalViewPr>
  <p:slideViewPr>
    <p:cSldViewPr>
      <p:cViewPr varScale="1">
        <p:scale>
          <a:sx n="92" d="100"/>
          <a:sy n="92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9AE6E-8E05-481A-AF71-DD91E8E4B50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font was too small, color inside green boxes was hardly readable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0D215-0C00-4B65-B044-7A89E3AD468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7C90E-4DF0-4FC0-9B5B-E2F347D530A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F0DBE-7254-4F6E-95EA-FFEEF06F2ED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B4A95-98A8-49CE-A505-384381157E1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7F7FE-EEEB-4A1F-9425-C5B04F159F9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B85A7-6038-44F9-A581-3B5E3599E67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CB3BE-5A46-4F56-8EBF-6CE075C7F8D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1C0A2-1748-408B-938C-EA79156B703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F349A-3C13-4784-849D-A0B156865A0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696D2-84D3-452E-9FA2-F8C923402E8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B264B-9855-4BC6-B518-2AD51B9A20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4626E-F1BD-4EDB-8B44-5E1BFA20010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7A73F-0B2A-432C-9F2B-585454FF93B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7151D-DD55-4942-89B7-E34EDA550FF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C992D-FB98-4763-9155-F92F107B78F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4DB34-EC9C-46E3-9893-96E63E09037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31504-3420-4A93-8596-8817E145E70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64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63170" name="Photo Editor-foto" r:id="rId3" imgW="7621064" imgH="1009791" progId="MSPhotoEd.3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63171" name="Photo Editor-foto" r:id="rId4" imgW="7621064" imgH="1009791" progId="MSPhotoEd.3">
              <p:embed/>
            </p:oleObj>
          </a:graphicData>
        </a:graphic>
      </p:graphicFrame>
      <p:sp>
        <p:nvSpPr>
          <p:cNvPr id="19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8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60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66034" name="AutoShape 18"/>
          <p:cNvSpPr>
            <a:spLocks noGrp="1" noChangeArrowheads="1"/>
          </p:cNvSpPr>
          <p:nvPr>
            <p:ph type="ctrTitle"/>
          </p:nvPr>
        </p:nvSpPr>
        <p:spPr>
          <a:xfrm>
            <a:off x="727075" y="2549525"/>
            <a:ext cx="7689850" cy="6318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FEB6-A59B-41DB-9CA4-12FD3404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0A7F-08A5-4D91-9DD7-3F413212F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E372-1077-43A4-9A2A-348FC390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D737-6916-4076-A9DF-BEBEB338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79A7-6CC9-4A6D-8E3E-92108A2A1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3EF56-79D1-4CD3-A2B2-85D452C5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4B1AB-CE75-414F-BE03-50038A434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0B0C2-F652-46B3-8DD3-ECC0CEAFA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DB3C-DC82-40E4-A426-D1A8569C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012825"/>
            <a:ext cx="2209800" cy="5692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12825"/>
            <a:ext cx="6477000" cy="5692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53C9-088C-4451-9BA4-DF5C7FF81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60D-94E4-4BEF-9EF2-13A871D4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410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9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2296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1026" name="Photo Editor-foto" r:id="rId14" imgW="7621064" imgH="1009791" progId="MSPhotoEd.3">
              <p:embed/>
            </p:oleObj>
          </a:graphicData>
        </a:graphic>
      </p:graphicFrame>
      <p:sp>
        <p:nvSpPr>
          <p:cNvPr id="1339400" name="Text Box 8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31" name="Group 9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39402" name="AutoShape 10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3" name="AutoShape 11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4" name="AutoShape 12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5" name="AutoShape 13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6" name="AutoShape 14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7" name="AutoShape 15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9408" name="Rectangle 16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39409" name="Line 17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18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356802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680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81200"/>
            <a:ext cx="883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3568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F506B-C895-44D9-BB6E-4D073D8E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050" name="Photo Editor-foto" r:id="rId16" imgW="7621064" imgH="1009791" progId="MSPhotoEd.3">
              <p:embed/>
            </p:oleObj>
          </a:graphicData>
        </a:graphic>
      </p:graphicFrame>
      <p:sp>
        <p:nvSpPr>
          <p:cNvPr id="1356807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59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56809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0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1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2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3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4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15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56816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6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  <a:solidFill>
            <a:srgbClr val="84AEC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Klik om het opmaakprofiel van de modeltitel te bewerken</a:t>
            </a:r>
          </a:p>
        </p:txBody>
      </p:sp>
      <p:graphicFrame>
        <p:nvGraphicFramePr>
          <p:cNvPr id="2051" name="Object 19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p:oleObj spid="_x0000_s2051" name="Photo Editor-foto" r:id="rId17" imgW="7621064" imgH="1009791" progId="MSPhotoEd.3">
              <p:embed/>
            </p:oleObj>
          </a:graphicData>
        </a:graphic>
      </p:graphicFrame>
      <p:sp>
        <p:nvSpPr>
          <p:cNvPr id="1356820" name="Text Box 20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063" name="Group 21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356822" name="AutoShape 22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3" name="AutoShape 23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4" name="AutoShape 24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5" name="AutoShape 25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6" name="AutoShape 26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7" name="AutoShape 27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6828" name="Rectangle 28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 sz="2400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 sz="2400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356829" name="Line 2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EBE6F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EBE6F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EBE6F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EBE6F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BE6F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bioinformatics.buffalo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1906905"/>
            <a:ext cx="7999413" cy="2315528"/>
          </a:xfrm>
        </p:spPr>
        <p:txBody>
          <a:bodyPr/>
          <a:lstStyle/>
          <a:p>
            <a:pPr eaLnBrk="1" hangingPunct="1">
              <a:tabLst>
                <a:tab pos="5376863" algn="l"/>
              </a:tabLst>
            </a:pPr>
            <a:r>
              <a:rPr lang="en-US" sz="2000" dirty="0" smtClean="0">
                <a:cs typeface="Arial" charset="0"/>
              </a:rPr>
              <a:t/>
            </a:r>
            <a:br>
              <a:rPr lang="en-US" sz="2000" dirty="0" smtClean="0">
                <a:cs typeface="Arial" charset="0"/>
              </a:rPr>
            </a:br>
            <a:r>
              <a:rPr lang="en-US" sz="1200" dirty="0" smtClean="0">
                <a:cs typeface="Arial" charset="0"/>
              </a:rPr>
              <a:t/>
            </a:r>
            <a:br>
              <a:rPr lang="en-US" sz="1200" dirty="0" smtClean="0">
                <a:cs typeface="Arial" charset="0"/>
              </a:rPr>
            </a:br>
            <a:r>
              <a:rPr lang="en-US" sz="2800" dirty="0" smtClean="0"/>
              <a:t>Improving </a:t>
            </a:r>
            <a:r>
              <a:rPr lang="en-US" sz="2800" dirty="0" smtClean="0"/>
              <a:t>Structured Electronic Health Record</a:t>
            </a:r>
            <a:br>
              <a:rPr lang="en-US" sz="2800" dirty="0" smtClean="0"/>
            </a:br>
            <a:r>
              <a:rPr lang="en-US" sz="2800" dirty="0" smtClean="0"/>
              <a:t>Data </a:t>
            </a:r>
            <a:r>
              <a:rPr lang="en-US" sz="2800" dirty="0" smtClean="0"/>
              <a:t>for Secondary Research.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GB" sz="1400" dirty="0" smtClean="0">
                <a:cs typeface="Arial" charset="0"/>
              </a:rPr>
              <a:t>December 12, 2011</a:t>
            </a:r>
            <a:r>
              <a:rPr lang="en-GB" sz="1400" dirty="0" smtClean="0">
                <a:cs typeface="Arial" charset="0"/>
              </a:rPr>
              <a:t/>
            </a:r>
            <a:br>
              <a:rPr lang="en-GB" sz="1400" dirty="0" smtClean="0">
                <a:cs typeface="Arial" charset="0"/>
              </a:rPr>
            </a:br>
            <a:r>
              <a:rPr lang="en-US" sz="1400" dirty="0" smtClean="0">
                <a:cs typeface="Arial" charset="0"/>
              </a:rPr>
              <a:t>University at Buffalo, South Campus</a:t>
            </a:r>
            <a:endParaRPr lang="en-US" sz="1400" dirty="0" smtClean="0"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 smtClean="0">
                <a:ea typeface="ＭＳ 明朝" pitchFamily="49" charset="-128"/>
              </a:rPr>
              <a:t>Werner </a:t>
            </a:r>
            <a:r>
              <a:rPr lang="en-GB" altLang="ja-JP" sz="2800" b="1" dirty="0" smtClean="0">
                <a:ea typeface="ＭＳ 明朝" pitchFamily="49" charset="-128"/>
              </a:rPr>
              <a:t>CEUSTERS</a:t>
            </a:r>
            <a:endParaRPr lang="en-GB" altLang="ja-JP" sz="2800" b="1" baseline="30000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80000"/>
              </a:lnSpc>
            </a:pPr>
            <a:endParaRPr lang="en-US" altLang="ja-JP" sz="14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Ontology </a:t>
            </a:r>
            <a:r>
              <a:rPr lang="en-GB" altLang="ja-JP" sz="2000" i="1" dirty="0" smtClean="0">
                <a:ea typeface="ＭＳ 明朝" pitchFamily="49" charset="-128"/>
              </a:rPr>
              <a:t>Research Group, </a:t>
            </a:r>
            <a:r>
              <a:rPr lang="en-GB" altLang="ja-JP" sz="2000" i="1" dirty="0" err="1" smtClean="0">
                <a:ea typeface="ＭＳ 明朝" pitchFamily="49" charset="-128"/>
              </a:rPr>
              <a:t>Center</a:t>
            </a:r>
            <a:r>
              <a:rPr lang="en-GB" altLang="ja-JP" sz="2000" i="1" dirty="0" smtClean="0">
                <a:ea typeface="ＭＳ 明朝" pitchFamily="49" charset="-128"/>
              </a:rPr>
              <a:t> of Excellence in Bioinformatics and Life Sciences </a:t>
            </a:r>
          </a:p>
          <a:p>
            <a:pPr defTabSz="566738" eaLnBrk="1" hangingPunct="1">
              <a:lnSpc>
                <a:spcPct val="80000"/>
              </a:lnSpc>
            </a:pPr>
            <a:r>
              <a:rPr lang="en-GB" altLang="ja-JP" sz="2000" i="1" dirty="0" smtClean="0">
                <a:ea typeface="ＭＳ 明朝" pitchFamily="49" charset="-128"/>
              </a:rPr>
              <a:t>Department of Psychiatry, 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  <p:pic>
        <p:nvPicPr>
          <p:cNvPr id="5124" name="Picture 7" descr="ub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762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www.referent-tracking.com/RTU/images/trans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15049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 fallacies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Crippled idea about ‘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problem list of diagnoses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Conflation of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diagnosis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disease/disorder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/>
              <a:t>The structure of EHR data (information model) is not close enough to the structure of </a:t>
            </a:r>
            <a:r>
              <a:rPr lang="en-US" b="1" i="1" u="sng" dirty="0" smtClean="0"/>
              <a:t>that what the data are about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EHR Information Models (simplified)</a:t>
            </a:r>
          </a:p>
        </p:txBody>
      </p:sp>
      <p:grpSp>
        <p:nvGrpSpPr>
          <p:cNvPr id="54275" name="Group 41"/>
          <p:cNvGrpSpPr>
            <a:grpSpLocks/>
          </p:cNvGrpSpPr>
          <p:nvPr/>
        </p:nvGrpSpPr>
        <p:grpSpPr bwMode="auto">
          <a:xfrm>
            <a:off x="304800" y="2743200"/>
            <a:ext cx="3257550" cy="3417888"/>
            <a:chOff x="304800" y="2743200"/>
            <a:chExt cx="3257473" cy="3418463"/>
          </a:xfrm>
        </p:grpSpPr>
        <p:sp>
          <p:nvSpPr>
            <p:cNvPr id="54287" name="Rounded Rectangle 3"/>
            <p:cNvSpPr>
              <a:spLocks noChangeArrowheads="1"/>
            </p:cNvSpPr>
            <p:nvPr/>
          </p:nvSpPr>
          <p:spPr bwMode="auto">
            <a:xfrm>
              <a:off x="1371600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54288" name="Rounded Rectangle 5"/>
            <p:cNvSpPr>
              <a:spLocks noChangeArrowheads="1"/>
            </p:cNvSpPr>
            <p:nvPr/>
          </p:nvSpPr>
          <p:spPr bwMode="auto">
            <a:xfrm>
              <a:off x="304800" y="27432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diagnosis</a:t>
              </a:r>
            </a:p>
          </p:txBody>
        </p:sp>
        <p:sp>
          <p:nvSpPr>
            <p:cNvPr id="54289" name="Rounded Rectangle 6"/>
            <p:cNvSpPr>
              <a:spLocks noChangeArrowheads="1"/>
            </p:cNvSpPr>
            <p:nvPr/>
          </p:nvSpPr>
          <p:spPr bwMode="auto">
            <a:xfrm>
              <a:off x="1553940" y="54864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drug</a:t>
              </a:r>
            </a:p>
          </p:txBody>
        </p:sp>
        <p:sp>
          <p:nvSpPr>
            <p:cNvPr id="54290" name="Rounded Rectangle 11"/>
            <p:cNvSpPr>
              <a:spLocks noChangeArrowheads="1"/>
            </p:cNvSpPr>
            <p:nvPr/>
          </p:nvSpPr>
          <p:spPr bwMode="auto">
            <a:xfrm>
              <a:off x="2286000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finding</a:t>
              </a:r>
            </a:p>
          </p:txBody>
        </p:sp>
        <p:cxnSp>
          <p:nvCxnSpPr>
            <p:cNvPr id="54291" name="Elbow Connector 14"/>
            <p:cNvCxnSpPr>
              <a:cxnSpLocks noChangeShapeType="1"/>
              <a:stCxn id="54287" idx="1"/>
              <a:endCxn id="54288" idx="2"/>
            </p:cNvCxnSpPr>
            <p:nvPr/>
          </p:nvCxnSpPr>
          <p:spPr bwMode="auto">
            <a:xfrm rot="10800000">
              <a:off x="1125674" y="3418464"/>
              <a:ext cx="245926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2" name="Elbow Connector 16"/>
            <p:cNvCxnSpPr>
              <a:cxnSpLocks noChangeShapeType="1"/>
              <a:stCxn id="54287" idx="3"/>
              <a:endCxn id="54290" idx="2"/>
            </p:cNvCxnSpPr>
            <p:nvPr/>
          </p:nvCxnSpPr>
          <p:spPr bwMode="auto">
            <a:xfrm flipV="1">
              <a:off x="2575338" y="3418463"/>
              <a:ext cx="348799" cy="1033969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3" name="Elbow Connector 20"/>
            <p:cNvCxnSpPr>
              <a:cxnSpLocks noChangeShapeType="1"/>
            </p:cNvCxnSpPr>
            <p:nvPr/>
          </p:nvCxnSpPr>
          <p:spPr bwMode="auto">
            <a:xfrm rot="16200000" flipH="1">
              <a:off x="1625301" y="5138230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038600" y="2209800"/>
            <a:ext cx="4724400" cy="4343400"/>
            <a:chOff x="4038600" y="2209800"/>
            <a:chExt cx="4724400" cy="4343400"/>
          </a:xfrm>
        </p:grpSpPr>
        <p:sp>
          <p:nvSpPr>
            <p:cNvPr id="54277" name="Rounded Rectangle 7"/>
            <p:cNvSpPr>
              <a:spLocks noChangeArrowheads="1"/>
            </p:cNvSpPr>
            <p:nvPr/>
          </p:nvSpPr>
          <p:spPr bwMode="auto">
            <a:xfrm>
              <a:off x="5846477" y="4114800"/>
              <a:ext cx="1697323" cy="675263"/>
            </a:xfrm>
            <a:prstGeom prst="roundRect">
              <a:avLst>
                <a:gd name="adj" fmla="val 23463"/>
              </a:avLst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encounter</a:t>
              </a:r>
            </a:p>
          </p:txBody>
        </p:sp>
        <p:sp>
          <p:nvSpPr>
            <p:cNvPr id="54278" name="Rounded Rectangle 8"/>
            <p:cNvSpPr>
              <a:spLocks noChangeArrowheads="1"/>
            </p:cNvSpPr>
            <p:nvPr/>
          </p:nvSpPr>
          <p:spPr bwMode="auto">
            <a:xfrm>
              <a:off x="4282662" y="4114800"/>
              <a:ext cx="1203738" cy="675263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patient</a:t>
              </a:r>
            </a:p>
          </p:txBody>
        </p:sp>
        <p:sp>
          <p:nvSpPr>
            <p:cNvPr id="54279" name="Rounded Rectangle 9"/>
            <p:cNvSpPr>
              <a:spLocks noChangeArrowheads="1"/>
            </p:cNvSpPr>
            <p:nvPr/>
          </p:nvSpPr>
          <p:spPr bwMode="auto">
            <a:xfrm>
              <a:off x="5874264" y="5486400"/>
              <a:ext cx="1641748" cy="675263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diagnosis</a:t>
              </a:r>
            </a:p>
          </p:txBody>
        </p:sp>
        <p:sp>
          <p:nvSpPr>
            <p:cNvPr id="54280" name="Rounded Rectangle 10"/>
            <p:cNvSpPr>
              <a:spLocks noChangeArrowheads="1"/>
            </p:cNvSpPr>
            <p:nvPr/>
          </p:nvSpPr>
          <p:spPr bwMode="auto">
            <a:xfrm>
              <a:off x="7923941" y="4114800"/>
              <a:ext cx="839059" cy="675263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drug</a:t>
              </a:r>
            </a:p>
          </p:txBody>
        </p:sp>
        <p:sp>
          <p:nvSpPr>
            <p:cNvPr id="54281" name="Rounded Rectangle 12"/>
            <p:cNvSpPr>
              <a:spLocks noChangeArrowheads="1"/>
            </p:cNvSpPr>
            <p:nvPr/>
          </p:nvSpPr>
          <p:spPr bwMode="auto">
            <a:xfrm>
              <a:off x="6057002" y="2743200"/>
              <a:ext cx="1276273" cy="675263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</a:rPr>
                <a:t>finding</a:t>
              </a:r>
            </a:p>
          </p:txBody>
        </p:sp>
        <p:cxnSp>
          <p:nvCxnSpPr>
            <p:cNvPr id="54282" name="Elbow Connector 25"/>
            <p:cNvCxnSpPr>
              <a:cxnSpLocks noChangeShapeType="1"/>
              <a:stCxn id="54277" idx="2"/>
              <a:endCxn id="54279" idx="0"/>
            </p:cNvCxnSpPr>
            <p:nvPr/>
          </p:nvCxnSpPr>
          <p:spPr bwMode="auto">
            <a:xfrm rot="5400000">
              <a:off x="6346971" y="5138231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Elbow Connector 28"/>
            <p:cNvCxnSpPr>
              <a:cxnSpLocks noChangeShapeType="1"/>
              <a:stCxn id="54277" idx="1"/>
              <a:endCxn id="54278" idx="3"/>
            </p:cNvCxnSpPr>
            <p:nvPr/>
          </p:nvCxnSpPr>
          <p:spPr bwMode="auto">
            <a:xfrm rot="10800000">
              <a:off x="5486401" y="4452432"/>
              <a:ext cx="36007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Elbow Connector 31"/>
            <p:cNvCxnSpPr>
              <a:cxnSpLocks noChangeShapeType="1"/>
              <a:stCxn id="54277" idx="0"/>
              <a:endCxn id="54281" idx="2"/>
            </p:cNvCxnSpPr>
            <p:nvPr/>
          </p:nvCxnSpPr>
          <p:spPr bwMode="auto">
            <a:xfrm rot="5400000" flipH="1" flipV="1">
              <a:off x="6346971" y="3766632"/>
              <a:ext cx="69633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5" name="Elbow Connector 34"/>
            <p:cNvCxnSpPr>
              <a:cxnSpLocks noChangeShapeType="1"/>
              <a:stCxn id="54277" idx="3"/>
              <a:endCxn id="54280" idx="1"/>
            </p:cNvCxnSpPr>
            <p:nvPr/>
          </p:nvCxnSpPr>
          <p:spPr bwMode="auto">
            <a:xfrm>
              <a:off x="7543800" y="4452432"/>
              <a:ext cx="380141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6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866900" y="4381500"/>
              <a:ext cx="4343400" cy="0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 fallacies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Crippled idea about ‘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problem list of diagnoses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Conflation of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diagnosis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disease/disorder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structure of EHR data (information model) is not close enough to the structure of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that what the data are about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/>
              <a:t>Unjustified belief that the use of unambiguous codes renders EHR data unambiguous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261938" y="1303338"/>
            <a:ext cx="8620125" cy="496887"/>
          </a:xfrm>
        </p:spPr>
        <p:txBody>
          <a:bodyPr/>
          <a:lstStyle/>
          <a:p>
            <a:pPr eaLnBrk="1" hangingPunct="1"/>
            <a:r>
              <a:rPr lang="en-US" sz="2400" smtClean="0"/>
              <a:t>Using generic representations for specific entities is inadequate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914400" y="1903413"/>
            <a:ext cx="7848600" cy="4816475"/>
            <a:chOff x="576" y="1104"/>
            <a:chExt cx="4944" cy="3034"/>
          </a:xfrm>
        </p:grpSpPr>
        <p:grpSp>
          <p:nvGrpSpPr>
            <p:cNvPr id="56324" name="Group 4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56396" name="Text Box 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7" name="Text Box 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8" name="Text Box 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99" name="Text Box 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56325" name="Group 9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56392" name="Text Box 1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3" name="Text Box 1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04/07/1990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4" name="Text Box 1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56395" name="Text Box 1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Fracture, closed, spiral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26" name="Group 14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56388" name="Text Box 15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9" name="Text Box 16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90" name="Text Box 17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91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56327" name="Group 19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56384" name="Text Box 20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5" name="Text Box 21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12/07/1990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6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7" name="Text Box 23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328" name="Text Box 24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5572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29" name="Text Box 25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04/07/1990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0" name="Text Box 26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79001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1" name="Text Box 27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Essential hypertension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2" name="Text Box 28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3" name="Text Box 29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24/12/1991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4" name="Text Box 30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56335" name="Text Box 31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56336" name="Text Box 32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2309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7" name="Text Box 33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21/03/1992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8" name="Text Box 34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39" name="Text Box 35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grpSp>
          <p:nvGrpSpPr>
            <p:cNvPr id="56340" name="Group 36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56380" name="Text Box 3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2309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1" name="Text Box 3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21/03/1992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2" name="Text Box 3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83" name="Text Box 4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1" name="Group 41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56376" name="Text Box 4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47804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7" name="Text Box 4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03/04/1993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8" name="Text Box 4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58298795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9" name="Text Box 4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2" name="Group 46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56372" name="Text Box 4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3" name="Text Box 4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17/05/1993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4" name="Text Box 4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5" name="Text Box 5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3" name="Group 51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56368" name="Text Box 5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9" name="Text Box 5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0" name="Text Box 5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2909872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71" name="Text Box 5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radial head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4" name="Group 56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56364" name="Text Box 5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298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5" name="Text Box 5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22/08/1993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6" name="Text Box 5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9001224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7" name="Text Box 6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5" name="Group 61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56360" name="Text Box 62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1" name="Text Box 63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62" name="Text Box 64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56363" name="Text Box 65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solidFill>
                      <a:schemeClr val="tx1"/>
                    </a:solidFill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56346" name="Group 66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56356" name="Text Box 67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5572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7" name="Text Box 68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01/04/1997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8" name="Text Box 69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79001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9" name="Text Box 70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solidFill>
                      <a:schemeClr val="tx1"/>
                    </a:solidFill>
                    <a:cs typeface="Times New Roman" pitchFamily="18" charset="0"/>
                  </a:rPr>
                  <a:t>Essential hypertension</a:t>
                </a:r>
                <a:endParaRPr lang="nl-NL" sz="1400" b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56347" name="Group 71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56352" name="Text Box 72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3" name="Text Box 73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4" name="Text Box 74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SNOMED CT 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6355" name="Text Box 75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6348" name="Text Box 76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0939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49" name="Text Box 77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solidFill>
                    <a:schemeClr val="tx1"/>
                  </a:solidFill>
                  <a:cs typeface="Times New Roman" pitchFamily="18" charset="0"/>
                </a:rPr>
                <a:t>20/12/1998</a:t>
              </a:r>
              <a:endParaRPr lang="nl-NL" sz="1400" b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56350" name="Text Box 78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56351" name="Text Box 79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solidFill>
                    <a:schemeClr val="tx1"/>
                  </a:solidFill>
                  <a:cs typeface="Times New Roman" pitchFamily="18" charset="0"/>
                </a:rPr>
                <a:t>malignant polyp of biliary tract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 fallacies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Crippled idea about ‘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problem list of diagnoses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Conflation of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diagnosis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</a:rPr>
              <a:t>disease/disorder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structure of EHR data (information model) is not close enough to the structure of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that what the data are about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Unjustified belief that the use of unambiguous codes renders EHR data unambiguous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/>
              <a:t>Popular </a:t>
            </a:r>
            <a:r>
              <a:rPr lang="en-US" dirty="0" smtClean="0"/>
              <a:t>terminologies </a:t>
            </a:r>
            <a:r>
              <a:rPr lang="en-US" dirty="0" smtClean="0"/>
              <a:t>will solve the problems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864C3F-B8A9-42E7-9134-DDF786402A5D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76723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7664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075" y="2541945"/>
            <a:ext cx="7689850" cy="646986"/>
          </a:xfrm>
        </p:spPr>
        <p:txBody>
          <a:bodyPr/>
          <a:lstStyle/>
          <a:p>
            <a:r>
              <a:rPr lang="en-US" dirty="0" smtClean="0"/>
              <a:t>Is there a solution?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1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A70D40-D88D-4C6B-BF66-7A0869C7C64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2" descr="http://3.bp.blogspot.com/_2cxvSmlPoaM/Ss-JdUAcxwI/AAAAAAAADM4/fOmasxsNiCg/s800/rembra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8"/>
          <p:cNvSpPr>
            <a:spLocks noChangeArrowheads="1"/>
          </p:cNvSpPr>
          <p:nvPr/>
        </p:nvSpPr>
        <p:spPr bwMode="auto">
          <a:xfrm>
            <a:off x="0" y="4724400"/>
            <a:ext cx="9144000" cy="152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38917" name="Group 22"/>
          <p:cNvGrpSpPr>
            <a:grpSpLocks/>
          </p:cNvGrpSpPr>
          <p:nvPr/>
        </p:nvGrpSpPr>
        <p:grpSpPr bwMode="auto">
          <a:xfrm>
            <a:off x="0" y="0"/>
            <a:ext cx="9144000" cy="1143000"/>
            <a:chOff x="-1" y="0"/>
            <a:chExt cx="9144001" cy="1143000"/>
          </a:xfrm>
        </p:grpSpPr>
        <p:pic>
          <p:nvPicPr>
            <p:cNvPr id="38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914400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8" name="Rectangle 21"/>
            <p:cNvSpPr>
              <a:spLocks noChangeArrowheads="1"/>
            </p:cNvSpPr>
            <p:nvPr/>
          </p:nvSpPr>
          <p:spPr bwMode="auto">
            <a:xfrm>
              <a:off x="0" y="990600"/>
              <a:ext cx="91440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8918" name="TextBox 24"/>
          <p:cNvSpPr txBox="1">
            <a:spLocks noChangeArrowheads="1"/>
          </p:cNvSpPr>
          <p:nvPr/>
        </p:nvSpPr>
        <p:spPr bwMode="auto">
          <a:xfrm>
            <a:off x="106363" y="6096000"/>
            <a:ext cx="75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L1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919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66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L2</a:t>
            </a:r>
          </a:p>
        </p:txBody>
      </p:sp>
      <p:sp>
        <p:nvSpPr>
          <p:cNvPr id="38920" name="TextBox 27"/>
          <p:cNvSpPr txBox="1">
            <a:spLocks noChangeArrowheads="1"/>
          </p:cNvSpPr>
          <p:nvPr/>
        </p:nvSpPr>
        <p:spPr bwMode="auto">
          <a:xfrm>
            <a:off x="152400" y="152400"/>
            <a:ext cx="663575" cy="584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L3</a:t>
            </a:r>
          </a:p>
        </p:txBody>
      </p:sp>
      <p:sp>
        <p:nvSpPr>
          <p:cNvPr id="38921" name="Slide Number Placeholder 1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55771C-5DD1-47CF-9623-5F7F47591DB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914400" y="152400"/>
            <a:ext cx="8229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Linguistic representations </a:t>
            </a:r>
            <a:r>
              <a:rPr lang="en-US" i="1">
                <a:solidFill>
                  <a:schemeClr val="tx1"/>
                </a:solidFill>
              </a:rPr>
              <a:t>about</a:t>
            </a:r>
            <a:r>
              <a:rPr lang="en-US">
                <a:solidFill>
                  <a:schemeClr val="tx1"/>
                </a:solidFill>
              </a:rPr>
              <a:t> (1), (2) or (3) 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914400" y="1371600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Clinicians’ beliefs </a:t>
            </a:r>
            <a:r>
              <a:rPr lang="en-US" i="1">
                <a:solidFill>
                  <a:srgbClr val="FFFFFF"/>
                </a:solidFill>
              </a:rPr>
              <a:t>about</a:t>
            </a:r>
            <a:r>
              <a:rPr lang="en-US">
                <a:solidFill>
                  <a:srgbClr val="FFFFFF"/>
                </a:solidFill>
              </a:rPr>
              <a:t> (1) </a:t>
            </a:r>
            <a:endParaRPr lang="en-US"/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1066800" y="5562600"/>
            <a:ext cx="8077200" cy="1077913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Entities (particular or generic) with objective existence which are </a:t>
            </a:r>
            <a:r>
              <a:rPr lang="en-US" i="1">
                <a:solidFill>
                  <a:srgbClr val="FFFFFF"/>
                </a:solidFill>
              </a:rPr>
              <a:t>not about anything</a:t>
            </a:r>
            <a:endParaRPr lang="en-US"/>
          </a:p>
        </p:txBody>
      </p:sp>
      <p:sp>
        <p:nvSpPr>
          <p:cNvPr id="38925" name="Text Box 4"/>
          <p:cNvSpPr txBox="1">
            <a:spLocks noChangeArrowheads="1"/>
          </p:cNvSpPr>
          <p:nvPr/>
        </p:nvSpPr>
        <p:spPr bwMode="auto">
          <a:xfrm rot="2140383">
            <a:off x="5680075" y="1354138"/>
            <a:ext cx="300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99"/>
                </a:solidFill>
              </a:rPr>
              <a:t>Representations</a:t>
            </a:r>
          </a:p>
        </p:txBody>
      </p:sp>
      <p:sp>
        <p:nvSpPr>
          <p:cNvPr id="38926" name="Text Box 5"/>
          <p:cNvSpPr txBox="1">
            <a:spLocks noChangeArrowheads="1"/>
          </p:cNvSpPr>
          <p:nvPr/>
        </p:nvSpPr>
        <p:spPr bwMode="auto">
          <a:xfrm>
            <a:off x="5486400" y="4953000"/>
            <a:ext cx="354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99"/>
                </a:solidFill>
              </a:rPr>
              <a:t>First Order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19"/>
          <p:cNvSpPr txBox="1">
            <a:spLocks noChangeArrowheads="1"/>
          </p:cNvSpPr>
          <p:nvPr/>
        </p:nvSpPr>
        <p:spPr bwMode="auto">
          <a:xfrm>
            <a:off x="685800" y="3413125"/>
            <a:ext cx="172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observation &amp;</a:t>
            </a:r>
          </a:p>
          <a:p>
            <a:r>
              <a:rPr lang="en-US" sz="2000">
                <a:solidFill>
                  <a:schemeClr val="bg1"/>
                </a:solidFill>
              </a:rPr>
              <a:t>measurement</a:t>
            </a:r>
          </a:p>
        </p:txBody>
      </p:sp>
      <p:sp>
        <p:nvSpPr>
          <p:cNvPr id="39939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17625"/>
            <a:ext cx="8626475" cy="565150"/>
          </a:xfrm>
        </p:spPr>
        <p:txBody>
          <a:bodyPr/>
          <a:lstStyle/>
          <a:p>
            <a:pPr eaLnBrk="1" hangingPunct="1"/>
            <a:r>
              <a:rPr lang="en-US" sz="2800" smtClean="0"/>
              <a:t>A crucial distinction: data and what they are </a:t>
            </a:r>
            <a:r>
              <a:rPr lang="en-US" sz="2800" i="1" u="sng" smtClean="0"/>
              <a:t>about</a:t>
            </a:r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4006850" y="2090738"/>
            <a:ext cx="1077913" cy="1262062"/>
            <a:chOff x="3170" y="2938"/>
            <a:chExt cx="679" cy="795"/>
          </a:xfrm>
        </p:grpSpPr>
        <p:sp>
          <p:nvSpPr>
            <p:cNvPr id="40222" name="Oval 4"/>
            <p:cNvSpPr>
              <a:spLocks noChangeArrowheads="1"/>
            </p:cNvSpPr>
            <p:nvPr/>
          </p:nvSpPr>
          <p:spPr bwMode="auto">
            <a:xfrm flipH="1">
              <a:off x="3170" y="300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3" name="Oval 5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4" name="Oval 6"/>
            <p:cNvSpPr>
              <a:spLocks noChangeArrowheads="1"/>
            </p:cNvSpPr>
            <p:nvPr/>
          </p:nvSpPr>
          <p:spPr bwMode="auto">
            <a:xfrm flipH="1">
              <a:off x="3412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5" name="Oval 7"/>
            <p:cNvSpPr>
              <a:spLocks noChangeArrowheads="1"/>
            </p:cNvSpPr>
            <p:nvPr/>
          </p:nvSpPr>
          <p:spPr bwMode="auto">
            <a:xfrm flipH="1">
              <a:off x="3218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6" name="Oval 8"/>
            <p:cNvSpPr>
              <a:spLocks noChangeArrowheads="1"/>
            </p:cNvSpPr>
            <p:nvPr/>
          </p:nvSpPr>
          <p:spPr bwMode="auto">
            <a:xfrm flipH="1">
              <a:off x="3558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7" name="Oval 9"/>
            <p:cNvSpPr>
              <a:spLocks noChangeArrowheads="1"/>
            </p:cNvSpPr>
            <p:nvPr/>
          </p:nvSpPr>
          <p:spPr bwMode="auto">
            <a:xfrm flipH="1">
              <a:off x="3655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8" name="Oval 10"/>
            <p:cNvSpPr>
              <a:spLocks noChangeArrowheads="1"/>
            </p:cNvSpPr>
            <p:nvPr/>
          </p:nvSpPr>
          <p:spPr bwMode="auto">
            <a:xfrm flipH="1">
              <a:off x="3461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29" name="Oval 11"/>
            <p:cNvSpPr>
              <a:spLocks noChangeArrowheads="1"/>
            </p:cNvSpPr>
            <p:nvPr/>
          </p:nvSpPr>
          <p:spPr bwMode="auto">
            <a:xfrm flipH="1">
              <a:off x="3558" y="305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0" name="Oval 12"/>
            <p:cNvSpPr>
              <a:spLocks noChangeArrowheads="1"/>
            </p:cNvSpPr>
            <p:nvPr/>
          </p:nvSpPr>
          <p:spPr bwMode="auto">
            <a:xfrm flipH="1">
              <a:off x="3267" y="310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1" name="Oval 13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2" name="Oval 14"/>
            <p:cNvSpPr>
              <a:spLocks noChangeArrowheads="1"/>
            </p:cNvSpPr>
            <p:nvPr/>
          </p:nvSpPr>
          <p:spPr bwMode="auto">
            <a:xfrm flipH="1">
              <a:off x="3509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3" name="Oval 15"/>
            <p:cNvSpPr>
              <a:spLocks noChangeArrowheads="1"/>
            </p:cNvSpPr>
            <p:nvPr/>
          </p:nvSpPr>
          <p:spPr bwMode="auto">
            <a:xfrm flipH="1">
              <a:off x="3315" y="339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4" name="Oval 16"/>
            <p:cNvSpPr>
              <a:spLocks noChangeArrowheads="1"/>
            </p:cNvSpPr>
            <p:nvPr/>
          </p:nvSpPr>
          <p:spPr bwMode="auto">
            <a:xfrm flipH="1">
              <a:off x="3655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5" name="Oval 17"/>
            <p:cNvSpPr>
              <a:spLocks noChangeArrowheads="1"/>
            </p:cNvSpPr>
            <p:nvPr/>
          </p:nvSpPr>
          <p:spPr bwMode="auto">
            <a:xfrm flipH="1">
              <a:off x="3655" y="3442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6" name="Oval 18"/>
            <p:cNvSpPr>
              <a:spLocks noChangeArrowheads="1"/>
            </p:cNvSpPr>
            <p:nvPr/>
          </p:nvSpPr>
          <p:spPr bwMode="auto">
            <a:xfrm flipH="1">
              <a:off x="3266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7" name="Oval 19"/>
            <p:cNvSpPr>
              <a:spLocks noChangeArrowheads="1"/>
            </p:cNvSpPr>
            <p:nvPr/>
          </p:nvSpPr>
          <p:spPr bwMode="auto">
            <a:xfrm flipH="1">
              <a:off x="3655" y="315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8" name="Oval 20"/>
            <p:cNvSpPr>
              <a:spLocks noChangeArrowheads="1"/>
            </p:cNvSpPr>
            <p:nvPr/>
          </p:nvSpPr>
          <p:spPr bwMode="auto">
            <a:xfrm flipH="1">
              <a:off x="3364" y="3200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39" name="Oval 21"/>
            <p:cNvSpPr>
              <a:spLocks noChangeArrowheads="1"/>
            </p:cNvSpPr>
            <p:nvPr/>
          </p:nvSpPr>
          <p:spPr bwMode="auto">
            <a:xfrm flipH="1">
              <a:off x="3461" y="329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0" name="Oval 22"/>
            <p:cNvSpPr>
              <a:spLocks noChangeArrowheads="1"/>
            </p:cNvSpPr>
            <p:nvPr/>
          </p:nvSpPr>
          <p:spPr bwMode="auto">
            <a:xfrm flipH="1">
              <a:off x="3606" y="334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1" name="Oval 23"/>
            <p:cNvSpPr>
              <a:spLocks noChangeArrowheads="1"/>
            </p:cNvSpPr>
            <p:nvPr/>
          </p:nvSpPr>
          <p:spPr bwMode="auto">
            <a:xfrm flipH="1">
              <a:off x="3412" y="3491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2" name="Oval 24"/>
            <p:cNvSpPr>
              <a:spLocks noChangeArrowheads="1"/>
            </p:cNvSpPr>
            <p:nvPr/>
          </p:nvSpPr>
          <p:spPr bwMode="auto">
            <a:xfrm flipH="1">
              <a:off x="3752" y="363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3" name="Oval 25"/>
            <p:cNvSpPr>
              <a:spLocks noChangeArrowheads="1"/>
            </p:cNvSpPr>
            <p:nvPr/>
          </p:nvSpPr>
          <p:spPr bwMode="auto">
            <a:xfrm flipH="1">
              <a:off x="3752" y="353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" name="Oval 26"/>
            <p:cNvSpPr>
              <a:spLocks noChangeArrowheads="1"/>
            </p:cNvSpPr>
            <p:nvPr/>
          </p:nvSpPr>
          <p:spPr bwMode="auto">
            <a:xfrm flipH="1">
              <a:off x="3655" y="358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" name="Oval 27"/>
            <p:cNvSpPr>
              <a:spLocks noChangeArrowheads="1"/>
            </p:cNvSpPr>
            <p:nvPr/>
          </p:nvSpPr>
          <p:spPr bwMode="auto">
            <a:xfrm flipH="1">
              <a:off x="3752" y="324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6" name="Oval 28"/>
            <p:cNvSpPr>
              <a:spLocks noChangeArrowheads="1"/>
            </p:cNvSpPr>
            <p:nvPr/>
          </p:nvSpPr>
          <p:spPr bwMode="auto">
            <a:xfrm flipH="1">
              <a:off x="3315" y="2938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7" name="Oval 29"/>
            <p:cNvSpPr>
              <a:spLocks noChangeArrowheads="1"/>
            </p:cNvSpPr>
            <p:nvPr/>
          </p:nvSpPr>
          <p:spPr bwMode="auto">
            <a:xfrm flipH="1">
              <a:off x="3412" y="3035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8" name="Oval 30"/>
            <p:cNvSpPr>
              <a:spLocks noChangeArrowheads="1"/>
            </p:cNvSpPr>
            <p:nvPr/>
          </p:nvSpPr>
          <p:spPr bwMode="auto">
            <a:xfrm flipH="1">
              <a:off x="3557" y="3083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9" name="Oval 31"/>
            <p:cNvSpPr>
              <a:spLocks noChangeArrowheads="1"/>
            </p:cNvSpPr>
            <p:nvPr/>
          </p:nvSpPr>
          <p:spPr bwMode="auto">
            <a:xfrm flipH="1">
              <a:off x="3363" y="3229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0" name="Oval 32"/>
            <p:cNvSpPr>
              <a:spLocks noChangeArrowheads="1"/>
            </p:cNvSpPr>
            <p:nvPr/>
          </p:nvSpPr>
          <p:spPr bwMode="auto">
            <a:xfrm flipH="1">
              <a:off x="3703" y="3374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1" name="Oval 33"/>
            <p:cNvSpPr>
              <a:spLocks noChangeArrowheads="1"/>
            </p:cNvSpPr>
            <p:nvPr/>
          </p:nvSpPr>
          <p:spPr bwMode="auto">
            <a:xfrm flipH="1">
              <a:off x="3703" y="3277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2" name="Oval 34"/>
            <p:cNvSpPr>
              <a:spLocks noChangeArrowheads="1"/>
            </p:cNvSpPr>
            <p:nvPr/>
          </p:nvSpPr>
          <p:spPr bwMode="auto">
            <a:xfrm flipH="1">
              <a:off x="3606" y="332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53" name="Oval 35"/>
            <p:cNvSpPr>
              <a:spLocks noChangeArrowheads="1"/>
            </p:cNvSpPr>
            <p:nvPr/>
          </p:nvSpPr>
          <p:spPr bwMode="auto">
            <a:xfrm flipH="1">
              <a:off x="3703" y="2986"/>
              <a:ext cx="97" cy="9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1" name="Group 37"/>
          <p:cNvGrpSpPr>
            <a:grpSpLocks/>
          </p:cNvGrpSpPr>
          <p:nvPr/>
        </p:nvGrpSpPr>
        <p:grpSpPr bwMode="auto">
          <a:xfrm>
            <a:off x="5057775" y="1916113"/>
            <a:ext cx="3849688" cy="1187450"/>
            <a:chOff x="3186" y="1207"/>
            <a:chExt cx="2425" cy="748"/>
          </a:xfrm>
        </p:grpSpPr>
        <p:sp>
          <p:nvSpPr>
            <p:cNvPr id="40186" name="AutoShape 38"/>
            <p:cNvSpPr>
              <a:spLocks noChangeArrowheads="1"/>
            </p:cNvSpPr>
            <p:nvPr/>
          </p:nvSpPr>
          <p:spPr bwMode="auto">
            <a:xfrm>
              <a:off x="4136" y="1301"/>
              <a:ext cx="1475" cy="654"/>
            </a:xfrm>
            <a:prstGeom prst="cube">
              <a:avLst>
                <a:gd name="adj" fmla="val 75843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87" name="Group 39"/>
            <p:cNvGrpSpPr>
              <a:grpSpLocks/>
            </p:cNvGrpSpPr>
            <p:nvPr/>
          </p:nvGrpSpPr>
          <p:grpSpPr bwMode="auto">
            <a:xfrm>
              <a:off x="4308" y="1360"/>
              <a:ext cx="1233" cy="468"/>
              <a:chOff x="3968" y="1662"/>
              <a:chExt cx="1233" cy="748"/>
            </a:xfrm>
          </p:grpSpPr>
          <p:sp>
            <p:nvSpPr>
              <p:cNvPr id="40190" name="Oval 40"/>
              <p:cNvSpPr>
                <a:spLocks noChangeArrowheads="1"/>
              </p:cNvSpPr>
              <p:nvPr/>
            </p:nvSpPr>
            <p:spPr bwMode="auto">
              <a:xfrm flipH="1">
                <a:off x="4017" y="1857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1" name="Oval 41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2" name="Oval 42"/>
              <p:cNvSpPr>
                <a:spLocks noChangeArrowheads="1"/>
              </p:cNvSpPr>
              <p:nvPr/>
            </p:nvSpPr>
            <p:spPr bwMode="auto">
              <a:xfrm flipH="1">
                <a:off x="4356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3" name="Oval 43"/>
              <p:cNvSpPr>
                <a:spLocks noChangeArrowheads="1"/>
              </p:cNvSpPr>
              <p:nvPr/>
            </p:nvSpPr>
            <p:spPr bwMode="auto">
              <a:xfrm flipH="1">
                <a:off x="4162" y="198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4" name="Oval 44"/>
              <p:cNvSpPr>
                <a:spLocks noChangeArrowheads="1"/>
              </p:cNvSpPr>
              <p:nvPr/>
            </p:nvSpPr>
            <p:spPr bwMode="auto">
              <a:xfrm flipH="1">
                <a:off x="4355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5" name="Oval 45"/>
              <p:cNvSpPr>
                <a:spLocks noChangeArrowheads="1"/>
              </p:cNvSpPr>
              <p:nvPr/>
            </p:nvSpPr>
            <p:spPr bwMode="auto">
              <a:xfrm flipH="1">
                <a:off x="4599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6" name="Oval 46"/>
              <p:cNvSpPr>
                <a:spLocks noChangeArrowheads="1"/>
              </p:cNvSpPr>
              <p:nvPr/>
            </p:nvSpPr>
            <p:spPr bwMode="auto">
              <a:xfrm flipH="1">
                <a:off x="4405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7" name="Oval 47"/>
              <p:cNvSpPr>
                <a:spLocks noChangeArrowheads="1"/>
              </p:cNvSpPr>
              <p:nvPr/>
            </p:nvSpPr>
            <p:spPr bwMode="auto">
              <a:xfrm flipH="1">
                <a:off x="4550" y="17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8" name="Oval 48"/>
              <p:cNvSpPr>
                <a:spLocks noChangeArrowheads="1"/>
              </p:cNvSpPr>
              <p:nvPr/>
            </p:nvSpPr>
            <p:spPr bwMode="auto">
              <a:xfrm flipH="1">
                <a:off x="4211" y="182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99" name="Oval 49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0" name="Oval 50"/>
              <p:cNvSpPr>
                <a:spLocks noChangeArrowheads="1"/>
              </p:cNvSpPr>
              <p:nvPr/>
            </p:nvSpPr>
            <p:spPr bwMode="auto">
              <a:xfrm flipH="1">
                <a:off x="4453" y="197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1" name="Oval 51"/>
              <p:cNvSpPr>
                <a:spLocks noChangeArrowheads="1"/>
              </p:cNvSpPr>
              <p:nvPr/>
            </p:nvSpPr>
            <p:spPr bwMode="auto">
              <a:xfrm flipH="1">
                <a:off x="4259" y="211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2" name="Oval 52"/>
              <p:cNvSpPr>
                <a:spLocks noChangeArrowheads="1"/>
              </p:cNvSpPr>
              <p:nvPr/>
            </p:nvSpPr>
            <p:spPr bwMode="auto">
              <a:xfrm flipH="1">
                <a:off x="4599" y="2264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3" name="Oval 53"/>
              <p:cNvSpPr>
                <a:spLocks noChangeArrowheads="1"/>
              </p:cNvSpPr>
              <p:nvPr/>
            </p:nvSpPr>
            <p:spPr bwMode="auto">
              <a:xfrm flipH="1">
                <a:off x="4550" y="219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4" name="Oval 54"/>
              <p:cNvSpPr>
                <a:spLocks noChangeArrowheads="1"/>
              </p:cNvSpPr>
              <p:nvPr/>
            </p:nvSpPr>
            <p:spPr bwMode="auto">
              <a:xfrm flipH="1">
                <a:off x="3968" y="217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5" name="Oval 55"/>
              <p:cNvSpPr>
                <a:spLocks noChangeArrowheads="1"/>
              </p:cNvSpPr>
              <p:nvPr/>
            </p:nvSpPr>
            <p:spPr bwMode="auto">
              <a:xfrm flipH="1">
                <a:off x="4599" y="187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6" name="Oval 56"/>
              <p:cNvSpPr>
                <a:spLocks noChangeArrowheads="1"/>
              </p:cNvSpPr>
              <p:nvPr/>
            </p:nvSpPr>
            <p:spPr bwMode="auto">
              <a:xfrm flipH="1">
                <a:off x="4308" y="1925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7" name="Oval 57"/>
              <p:cNvSpPr>
                <a:spLocks noChangeArrowheads="1"/>
              </p:cNvSpPr>
              <p:nvPr/>
            </p:nvSpPr>
            <p:spPr bwMode="auto">
              <a:xfrm flipH="1">
                <a:off x="4405" y="202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8" name="Oval 58"/>
              <p:cNvSpPr>
                <a:spLocks noChangeArrowheads="1"/>
              </p:cNvSpPr>
              <p:nvPr/>
            </p:nvSpPr>
            <p:spPr bwMode="auto">
              <a:xfrm flipH="1">
                <a:off x="4550" y="20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09" name="Oval 59"/>
              <p:cNvSpPr>
                <a:spLocks noChangeArrowheads="1"/>
              </p:cNvSpPr>
              <p:nvPr/>
            </p:nvSpPr>
            <p:spPr bwMode="auto">
              <a:xfrm flipH="1">
                <a:off x="4162" y="222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0" name="Oval 60"/>
              <p:cNvSpPr>
                <a:spLocks noChangeArrowheads="1"/>
              </p:cNvSpPr>
              <p:nvPr/>
            </p:nvSpPr>
            <p:spPr bwMode="auto">
              <a:xfrm flipH="1">
                <a:off x="5104" y="188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1" name="Oval 61"/>
              <p:cNvSpPr>
                <a:spLocks noChangeArrowheads="1"/>
              </p:cNvSpPr>
              <p:nvPr/>
            </p:nvSpPr>
            <p:spPr bwMode="auto">
              <a:xfrm flipH="1">
                <a:off x="4890" y="212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2" name="Oval 62"/>
              <p:cNvSpPr>
                <a:spLocks noChangeArrowheads="1"/>
              </p:cNvSpPr>
              <p:nvPr/>
            </p:nvSpPr>
            <p:spPr bwMode="auto">
              <a:xfrm flipH="1">
                <a:off x="4599" y="2313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3" name="Oval 63"/>
              <p:cNvSpPr>
                <a:spLocks noChangeArrowheads="1"/>
              </p:cNvSpPr>
              <p:nvPr/>
            </p:nvSpPr>
            <p:spPr bwMode="auto">
              <a:xfrm flipH="1">
                <a:off x="4890" y="1838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4" name="Oval 64"/>
              <p:cNvSpPr>
                <a:spLocks noChangeArrowheads="1"/>
              </p:cNvSpPr>
              <p:nvPr/>
            </p:nvSpPr>
            <p:spPr bwMode="auto">
              <a:xfrm flipH="1">
                <a:off x="4259" y="169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5" name="Oval 65"/>
              <p:cNvSpPr>
                <a:spLocks noChangeArrowheads="1"/>
              </p:cNvSpPr>
              <p:nvPr/>
            </p:nvSpPr>
            <p:spPr bwMode="auto">
              <a:xfrm flipH="1">
                <a:off x="4452" y="1770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6" name="Oval 66"/>
              <p:cNvSpPr>
                <a:spLocks noChangeArrowheads="1"/>
              </p:cNvSpPr>
              <p:nvPr/>
            </p:nvSpPr>
            <p:spPr bwMode="auto">
              <a:xfrm flipH="1">
                <a:off x="4744" y="176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7" name="Oval 67"/>
              <p:cNvSpPr>
                <a:spLocks noChangeArrowheads="1"/>
              </p:cNvSpPr>
              <p:nvPr/>
            </p:nvSpPr>
            <p:spPr bwMode="auto">
              <a:xfrm flipH="1">
                <a:off x="4017" y="201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8" name="Oval 68"/>
              <p:cNvSpPr>
                <a:spLocks noChangeArrowheads="1"/>
              </p:cNvSpPr>
              <p:nvPr/>
            </p:nvSpPr>
            <p:spPr bwMode="auto">
              <a:xfrm flipH="1">
                <a:off x="4647" y="2099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19" name="Oval 69"/>
              <p:cNvSpPr>
                <a:spLocks noChangeArrowheads="1"/>
              </p:cNvSpPr>
              <p:nvPr/>
            </p:nvSpPr>
            <p:spPr bwMode="auto">
              <a:xfrm flipH="1">
                <a:off x="4793" y="1916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0" name="Oval 70"/>
              <p:cNvSpPr>
                <a:spLocks noChangeArrowheads="1"/>
              </p:cNvSpPr>
              <p:nvPr/>
            </p:nvSpPr>
            <p:spPr bwMode="auto">
              <a:xfrm flipH="1">
                <a:off x="4550" y="2051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21" name="Oval 71"/>
              <p:cNvSpPr>
                <a:spLocks noChangeArrowheads="1"/>
              </p:cNvSpPr>
              <p:nvPr/>
            </p:nvSpPr>
            <p:spPr bwMode="auto">
              <a:xfrm flipH="1">
                <a:off x="4696" y="1662"/>
                <a:ext cx="97" cy="9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88" name="AutoShape 72"/>
            <p:cNvSpPr>
              <a:spLocks noChangeArrowheads="1"/>
            </p:cNvSpPr>
            <p:nvPr/>
          </p:nvSpPr>
          <p:spPr bwMode="auto">
            <a:xfrm>
              <a:off x="3411" y="1635"/>
              <a:ext cx="629" cy="311"/>
            </a:xfrm>
            <a:prstGeom prst="rightArrow">
              <a:avLst>
                <a:gd name="adj1" fmla="val 50000"/>
                <a:gd name="adj2" fmla="val 50563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33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89" name="Text Box 73"/>
            <p:cNvSpPr txBox="1">
              <a:spLocks noChangeArrowheads="1"/>
            </p:cNvSpPr>
            <p:nvPr/>
          </p:nvSpPr>
          <p:spPr bwMode="auto">
            <a:xfrm>
              <a:off x="3186" y="1207"/>
              <a:ext cx="97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data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organization</a:t>
              </a:r>
            </a:p>
          </p:txBody>
        </p:sp>
      </p:grpSp>
      <p:grpSp>
        <p:nvGrpSpPr>
          <p:cNvPr id="39942" name="Group 74"/>
          <p:cNvGrpSpPr>
            <a:grpSpLocks/>
          </p:cNvGrpSpPr>
          <p:nvPr/>
        </p:nvGrpSpPr>
        <p:grpSpPr bwMode="auto">
          <a:xfrm>
            <a:off x="6992938" y="3044825"/>
            <a:ext cx="2149475" cy="1670050"/>
            <a:chOff x="4405" y="1918"/>
            <a:chExt cx="1354" cy="1052"/>
          </a:xfrm>
        </p:grpSpPr>
        <p:grpSp>
          <p:nvGrpSpPr>
            <p:cNvPr id="40170" name="Group 75"/>
            <p:cNvGrpSpPr>
              <a:grpSpLocks/>
            </p:cNvGrpSpPr>
            <p:nvPr/>
          </p:nvGrpSpPr>
          <p:grpSpPr bwMode="auto">
            <a:xfrm>
              <a:off x="4405" y="2498"/>
              <a:ext cx="746" cy="472"/>
              <a:chOff x="4136" y="2679"/>
              <a:chExt cx="1191" cy="943"/>
            </a:xfrm>
          </p:grpSpPr>
          <p:sp>
            <p:nvSpPr>
              <p:cNvPr id="40173" name="AutoShape 76"/>
              <p:cNvSpPr>
                <a:spLocks noChangeArrowheads="1"/>
              </p:cNvSpPr>
              <p:nvPr/>
            </p:nvSpPr>
            <p:spPr bwMode="auto">
              <a:xfrm>
                <a:off x="4226" y="2955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4" name="AutoShape 77"/>
              <p:cNvSpPr>
                <a:spLocks noChangeArrowheads="1"/>
              </p:cNvSpPr>
              <p:nvPr/>
            </p:nvSpPr>
            <p:spPr bwMode="auto">
              <a:xfrm>
                <a:off x="4307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5" name="AutoShape 78"/>
              <p:cNvSpPr>
                <a:spLocks noChangeArrowheads="1"/>
              </p:cNvSpPr>
              <p:nvPr/>
            </p:nvSpPr>
            <p:spPr bwMode="auto">
              <a:xfrm>
                <a:off x="4436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6" name="AutoShape 79"/>
              <p:cNvSpPr>
                <a:spLocks noChangeArrowheads="1"/>
              </p:cNvSpPr>
              <p:nvPr/>
            </p:nvSpPr>
            <p:spPr bwMode="auto">
              <a:xfrm>
                <a:off x="4711" y="3456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7" name="AutoShape 80"/>
              <p:cNvSpPr>
                <a:spLocks noChangeArrowheads="1"/>
              </p:cNvSpPr>
              <p:nvPr/>
            </p:nvSpPr>
            <p:spPr bwMode="auto">
              <a:xfrm>
                <a:off x="4889" y="320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78" name="AutoShape 81"/>
              <p:cNvSpPr>
                <a:spLocks noChangeArrowheads="1"/>
              </p:cNvSpPr>
              <p:nvPr/>
            </p:nvSpPr>
            <p:spPr bwMode="auto">
              <a:xfrm>
                <a:off x="4645" y="3021"/>
                <a:ext cx="162" cy="96"/>
              </a:xfrm>
              <a:prstGeom prst="roundRect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79" name="AutoShape 82"/>
              <p:cNvCxnSpPr>
                <a:cxnSpLocks noChangeShapeType="1"/>
                <a:stCxn id="40173" idx="2"/>
                <a:endCxn id="40175" idx="0"/>
              </p:cNvCxnSpPr>
              <p:nvPr/>
            </p:nvCxnSpPr>
            <p:spPr bwMode="auto">
              <a:xfrm>
                <a:off x="4307" y="3051"/>
                <a:ext cx="210" cy="1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0" name="AutoShape 83"/>
              <p:cNvCxnSpPr>
                <a:cxnSpLocks noChangeShapeType="1"/>
                <a:stCxn id="40178" idx="2"/>
                <a:endCxn id="40175" idx="0"/>
              </p:cNvCxnSpPr>
              <p:nvPr/>
            </p:nvCxnSpPr>
            <p:spPr bwMode="auto">
              <a:xfrm flipH="1">
                <a:off x="4517" y="3117"/>
                <a:ext cx="209" cy="8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1" name="AutoShape 84"/>
              <p:cNvCxnSpPr>
                <a:cxnSpLocks noChangeShapeType="1"/>
                <a:stCxn id="40176" idx="0"/>
                <a:endCxn id="40175" idx="2"/>
              </p:cNvCxnSpPr>
              <p:nvPr/>
            </p:nvCxnSpPr>
            <p:spPr bwMode="auto">
              <a:xfrm flipH="1" flipV="1">
                <a:off x="4517" y="3297"/>
                <a:ext cx="275" cy="15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2" name="AutoShape 85"/>
              <p:cNvCxnSpPr>
                <a:cxnSpLocks noChangeShapeType="1"/>
                <a:stCxn id="40174" idx="0"/>
                <a:endCxn id="40173" idx="2"/>
              </p:cNvCxnSpPr>
              <p:nvPr/>
            </p:nvCxnSpPr>
            <p:spPr bwMode="auto">
              <a:xfrm flipH="1" flipV="1">
                <a:off x="4307" y="3051"/>
                <a:ext cx="81" cy="40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3" name="AutoShape 86"/>
              <p:cNvCxnSpPr>
                <a:cxnSpLocks noChangeShapeType="1"/>
                <a:stCxn id="40176" idx="0"/>
                <a:endCxn id="40178" idx="2"/>
              </p:cNvCxnSpPr>
              <p:nvPr/>
            </p:nvCxnSpPr>
            <p:spPr bwMode="auto">
              <a:xfrm flipH="1" flipV="1">
                <a:off x="4726" y="3117"/>
                <a:ext cx="66" cy="33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84" name="AutoShape 87"/>
              <p:cNvCxnSpPr>
                <a:cxnSpLocks noChangeShapeType="1"/>
                <a:stCxn id="40177" idx="0"/>
                <a:endCxn id="40178" idx="3"/>
              </p:cNvCxnSpPr>
              <p:nvPr/>
            </p:nvCxnSpPr>
            <p:spPr bwMode="auto">
              <a:xfrm flipH="1" flipV="1">
                <a:off x="4807" y="3069"/>
                <a:ext cx="163" cy="132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85" name="AutoShape 88"/>
              <p:cNvSpPr>
                <a:spLocks noChangeArrowheads="1"/>
              </p:cNvSpPr>
              <p:nvPr/>
            </p:nvSpPr>
            <p:spPr bwMode="auto">
              <a:xfrm>
                <a:off x="4136" y="2679"/>
                <a:ext cx="1191" cy="943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171" name="AutoShape 89"/>
            <p:cNvSpPr>
              <a:spLocks noChangeArrowheads="1"/>
            </p:cNvSpPr>
            <p:nvPr/>
          </p:nvSpPr>
          <p:spPr bwMode="auto">
            <a:xfrm rot="5400000">
              <a:off x="4499" y="2087"/>
              <a:ext cx="455" cy="311"/>
            </a:xfrm>
            <a:prstGeom prst="rightArrow">
              <a:avLst>
                <a:gd name="adj1" fmla="val 50000"/>
                <a:gd name="adj2" fmla="val 36576"/>
              </a:avLst>
            </a:prstGeom>
            <a:gradFill rotWithShape="1">
              <a:gsLst>
                <a:gs pos="0">
                  <a:srgbClr val="FF3300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72" name="Text Box 90"/>
            <p:cNvSpPr txBox="1">
              <a:spLocks noChangeArrowheads="1"/>
            </p:cNvSpPr>
            <p:nvPr/>
          </p:nvSpPr>
          <p:spPr bwMode="auto">
            <a:xfrm>
              <a:off x="4770" y="1918"/>
              <a:ext cx="9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model development</a:t>
              </a:r>
            </a:p>
          </p:txBody>
        </p:sp>
      </p:grpSp>
      <p:grpSp>
        <p:nvGrpSpPr>
          <p:cNvPr id="39943" name="Group 91"/>
          <p:cNvGrpSpPr>
            <a:grpSpLocks/>
          </p:cNvGrpSpPr>
          <p:nvPr/>
        </p:nvGrpSpPr>
        <p:grpSpPr bwMode="auto">
          <a:xfrm>
            <a:off x="6661150" y="4738688"/>
            <a:ext cx="2482850" cy="2098675"/>
            <a:chOff x="4196" y="2985"/>
            <a:chExt cx="1564" cy="1322"/>
          </a:xfrm>
        </p:grpSpPr>
        <p:grpSp>
          <p:nvGrpSpPr>
            <p:cNvPr id="39984" name="Group 92"/>
            <p:cNvGrpSpPr>
              <a:grpSpLocks/>
            </p:cNvGrpSpPr>
            <p:nvPr/>
          </p:nvGrpSpPr>
          <p:grpSpPr bwMode="auto">
            <a:xfrm>
              <a:off x="4739" y="3600"/>
              <a:ext cx="464" cy="406"/>
              <a:chOff x="2745" y="3092"/>
              <a:chExt cx="464" cy="406"/>
            </a:xfrm>
          </p:grpSpPr>
          <p:sp>
            <p:nvSpPr>
              <p:cNvPr id="40145" name="AutoShape 9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6" name="AutoShape 9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7" name="AutoShape 9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8" name="AutoShape 9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9" name="AutoShape 9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0" name="AutoShape 9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1" name="AutoShape 9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52" name="AutoShape 100"/>
              <p:cNvCxnSpPr>
                <a:cxnSpLocks noChangeShapeType="1"/>
                <a:stCxn id="40146" idx="2"/>
                <a:endCxn id="4014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3" name="AutoShape 101"/>
              <p:cNvCxnSpPr>
                <a:cxnSpLocks noChangeShapeType="1"/>
                <a:stCxn id="40151" idx="2"/>
                <a:endCxn id="4014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4" name="AutoShape 102"/>
              <p:cNvCxnSpPr>
                <a:cxnSpLocks noChangeShapeType="1"/>
                <a:stCxn id="40149" idx="0"/>
                <a:endCxn id="4014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5" name="AutoShape 103"/>
              <p:cNvCxnSpPr>
                <a:cxnSpLocks noChangeShapeType="1"/>
                <a:stCxn id="40147" idx="0"/>
                <a:endCxn id="4014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6" name="AutoShape 104"/>
              <p:cNvCxnSpPr>
                <a:cxnSpLocks noChangeShapeType="1"/>
                <a:stCxn id="40149" idx="0"/>
                <a:endCxn id="4015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57" name="AutoShape 105"/>
              <p:cNvCxnSpPr>
                <a:cxnSpLocks noChangeShapeType="1"/>
                <a:stCxn id="40150" idx="0"/>
                <a:endCxn id="4015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58" name="AutoShape 10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59" name="AutoShape 10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0" name="AutoShape 10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1" name="AutoShape 10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2" name="AutoShape 11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63" name="AutoShape 11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64" name="AutoShape 112"/>
              <p:cNvCxnSpPr>
                <a:cxnSpLocks noChangeShapeType="1"/>
                <a:stCxn id="40158" idx="2"/>
                <a:endCxn id="4016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5" name="AutoShape 113"/>
              <p:cNvCxnSpPr>
                <a:cxnSpLocks noChangeShapeType="1"/>
                <a:stCxn id="40163" idx="2"/>
                <a:endCxn id="4016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6" name="AutoShape 114"/>
              <p:cNvCxnSpPr>
                <a:cxnSpLocks noChangeShapeType="1"/>
                <a:stCxn id="40161" idx="0"/>
                <a:endCxn id="4016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7" name="AutoShape 115"/>
              <p:cNvCxnSpPr>
                <a:cxnSpLocks noChangeShapeType="1"/>
                <a:stCxn id="40159" idx="0"/>
                <a:endCxn id="4015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8" name="AutoShape 116"/>
              <p:cNvCxnSpPr>
                <a:cxnSpLocks noChangeShapeType="1"/>
                <a:stCxn id="40161" idx="0"/>
                <a:endCxn id="4016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69" name="AutoShape 117"/>
              <p:cNvCxnSpPr>
                <a:cxnSpLocks noChangeShapeType="1"/>
                <a:stCxn id="40162" idx="0"/>
                <a:endCxn id="4016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5" name="Group 118"/>
            <p:cNvGrpSpPr>
              <a:grpSpLocks/>
            </p:cNvGrpSpPr>
            <p:nvPr/>
          </p:nvGrpSpPr>
          <p:grpSpPr bwMode="auto">
            <a:xfrm>
              <a:off x="4410" y="3522"/>
              <a:ext cx="464" cy="406"/>
              <a:chOff x="2745" y="3092"/>
              <a:chExt cx="464" cy="406"/>
            </a:xfrm>
          </p:grpSpPr>
          <p:sp>
            <p:nvSpPr>
              <p:cNvPr id="40120" name="AutoShape 11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1" name="AutoShape 12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2" name="AutoShape 12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3" name="AutoShape 12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4" name="AutoShape 12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5" name="AutoShape 12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26" name="AutoShape 12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27" name="AutoShape 126"/>
              <p:cNvCxnSpPr>
                <a:cxnSpLocks noChangeShapeType="1"/>
                <a:stCxn id="40121" idx="2"/>
                <a:endCxn id="40123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28" name="AutoShape 127"/>
              <p:cNvCxnSpPr>
                <a:cxnSpLocks noChangeShapeType="1"/>
                <a:stCxn id="40126" idx="2"/>
                <a:endCxn id="40123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29" name="AutoShape 128"/>
              <p:cNvCxnSpPr>
                <a:cxnSpLocks noChangeShapeType="1"/>
                <a:stCxn id="40124" idx="0"/>
                <a:endCxn id="40123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30" name="AutoShape 129"/>
              <p:cNvCxnSpPr>
                <a:cxnSpLocks noChangeShapeType="1"/>
                <a:stCxn id="40122" idx="0"/>
                <a:endCxn id="40121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31" name="AutoShape 130"/>
              <p:cNvCxnSpPr>
                <a:cxnSpLocks noChangeShapeType="1"/>
                <a:stCxn id="40124" idx="0"/>
                <a:endCxn id="40126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32" name="AutoShape 131"/>
              <p:cNvCxnSpPr>
                <a:cxnSpLocks noChangeShapeType="1"/>
                <a:stCxn id="40125" idx="0"/>
                <a:endCxn id="40126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33" name="AutoShape 13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4" name="AutoShape 13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5" name="AutoShape 13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6" name="AutoShape 13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7" name="AutoShape 13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38" name="AutoShape 13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39" name="AutoShape 138"/>
              <p:cNvCxnSpPr>
                <a:cxnSpLocks noChangeShapeType="1"/>
                <a:stCxn id="40133" idx="2"/>
                <a:endCxn id="40135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0" name="AutoShape 139"/>
              <p:cNvCxnSpPr>
                <a:cxnSpLocks noChangeShapeType="1"/>
                <a:stCxn id="40138" idx="2"/>
                <a:endCxn id="40135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1" name="AutoShape 140"/>
              <p:cNvCxnSpPr>
                <a:cxnSpLocks noChangeShapeType="1"/>
                <a:stCxn id="40136" idx="0"/>
                <a:endCxn id="40135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2" name="AutoShape 141"/>
              <p:cNvCxnSpPr>
                <a:cxnSpLocks noChangeShapeType="1"/>
                <a:stCxn id="40134" idx="0"/>
                <a:endCxn id="40133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3" name="AutoShape 142"/>
              <p:cNvCxnSpPr>
                <a:cxnSpLocks noChangeShapeType="1"/>
                <a:stCxn id="40136" idx="0"/>
                <a:endCxn id="40138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44" name="AutoShape 143"/>
              <p:cNvCxnSpPr>
                <a:cxnSpLocks noChangeShapeType="1"/>
                <a:stCxn id="40137" idx="0"/>
                <a:endCxn id="40138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6" name="Group 144"/>
            <p:cNvGrpSpPr>
              <a:grpSpLocks/>
            </p:cNvGrpSpPr>
            <p:nvPr/>
          </p:nvGrpSpPr>
          <p:grpSpPr bwMode="auto">
            <a:xfrm>
              <a:off x="4507" y="3619"/>
              <a:ext cx="464" cy="387"/>
              <a:chOff x="2745" y="3092"/>
              <a:chExt cx="464" cy="406"/>
            </a:xfrm>
          </p:grpSpPr>
          <p:sp>
            <p:nvSpPr>
              <p:cNvPr id="40095" name="AutoShape 145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6" name="AutoShape 146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7" name="AutoShape 147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8" name="AutoShape 148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99" name="AutoShape 149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00" name="AutoShape 150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01" name="AutoShape 151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02" name="AutoShape 152"/>
              <p:cNvCxnSpPr>
                <a:cxnSpLocks noChangeShapeType="1"/>
                <a:stCxn id="40096" idx="2"/>
                <a:endCxn id="4009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3" name="AutoShape 153"/>
              <p:cNvCxnSpPr>
                <a:cxnSpLocks noChangeShapeType="1"/>
                <a:stCxn id="40101" idx="2"/>
                <a:endCxn id="4009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4" name="AutoShape 154"/>
              <p:cNvCxnSpPr>
                <a:cxnSpLocks noChangeShapeType="1"/>
                <a:stCxn id="40099" idx="0"/>
                <a:endCxn id="4009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5" name="AutoShape 155"/>
              <p:cNvCxnSpPr>
                <a:cxnSpLocks noChangeShapeType="1"/>
                <a:stCxn id="40097" idx="0"/>
                <a:endCxn id="4009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6" name="AutoShape 156"/>
              <p:cNvCxnSpPr>
                <a:cxnSpLocks noChangeShapeType="1"/>
                <a:stCxn id="40099" idx="0"/>
                <a:endCxn id="4010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07" name="AutoShape 157"/>
              <p:cNvCxnSpPr>
                <a:cxnSpLocks noChangeShapeType="1"/>
                <a:stCxn id="40100" idx="0"/>
                <a:endCxn id="4010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108" name="AutoShape 158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09" name="AutoShape 159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0" name="AutoShape 160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1" name="AutoShape 161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2" name="AutoShape 162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13" name="AutoShape 163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114" name="AutoShape 164"/>
              <p:cNvCxnSpPr>
                <a:cxnSpLocks noChangeShapeType="1"/>
                <a:stCxn id="40108" idx="2"/>
                <a:endCxn id="4011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5" name="AutoShape 165"/>
              <p:cNvCxnSpPr>
                <a:cxnSpLocks noChangeShapeType="1"/>
                <a:stCxn id="40113" idx="2"/>
                <a:endCxn id="4011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6" name="AutoShape 166"/>
              <p:cNvCxnSpPr>
                <a:cxnSpLocks noChangeShapeType="1"/>
                <a:stCxn id="40111" idx="0"/>
                <a:endCxn id="4011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7" name="AutoShape 167"/>
              <p:cNvCxnSpPr>
                <a:cxnSpLocks noChangeShapeType="1"/>
                <a:stCxn id="40109" idx="0"/>
                <a:endCxn id="4010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8" name="AutoShape 168"/>
              <p:cNvCxnSpPr>
                <a:cxnSpLocks noChangeShapeType="1"/>
                <a:stCxn id="40111" idx="0"/>
                <a:endCxn id="4011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119" name="AutoShape 169"/>
              <p:cNvCxnSpPr>
                <a:cxnSpLocks noChangeShapeType="1"/>
                <a:stCxn id="40112" idx="0"/>
                <a:endCxn id="4011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7" name="Group 170"/>
            <p:cNvGrpSpPr>
              <a:grpSpLocks/>
            </p:cNvGrpSpPr>
            <p:nvPr/>
          </p:nvGrpSpPr>
          <p:grpSpPr bwMode="auto">
            <a:xfrm>
              <a:off x="4196" y="3750"/>
              <a:ext cx="464" cy="406"/>
              <a:chOff x="2745" y="3092"/>
              <a:chExt cx="464" cy="406"/>
            </a:xfrm>
          </p:grpSpPr>
          <p:sp>
            <p:nvSpPr>
              <p:cNvPr id="40070" name="AutoShape 171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1" name="AutoShape 172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2" name="AutoShape 173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3" name="AutoShape 174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4" name="AutoShape 175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5" name="AutoShape 176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76" name="AutoShape 177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77" name="AutoShape 178"/>
              <p:cNvCxnSpPr>
                <a:cxnSpLocks noChangeShapeType="1"/>
                <a:stCxn id="40071" idx="2"/>
                <a:endCxn id="40073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78" name="AutoShape 179"/>
              <p:cNvCxnSpPr>
                <a:cxnSpLocks noChangeShapeType="1"/>
                <a:stCxn id="40076" idx="2"/>
                <a:endCxn id="40073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79" name="AutoShape 180"/>
              <p:cNvCxnSpPr>
                <a:cxnSpLocks noChangeShapeType="1"/>
                <a:stCxn id="40074" idx="0"/>
                <a:endCxn id="40073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80" name="AutoShape 181"/>
              <p:cNvCxnSpPr>
                <a:cxnSpLocks noChangeShapeType="1"/>
                <a:stCxn id="40072" idx="0"/>
                <a:endCxn id="40071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81" name="AutoShape 182"/>
              <p:cNvCxnSpPr>
                <a:cxnSpLocks noChangeShapeType="1"/>
                <a:stCxn id="40074" idx="0"/>
                <a:endCxn id="40076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82" name="AutoShape 183"/>
              <p:cNvCxnSpPr>
                <a:cxnSpLocks noChangeShapeType="1"/>
                <a:stCxn id="40075" idx="0"/>
                <a:endCxn id="40076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83" name="AutoShape 184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4" name="AutoShape 185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5" name="AutoShape 186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6" name="AutoShape 187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7" name="AutoShape 188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88" name="AutoShape 189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89" name="AutoShape 190"/>
              <p:cNvCxnSpPr>
                <a:cxnSpLocks noChangeShapeType="1"/>
                <a:stCxn id="40083" idx="2"/>
                <a:endCxn id="40085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0" name="AutoShape 191"/>
              <p:cNvCxnSpPr>
                <a:cxnSpLocks noChangeShapeType="1"/>
                <a:stCxn id="40088" idx="2"/>
                <a:endCxn id="40085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1" name="AutoShape 192"/>
              <p:cNvCxnSpPr>
                <a:cxnSpLocks noChangeShapeType="1"/>
                <a:stCxn id="40086" idx="0"/>
                <a:endCxn id="40085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2" name="AutoShape 193"/>
              <p:cNvCxnSpPr>
                <a:cxnSpLocks noChangeShapeType="1"/>
                <a:stCxn id="40084" idx="0"/>
                <a:endCxn id="40083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3" name="AutoShape 194"/>
              <p:cNvCxnSpPr>
                <a:cxnSpLocks noChangeShapeType="1"/>
                <a:stCxn id="40086" idx="0"/>
                <a:endCxn id="40088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94" name="AutoShape 195"/>
              <p:cNvCxnSpPr>
                <a:cxnSpLocks noChangeShapeType="1"/>
                <a:stCxn id="40087" idx="0"/>
                <a:endCxn id="40088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8" name="Group 196"/>
            <p:cNvGrpSpPr>
              <a:grpSpLocks/>
            </p:cNvGrpSpPr>
            <p:nvPr/>
          </p:nvGrpSpPr>
          <p:grpSpPr bwMode="auto">
            <a:xfrm>
              <a:off x="4464" y="3563"/>
              <a:ext cx="464" cy="406"/>
              <a:chOff x="2745" y="3092"/>
              <a:chExt cx="464" cy="406"/>
            </a:xfrm>
          </p:grpSpPr>
          <p:sp>
            <p:nvSpPr>
              <p:cNvPr id="40045" name="AutoShape 197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6" name="AutoShape 198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7" name="AutoShape 199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8" name="AutoShape 200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49" name="AutoShape 201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0" name="AutoShape 202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1" name="AutoShape 203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52" name="AutoShape 204"/>
              <p:cNvCxnSpPr>
                <a:cxnSpLocks noChangeShapeType="1"/>
                <a:stCxn id="40046" idx="2"/>
                <a:endCxn id="4004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3" name="AutoShape 205"/>
              <p:cNvCxnSpPr>
                <a:cxnSpLocks noChangeShapeType="1"/>
                <a:stCxn id="40051" idx="2"/>
                <a:endCxn id="4004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4" name="AutoShape 206"/>
              <p:cNvCxnSpPr>
                <a:cxnSpLocks noChangeShapeType="1"/>
                <a:stCxn id="40049" idx="0"/>
                <a:endCxn id="4004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5" name="AutoShape 207"/>
              <p:cNvCxnSpPr>
                <a:cxnSpLocks noChangeShapeType="1"/>
                <a:stCxn id="40047" idx="0"/>
                <a:endCxn id="4004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6" name="AutoShape 208"/>
              <p:cNvCxnSpPr>
                <a:cxnSpLocks noChangeShapeType="1"/>
                <a:stCxn id="40049" idx="0"/>
                <a:endCxn id="4005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57" name="AutoShape 209"/>
              <p:cNvCxnSpPr>
                <a:cxnSpLocks noChangeShapeType="1"/>
                <a:stCxn id="40050" idx="0"/>
                <a:endCxn id="4005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58" name="AutoShape 210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59" name="AutoShape 211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0" name="AutoShape 212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1" name="AutoShape 213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2" name="AutoShape 214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3" name="AutoShape 215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64" name="AutoShape 216"/>
              <p:cNvCxnSpPr>
                <a:cxnSpLocks noChangeShapeType="1"/>
                <a:stCxn id="40058" idx="2"/>
                <a:endCxn id="4006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5" name="AutoShape 217"/>
              <p:cNvCxnSpPr>
                <a:cxnSpLocks noChangeShapeType="1"/>
                <a:stCxn id="40063" idx="2"/>
                <a:endCxn id="4006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6" name="AutoShape 218"/>
              <p:cNvCxnSpPr>
                <a:cxnSpLocks noChangeShapeType="1"/>
                <a:stCxn id="40061" idx="0"/>
                <a:endCxn id="4006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7" name="AutoShape 219"/>
              <p:cNvCxnSpPr>
                <a:cxnSpLocks noChangeShapeType="1"/>
                <a:stCxn id="40059" idx="0"/>
                <a:endCxn id="4005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8" name="AutoShape 220"/>
              <p:cNvCxnSpPr>
                <a:cxnSpLocks noChangeShapeType="1"/>
                <a:stCxn id="40061" idx="0"/>
                <a:endCxn id="4006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69" name="AutoShape 221"/>
              <p:cNvCxnSpPr>
                <a:cxnSpLocks noChangeShapeType="1"/>
                <a:stCxn id="40062" idx="0"/>
                <a:endCxn id="4006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89" name="Group 222"/>
            <p:cNvGrpSpPr>
              <a:grpSpLocks/>
            </p:cNvGrpSpPr>
            <p:nvPr/>
          </p:nvGrpSpPr>
          <p:grpSpPr bwMode="auto">
            <a:xfrm>
              <a:off x="4761" y="3768"/>
              <a:ext cx="464" cy="406"/>
              <a:chOff x="2745" y="3092"/>
              <a:chExt cx="464" cy="406"/>
            </a:xfrm>
          </p:grpSpPr>
          <p:sp>
            <p:nvSpPr>
              <p:cNvPr id="40020" name="AutoShape 223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1" name="AutoShape 224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2" name="AutoShape 225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3" name="AutoShape 226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4" name="AutoShape 227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5" name="AutoShape 228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6" name="AutoShape 229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27" name="AutoShape 230"/>
              <p:cNvCxnSpPr>
                <a:cxnSpLocks noChangeShapeType="1"/>
                <a:stCxn id="40021" idx="2"/>
                <a:endCxn id="40023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28" name="AutoShape 231"/>
              <p:cNvCxnSpPr>
                <a:cxnSpLocks noChangeShapeType="1"/>
                <a:stCxn id="40026" idx="2"/>
                <a:endCxn id="40023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29" name="AutoShape 232"/>
              <p:cNvCxnSpPr>
                <a:cxnSpLocks noChangeShapeType="1"/>
                <a:stCxn id="40024" idx="0"/>
                <a:endCxn id="40023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30" name="AutoShape 233"/>
              <p:cNvCxnSpPr>
                <a:cxnSpLocks noChangeShapeType="1"/>
                <a:stCxn id="40022" idx="0"/>
                <a:endCxn id="40021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31" name="AutoShape 234"/>
              <p:cNvCxnSpPr>
                <a:cxnSpLocks noChangeShapeType="1"/>
                <a:stCxn id="40024" idx="0"/>
                <a:endCxn id="40026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32" name="AutoShape 235"/>
              <p:cNvCxnSpPr>
                <a:cxnSpLocks noChangeShapeType="1"/>
                <a:stCxn id="40025" idx="0"/>
                <a:endCxn id="40026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33" name="AutoShape 236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4" name="AutoShape 237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5" name="AutoShape 238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6" name="AutoShape 239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7" name="AutoShape 240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38" name="AutoShape 241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39" name="AutoShape 242"/>
              <p:cNvCxnSpPr>
                <a:cxnSpLocks noChangeShapeType="1"/>
                <a:stCxn id="40033" idx="2"/>
                <a:endCxn id="40035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0" name="AutoShape 243"/>
              <p:cNvCxnSpPr>
                <a:cxnSpLocks noChangeShapeType="1"/>
                <a:stCxn id="40038" idx="2"/>
                <a:endCxn id="40035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1" name="AutoShape 244"/>
              <p:cNvCxnSpPr>
                <a:cxnSpLocks noChangeShapeType="1"/>
                <a:stCxn id="40036" idx="0"/>
                <a:endCxn id="40035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2" name="AutoShape 245"/>
              <p:cNvCxnSpPr>
                <a:cxnSpLocks noChangeShapeType="1"/>
                <a:stCxn id="40034" idx="0"/>
                <a:endCxn id="40033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3" name="AutoShape 246"/>
              <p:cNvCxnSpPr>
                <a:cxnSpLocks noChangeShapeType="1"/>
                <a:stCxn id="40036" idx="0"/>
                <a:endCxn id="40038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44" name="AutoShape 247"/>
              <p:cNvCxnSpPr>
                <a:cxnSpLocks noChangeShapeType="1"/>
                <a:stCxn id="40037" idx="0"/>
                <a:endCxn id="40038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39990" name="Group 248"/>
            <p:cNvGrpSpPr>
              <a:grpSpLocks/>
            </p:cNvGrpSpPr>
            <p:nvPr/>
          </p:nvGrpSpPr>
          <p:grpSpPr bwMode="auto">
            <a:xfrm>
              <a:off x="4475" y="3901"/>
              <a:ext cx="464" cy="406"/>
              <a:chOff x="2745" y="3092"/>
              <a:chExt cx="464" cy="406"/>
            </a:xfrm>
          </p:grpSpPr>
          <p:sp>
            <p:nvSpPr>
              <p:cNvPr id="39995" name="AutoShape 249"/>
              <p:cNvSpPr>
                <a:spLocks noChangeArrowheads="1"/>
              </p:cNvSpPr>
              <p:nvPr/>
            </p:nvSpPr>
            <p:spPr bwMode="auto">
              <a:xfrm>
                <a:off x="2745" y="3092"/>
                <a:ext cx="464" cy="406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6" name="AutoShape 250"/>
              <p:cNvSpPr>
                <a:spLocks noChangeArrowheads="1"/>
              </p:cNvSpPr>
              <p:nvPr/>
            </p:nvSpPr>
            <p:spPr bwMode="auto">
              <a:xfrm>
                <a:off x="2806" y="3173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7" name="AutoShape 251"/>
              <p:cNvSpPr>
                <a:spLocks noChangeArrowheads="1"/>
              </p:cNvSpPr>
              <p:nvPr/>
            </p:nvSpPr>
            <p:spPr bwMode="auto">
              <a:xfrm>
                <a:off x="2863" y="3315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8" name="AutoShape 252"/>
              <p:cNvSpPr>
                <a:spLocks noChangeArrowheads="1"/>
              </p:cNvSpPr>
              <p:nvPr/>
            </p:nvSpPr>
            <p:spPr bwMode="auto">
              <a:xfrm>
                <a:off x="2882" y="3237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9" name="AutoShape 253"/>
              <p:cNvSpPr>
                <a:spLocks noChangeArrowheads="1"/>
              </p:cNvSpPr>
              <p:nvPr/>
            </p:nvSpPr>
            <p:spPr bwMode="auto">
              <a:xfrm>
                <a:off x="2951" y="3336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0" name="AutoShape 254"/>
              <p:cNvSpPr>
                <a:spLocks noChangeArrowheads="1"/>
              </p:cNvSpPr>
              <p:nvPr/>
            </p:nvSpPr>
            <p:spPr bwMode="auto">
              <a:xfrm>
                <a:off x="3027" y="3295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1" name="AutoShape 255"/>
              <p:cNvSpPr>
                <a:spLocks noChangeArrowheads="1"/>
              </p:cNvSpPr>
              <p:nvPr/>
            </p:nvSpPr>
            <p:spPr bwMode="auto">
              <a:xfrm>
                <a:off x="2995" y="3159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02" name="AutoShape 256"/>
              <p:cNvCxnSpPr>
                <a:cxnSpLocks noChangeShapeType="1"/>
                <a:stCxn id="39996" idx="2"/>
                <a:endCxn id="39998" idx="0"/>
              </p:cNvCxnSpPr>
              <p:nvPr/>
            </p:nvCxnSpPr>
            <p:spPr bwMode="auto">
              <a:xfrm>
                <a:off x="2838" y="3214"/>
                <a:ext cx="75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3" name="AutoShape 257"/>
              <p:cNvCxnSpPr>
                <a:cxnSpLocks noChangeShapeType="1"/>
                <a:stCxn id="40001" idx="2"/>
                <a:endCxn id="39998" idx="0"/>
              </p:cNvCxnSpPr>
              <p:nvPr/>
            </p:nvCxnSpPr>
            <p:spPr bwMode="auto">
              <a:xfrm flipH="1">
                <a:off x="2913" y="3201"/>
                <a:ext cx="114" cy="36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4" name="AutoShape 258"/>
              <p:cNvCxnSpPr>
                <a:cxnSpLocks noChangeShapeType="1"/>
                <a:stCxn id="39999" idx="0"/>
                <a:endCxn id="39998" idx="2"/>
              </p:cNvCxnSpPr>
              <p:nvPr/>
            </p:nvCxnSpPr>
            <p:spPr bwMode="auto">
              <a:xfrm flipH="1" flipV="1">
                <a:off x="2913" y="3278"/>
                <a:ext cx="70" cy="58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5" name="AutoShape 259"/>
              <p:cNvCxnSpPr>
                <a:cxnSpLocks noChangeShapeType="1"/>
                <a:stCxn id="39997" idx="0"/>
                <a:endCxn id="39996" idx="2"/>
              </p:cNvCxnSpPr>
              <p:nvPr/>
            </p:nvCxnSpPr>
            <p:spPr bwMode="auto">
              <a:xfrm flipH="1" flipV="1">
                <a:off x="2838" y="3214"/>
                <a:ext cx="57" cy="101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6" name="AutoShape 260"/>
              <p:cNvCxnSpPr>
                <a:cxnSpLocks noChangeShapeType="1"/>
                <a:stCxn id="39999" idx="0"/>
                <a:endCxn id="40001" idx="2"/>
              </p:cNvCxnSpPr>
              <p:nvPr/>
            </p:nvCxnSpPr>
            <p:spPr bwMode="auto">
              <a:xfrm flipV="1">
                <a:off x="2983" y="3201"/>
                <a:ext cx="44" cy="13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07" name="AutoShape 261"/>
              <p:cNvCxnSpPr>
                <a:cxnSpLocks noChangeShapeType="1"/>
                <a:stCxn id="40000" idx="0"/>
                <a:endCxn id="40001" idx="3"/>
              </p:cNvCxnSpPr>
              <p:nvPr/>
            </p:nvCxnSpPr>
            <p:spPr bwMode="auto">
              <a:xfrm flipV="1">
                <a:off x="3058" y="3180"/>
                <a:ext cx="0" cy="11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40008" name="AutoShape 262"/>
              <p:cNvSpPr>
                <a:spLocks noChangeArrowheads="1"/>
              </p:cNvSpPr>
              <p:nvPr/>
            </p:nvSpPr>
            <p:spPr bwMode="auto">
              <a:xfrm>
                <a:off x="2901" y="3172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9" name="AutoShape 263"/>
              <p:cNvSpPr>
                <a:spLocks noChangeArrowheads="1"/>
              </p:cNvSpPr>
              <p:nvPr/>
            </p:nvSpPr>
            <p:spPr bwMode="auto">
              <a:xfrm>
                <a:off x="2869" y="338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0" name="AutoShape 264"/>
              <p:cNvSpPr>
                <a:spLocks noChangeArrowheads="1"/>
              </p:cNvSpPr>
              <p:nvPr/>
            </p:nvSpPr>
            <p:spPr bwMode="auto">
              <a:xfrm>
                <a:off x="2781" y="327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1" name="AutoShape 265"/>
              <p:cNvSpPr>
                <a:spLocks noChangeArrowheads="1"/>
              </p:cNvSpPr>
              <p:nvPr/>
            </p:nvSpPr>
            <p:spPr bwMode="auto">
              <a:xfrm>
                <a:off x="2983" y="3399"/>
                <a:ext cx="63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2" name="AutoShape 266"/>
              <p:cNvSpPr>
                <a:spLocks noChangeArrowheads="1"/>
              </p:cNvSpPr>
              <p:nvPr/>
            </p:nvSpPr>
            <p:spPr bwMode="auto">
              <a:xfrm>
                <a:off x="3096" y="3338"/>
                <a:ext cx="63" cy="42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3" name="AutoShape 267"/>
              <p:cNvSpPr>
                <a:spLocks noChangeArrowheads="1"/>
              </p:cNvSpPr>
              <p:nvPr/>
            </p:nvSpPr>
            <p:spPr bwMode="auto">
              <a:xfrm>
                <a:off x="3064" y="3214"/>
                <a:ext cx="64" cy="41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0014" name="AutoShape 268"/>
              <p:cNvCxnSpPr>
                <a:cxnSpLocks noChangeShapeType="1"/>
                <a:stCxn id="40008" idx="2"/>
                <a:endCxn id="40010" idx="0"/>
              </p:cNvCxnSpPr>
              <p:nvPr/>
            </p:nvCxnSpPr>
            <p:spPr bwMode="auto">
              <a:xfrm flipH="1">
                <a:off x="2812" y="3213"/>
                <a:ext cx="120" cy="6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5" name="AutoShape 269"/>
              <p:cNvCxnSpPr>
                <a:cxnSpLocks noChangeShapeType="1"/>
                <a:stCxn id="40013" idx="2"/>
                <a:endCxn id="40010" idx="0"/>
              </p:cNvCxnSpPr>
              <p:nvPr/>
            </p:nvCxnSpPr>
            <p:spPr bwMode="auto">
              <a:xfrm flipH="1">
                <a:off x="2812" y="3255"/>
                <a:ext cx="284" cy="2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6" name="AutoShape 270"/>
              <p:cNvCxnSpPr>
                <a:cxnSpLocks noChangeShapeType="1"/>
                <a:stCxn id="40011" idx="0"/>
                <a:endCxn id="40010" idx="2"/>
              </p:cNvCxnSpPr>
              <p:nvPr/>
            </p:nvCxnSpPr>
            <p:spPr bwMode="auto">
              <a:xfrm flipH="1" flipV="1">
                <a:off x="2812" y="3320"/>
                <a:ext cx="202" cy="7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7" name="AutoShape 271"/>
              <p:cNvCxnSpPr>
                <a:cxnSpLocks noChangeShapeType="1"/>
                <a:stCxn id="40009" idx="0"/>
                <a:endCxn id="40008" idx="2"/>
              </p:cNvCxnSpPr>
              <p:nvPr/>
            </p:nvCxnSpPr>
            <p:spPr bwMode="auto">
              <a:xfrm flipV="1">
                <a:off x="2901" y="3213"/>
                <a:ext cx="31" cy="175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8" name="AutoShape 272"/>
              <p:cNvCxnSpPr>
                <a:cxnSpLocks noChangeShapeType="1"/>
                <a:stCxn id="40011" idx="0"/>
                <a:endCxn id="40013" idx="2"/>
              </p:cNvCxnSpPr>
              <p:nvPr/>
            </p:nvCxnSpPr>
            <p:spPr bwMode="auto">
              <a:xfrm flipV="1">
                <a:off x="3014" y="3255"/>
                <a:ext cx="82" cy="144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40019" name="AutoShape 273"/>
              <p:cNvCxnSpPr>
                <a:cxnSpLocks noChangeShapeType="1"/>
                <a:stCxn id="40012" idx="0"/>
                <a:endCxn id="40013" idx="3"/>
              </p:cNvCxnSpPr>
              <p:nvPr/>
            </p:nvCxnSpPr>
            <p:spPr bwMode="auto">
              <a:xfrm flipV="1">
                <a:off x="3128" y="3235"/>
                <a:ext cx="0" cy="103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sp>
          <p:nvSpPr>
            <p:cNvPr id="39991" name="AutoShape 274"/>
            <p:cNvSpPr>
              <a:spLocks noChangeArrowheads="1"/>
            </p:cNvSpPr>
            <p:nvPr/>
          </p:nvSpPr>
          <p:spPr bwMode="auto">
            <a:xfrm rot="5400000">
              <a:off x="4872" y="3086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FFFF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use</a:t>
              </a:r>
            </a:p>
          </p:txBody>
        </p:sp>
        <p:sp>
          <p:nvSpPr>
            <p:cNvPr id="39992" name="AutoShape 275"/>
            <p:cNvSpPr>
              <a:spLocks noChangeArrowheads="1"/>
            </p:cNvSpPr>
            <p:nvPr/>
          </p:nvSpPr>
          <p:spPr bwMode="auto">
            <a:xfrm rot="-5400000">
              <a:off x="4258" y="3060"/>
              <a:ext cx="462" cy="311"/>
            </a:xfrm>
            <a:prstGeom prst="rightArrow">
              <a:avLst>
                <a:gd name="adj1" fmla="val 50000"/>
                <a:gd name="adj2" fmla="val 37138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add</a:t>
              </a:r>
            </a:p>
          </p:txBody>
        </p:sp>
        <p:sp>
          <p:nvSpPr>
            <p:cNvPr id="39993" name="Text Box 276"/>
            <p:cNvSpPr txBox="1">
              <a:spLocks noChangeArrowheads="1"/>
            </p:cNvSpPr>
            <p:nvPr/>
          </p:nvSpPr>
          <p:spPr bwMode="auto">
            <a:xfrm>
              <a:off x="5156" y="3413"/>
              <a:ext cx="6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99"/>
                  </a:solidFill>
                </a:rPr>
                <a:t>Generic</a:t>
              </a:r>
            </a:p>
            <a:p>
              <a:r>
                <a:rPr lang="en-US" sz="1800">
                  <a:solidFill>
                    <a:srgbClr val="FFFF99"/>
                  </a:solidFill>
                </a:rPr>
                <a:t>beliefs</a:t>
              </a:r>
            </a:p>
          </p:txBody>
        </p:sp>
        <p:sp>
          <p:nvSpPr>
            <p:cNvPr id="39994" name="AutoShape 277"/>
            <p:cNvSpPr>
              <a:spLocks noChangeArrowheads="1"/>
            </p:cNvSpPr>
            <p:nvPr/>
          </p:nvSpPr>
          <p:spPr bwMode="auto">
            <a:xfrm rot="-5400000">
              <a:off x="4560" y="3070"/>
              <a:ext cx="481" cy="311"/>
            </a:xfrm>
            <a:prstGeom prst="leftRightArrow">
              <a:avLst>
                <a:gd name="adj1" fmla="val 49843"/>
                <a:gd name="adj2" fmla="val 35895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r>
                <a:rPr lang="en-US" sz="2000">
                  <a:solidFill>
                    <a:schemeClr val="tx1"/>
                  </a:solidFill>
                </a:rPr>
                <a:t>verify</a:t>
              </a:r>
            </a:p>
          </p:txBody>
        </p:sp>
      </p:grpSp>
      <p:grpSp>
        <p:nvGrpSpPr>
          <p:cNvPr id="39944" name="Group 278"/>
          <p:cNvGrpSpPr>
            <a:grpSpLocks/>
          </p:cNvGrpSpPr>
          <p:nvPr/>
        </p:nvGrpSpPr>
        <p:grpSpPr bwMode="auto">
          <a:xfrm>
            <a:off x="3849688" y="4165600"/>
            <a:ext cx="3043237" cy="1096963"/>
            <a:chOff x="2425" y="2624"/>
            <a:chExt cx="1917" cy="691"/>
          </a:xfrm>
        </p:grpSpPr>
        <p:sp>
          <p:nvSpPr>
            <p:cNvPr id="39982" name="Text Box 279"/>
            <p:cNvSpPr txBox="1">
              <a:spLocks noChangeArrowheads="1"/>
            </p:cNvSpPr>
            <p:nvPr/>
          </p:nvSpPr>
          <p:spPr bwMode="auto">
            <a:xfrm>
              <a:off x="2905" y="2835"/>
              <a:ext cx="10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further R&amp;D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(instrument and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study optimization)</a:t>
              </a:r>
            </a:p>
          </p:txBody>
        </p:sp>
        <p:sp>
          <p:nvSpPr>
            <p:cNvPr id="39983" name="AutoShape 280"/>
            <p:cNvSpPr>
              <a:spLocks noChangeArrowheads="1"/>
            </p:cNvSpPr>
            <p:nvPr/>
          </p:nvSpPr>
          <p:spPr bwMode="auto">
            <a:xfrm rot="10800000">
              <a:off x="2425" y="2624"/>
              <a:ext cx="1917" cy="311"/>
            </a:xfrm>
            <a:prstGeom prst="rightArrow">
              <a:avLst>
                <a:gd name="adj1" fmla="val 46630"/>
                <a:gd name="adj2" fmla="val 57245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0000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5" name="Group 281"/>
          <p:cNvGrpSpPr>
            <a:grpSpLocks/>
          </p:cNvGrpSpPr>
          <p:nvPr/>
        </p:nvGrpSpPr>
        <p:grpSpPr bwMode="auto">
          <a:xfrm>
            <a:off x="2913063" y="5713413"/>
            <a:ext cx="3665537" cy="792162"/>
            <a:chOff x="1835" y="3599"/>
            <a:chExt cx="2309" cy="499"/>
          </a:xfrm>
        </p:grpSpPr>
        <p:sp>
          <p:nvSpPr>
            <p:cNvPr id="39980" name="AutoShape 282"/>
            <p:cNvSpPr>
              <a:spLocks noChangeArrowheads="1"/>
            </p:cNvSpPr>
            <p:nvPr/>
          </p:nvSpPr>
          <p:spPr bwMode="auto">
            <a:xfrm rot="10800000">
              <a:off x="1835" y="3599"/>
              <a:ext cx="2309" cy="311"/>
            </a:xfrm>
            <a:prstGeom prst="rightArrow">
              <a:avLst>
                <a:gd name="adj1" fmla="val 46630"/>
                <a:gd name="adj2" fmla="val 68951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Text Box 283"/>
            <p:cNvSpPr txBox="1">
              <a:spLocks noChangeArrowheads="1"/>
            </p:cNvSpPr>
            <p:nvPr/>
          </p:nvSpPr>
          <p:spPr bwMode="auto">
            <a:xfrm>
              <a:off x="2682" y="3848"/>
              <a:ext cx="8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39946" name="Group 284"/>
          <p:cNvGrpSpPr>
            <a:grpSpLocks/>
          </p:cNvGrpSpPr>
          <p:nvPr/>
        </p:nvGrpSpPr>
        <p:grpSpPr bwMode="auto">
          <a:xfrm>
            <a:off x="255588" y="3905250"/>
            <a:ext cx="2743200" cy="2743200"/>
            <a:chOff x="161" y="2460"/>
            <a:chExt cx="1728" cy="1728"/>
          </a:xfrm>
        </p:grpSpPr>
        <p:pic>
          <p:nvPicPr>
            <p:cNvPr id="39978" name="Picture 285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" y="2460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9" name="Oval 286"/>
            <p:cNvSpPr>
              <a:spLocks noChangeArrowheads="1"/>
            </p:cNvSpPr>
            <p:nvPr/>
          </p:nvSpPr>
          <p:spPr bwMode="auto">
            <a:xfrm>
              <a:off x="257" y="2546"/>
              <a:ext cx="1524" cy="1524"/>
            </a:xfrm>
            <a:prstGeom prst="ellipse">
              <a:avLst/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7" name="Group 287"/>
          <p:cNvGrpSpPr>
            <a:grpSpLocks/>
          </p:cNvGrpSpPr>
          <p:nvPr/>
        </p:nvGrpSpPr>
        <p:grpSpPr bwMode="auto">
          <a:xfrm>
            <a:off x="254000" y="3911600"/>
            <a:ext cx="2743200" cy="2743200"/>
            <a:chOff x="1332" y="1845"/>
            <a:chExt cx="1728" cy="1728"/>
          </a:xfrm>
        </p:grpSpPr>
        <p:pic>
          <p:nvPicPr>
            <p:cNvPr id="39976" name="Picture 288" descr="glob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2" y="1845"/>
              <a:ext cx="1728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7" name="Freeform 289"/>
            <p:cNvSpPr>
              <a:spLocks/>
            </p:cNvSpPr>
            <p:nvPr/>
          </p:nvSpPr>
          <p:spPr bwMode="auto">
            <a:xfrm>
              <a:off x="1428" y="1918"/>
              <a:ext cx="1475" cy="1579"/>
            </a:xfrm>
            <a:custGeom>
              <a:avLst/>
              <a:gdLst>
                <a:gd name="T0" fmla="*/ 1472 w 1475"/>
                <a:gd name="T1" fmla="*/ 494 h 1579"/>
                <a:gd name="T2" fmla="*/ 77 w 1475"/>
                <a:gd name="T3" fmla="*/ 1076 h 1579"/>
                <a:gd name="T4" fmla="*/ 60 w 1475"/>
                <a:gd name="T5" fmla="*/ 1032 h 1579"/>
                <a:gd name="T6" fmla="*/ 38 w 1475"/>
                <a:gd name="T7" fmla="*/ 939 h 1579"/>
                <a:gd name="T8" fmla="*/ 22 w 1475"/>
                <a:gd name="T9" fmla="*/ 890 h 1579"/>
                <a:gd name="T10" fmla="*/ 77 w 1475"/>
                <a:gd name="T11" fmla="*/ 467 h 1579"/>
                <a:gd name="T12" fmla="*/ 115 w 1475"/>
                <a:gd name="T13" fmla="*/ 407 h 1579"/>
                <a:gd name="T14" fmla="*/ 142 w 1475"/>
                <a:gd name="T15" fmla="*/ 357 h 1579"/>
                <a:gd name="T16" fmla="*/ 170 w 1475"/>
                <a:gd name="T17" fmla="*/ 324 h 1579"/>
                <a:gd name="T18" fmla="*/ 208 w 1475"/>
                <a:gd name="T19" fmla="*/ 253 h 1579"/>
                <a:gd name="T20" fmla="*/ 258 w 1475"/>
                <a:gd name="T21" fmla="*/ 220 h 1579"/>
                <a:gd name="T22" fmla="*/ 324 w 1475"/>
                <a:gd name="T23" fmla="*/ 165 h 1579"/>
                <a:gd name="T24" fmla="*/ 367 w 1475"/>
                <a:gd name="T25" fmla="*/ 122 h 1579"/>
                <a:gd name="T26" fmla="*/ 499 w 1475"/>
                <a:gd name="T27" fmla="*/ 56 h 1579"/>
                <a:gd name="T28" fmla="*/ 548 w 1475"/>
                <a:gd name="T29" fmla="*/ 34 h 1579"/>
                <a:gd name="T30" fmla="*/ 1097 w 1475"/>
                <a:gd name="T31" fmla="*/ 61 h 1579"/>
                <a:gd name="T32" fmla="*/ 1163 w 1475"/>
                <a:gd name="T33" fmla="*/ 116 h 1579"/>
                <a:gd name="T34" fmla="*/ 1174 w 1475"/>
                <a:gd name="T35" fmla="*/ 132 h 1579"/>
                <a:gd name="T36" fmla="*/ 1256 w 1475"/>
                <a:gd name="T37" fmla="*/ 165 h 1579"/>
                <a:gd name="T38" fmla="*/ 1322 w 1475"/>
                <a:gd name="T39" fmla="*/ 215 h 1579"/>
                <a:gd name="T40" fmla="*/ 1366 w 1475"/>
                <a:gd name="T41" fmla="*/ 259 h 1579"/>
                <a:gd name="T42" fmla="*/ 1410 w 1475"/>
                <a:gd name="T43" fmla="*/ 368 h 1579"/>
                <a:gd name="T44" fmla="*/ 1448 w 1475"/>
                <a:gd name="T45" fmla="*/ 445 h 1579"/>
                <a:gd name="T46" fmla="*/ 1454 w 1475"/>
                <a:gd name="T47" fmla="*/ 500 h 1579"/>
                <a:gd name="T48" fmla="*/ 1470 w 1475"/>
                <a:gd name="T49" fmla="*/ 511 h 1579"/>
                <a:gd name="T50" fmla="*/ 1472 w 1475"/>
                <a:gd name="T51" fmla="*/ 494 h 15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75"/>
                <a:gd name="T79" fmla="*/ 0 h 1579"/>
                <a:gd name="T80" fmla="*/ 1475 w 1475"/>
                <a:gd name="T81" fmla="*/ 1579 h 15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75" h="1579">
                  <a:moveTo>
                    <a:pt x="1472" y="494"/>
                  </a:moveTo>
                  <a:cubicBezTo>
                    <a:pt x="1009" y="694"/>
                    <a:pt x="57" y="1579"/>
                    <a:pt x="77" y="1076"/>
                  </a:cubicBezTo>
                  <a:cubicBezTo>
                    <a:pt x="78" y="1055"/>
                    <a:pt x="70" y="1047"/>
                    <a:pt x="60" y="1032"/>
                  </a:cubicBezTo>
                  <a:cubicBezTo>
                    <a:pt x="50" y="1000"/>
                    <a:pt x="58" y="967"/>
                    <a:pt x="38" y="939"/>
                  </a:cubicBezTo>
                  <a:cubicBezTo>
                    <a:pt x="33" y="922"/>
                    <a:pt x="27" y="906"/>
                    <a:pt x="22" y="890"/>
                  </a:cubicBezTo>
                  <a:cubicBezTo>
                    <a:pt x="25" y="759"/>
                    <a:pt x="0" y="587"/>
                    <a:pt x="77" y="467"/>
                  </a:cubicBezTo>
                  <a:cubicBezTo>
                    <a:pt x="85" y="440"/>
                    <a:pt x="91" y="423"/>
                    <a:pt x="115" y="407"/>
                  </a:cubicBezTo>
                  <a:cubicBezTo>
                    <a:pt x="125" y="391"/>
                    <a:pt x="130" y="371"/>
                    <a:pt x="142" y="357"/>
                  </a:cubicBezTo>
                  <a:cubicBezTo>
                    <a:pt x="183" y="307"/>
                    <a:pt x="138" y="373"/>
                    <a:pt x="170" y="324"/>
                  </a:cubicBezTo>
                  <a:cubicBezTo>
                    <a:pt x="176" y="297"/>
                    <a:pt x="187" y="272"/>
                    <a:pt x="208" y="253"/>
                  </a:cubicBezTo>
                  <a:cubicBezTo>
                    <a:pt x="223" y="240"/>
                    <a:pt x="244" y="234"/>
                    <a:pt x="258" y="220"/>
                  </a:cubicBezTo>
                  <a:cubicBezTo>
                    <a:pt x="300" y="178"/>
                    <a:pt x="278" y="196"/>
                    <a:pt x="324" y="165"/>
                  </a:cubicBezTo>
                  <a:cubicBezTo>
                    <a:pt x="343" y="153"/>
                    <a:pt x="348" y="134"/>
                    <a:pt x="367" y="122"/>
                  </a:cubicBezTo>
                  <a:cubicBezTo>
                    <a:pt x="393" y="81"/>
                    <a:pt x="455" y="71"/>
                    <a:pt x="499" y="56"/>
                  </a:cubicBezTo>
                  <a:cubicBezTo>
                    <a:pt x="517" y="50"/>
                    <a:pt x="530" y="40"/>
                    <a:pt x="548" y="34"/>
                  </a:cubicBezTo>
                  <a:cubicBezTo>
                    <a:pt x="892" y="38"/>
                    <a:pt x="902" y="0"/>
                    <a:pt x="1097" y="61"/>
                  </a:cubicBezTo>
                  <a:cubicBezTo>
                    <a:pt x="1123" y="78"/>
                    <a:pt x="1143" y="93"/>
                    <a:pt x="1163" y="116"/>
                  </a:cubicBezTo>
                  <a:cubicBezTo>
                    <a:pt x="1167" y="121"/>
                    <a:pt x="1169" y="128"/>
                    <a:pt x="1174" y="132"/>
                  </a:cubicBezTo>
                  <a:cubicBezTo>
                    <a:pt x="1195" y="149"/>
                    <a:pt x="1230" y="157"/>
                    <a:pt x="1256" y="165"/>
                  </a:cubicBezTo>
                  <a:cubicBezTo>
                    <a:pt x="1281" y="181"/>
                    <a:pt x="1294" y="205"/>
                    <a:pt x="1322" y="215"/>
                  </a:cubicBezTo>
                  <a:cubicBezTo>
                    <a:pt x="1335" y="234"/>
                    <a:pt x="1347" y="247"/>
                    <a:pt x="1366" y="259"/>
                  </a:cubicBezTo>
                  <a:cubicBezTo>
                    <a:pt x="1389" y="292"/>
                    <a:pt x="1387" y="335"/>
                    <a:pt x="1410" y="368"/>
                  </a:cubicBezTo>
                  <a:cubicBezTo>
                    <a:pt x="1415" y="398"/>
                    <a:pt x="1422" y="427"/>
                    <a:pt x="1448" y="445"/>
                  </a:cubicBezTo>
                  <a:cubicBezTo>
                    <a:pt x="1450" y="463"/>
                    <a:pt x="1448" y="483"/>
                    <a:pt x="1454" y="500"/>
                  </a:cubicBezTo>
                  <a:cubicBezTo>
                    <a:pt x="1456" y="506"/>
                    <a:pt x="1464" y="513"/>
                    <a:pt x="1470" y="511"/>
                  </a:cubicBezTo>
                  <a:cubicBezTo>
                    <a:pt x="1475" y="509"/>
                    <a:pt x="1471" y="500"/>
                    <a:pt x="1472" y="494"/>
                  </a:cubicBezTo>
                  <a:close/>
                </a:path>
              </a:pathLst>
            </a:custGeom>
            <a:solidFill>
              <a:srgbClr val="B2B2B2">
                <a:alpha val="50195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9948" name="AutoShape 290"/>
          <p:cNvSpPr>
            <a:spLocks noChangeArrowheads="1"/>
          </p:cNvSpPr>
          <p:nvPr/>
        </p:nvSpPr>
        <p:spPr bwMode="auto">
          <a:xfrm rot="-2434525">
            <a:off x="1944688" y="3862388"/>
            <a:ext cx="1322387" cy="606425"/>
          </a:xfrm>
          <a:prstGeom prst="rightArrow">
            <a:avLst>
              <a:gd name="adj1" fmla="val 50000"/>
              <a:gd name="adj2" fmla="val 54516"/>
            </a:avLst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9" name="Group 291"/>
          <p:cNvGrpSpPr>
            <a:grpSpLocks/>
          </p:cNvGrpSpPr>
          <p:nvPr/>
        </p:nvGrpSpPr>
        <p:grpSpPr bwMode="auto">
          <a:xfrm rot="-7712767">
            <a:off x="1909763" y="3219450"/>
            <a:ext cx="2590800" cy="914400"/>
            <a:chOff x="2688" y="2640"/>
            <a:chExt cx="1632" cy="576"/>
          </a:xfrm>
        </p:grpSpPr>
        <p:sp>
          <p:nvSpPr>
            <p:cNvPr id="39965" name="AutoShape 292"/>
            <p:cNvSpPr>
              <a:spLocks noChangeArrowheads="1"/>
            </p:cNvSpPr>
            <p:nvPr/>
          </p:nvSpPr>
          <p:spPr bwMode="auto">
            <a:xfrm>
              <a:off x="2688" y="2640"/>
              <a:ext cx="1632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6" name="Line 293"/>
            <p:cNvSpPr>
              <a:spLocks noChangeShapeType="1"/>
            </p:cNvSpPr>
            <p:nvPr/>
          </p:nvSpPr>
          <p:spPr bwMode="auto">
            <a:xfrm>
              <a:off x="2880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7" name="Line 294"/>
            <p:cNvSpPr>
              <a:spLocks noChangeShapeType="1"/>
            </p:cNvSpPr>
            <p:nvPr/>
          </p:nvSpPr>
          <p:spPr bwMode="auto">
            <a:xfrm>
              <a:off x="3120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8" name="Line 295"/>
            <p:cNvSpPr>
              <a:spLocks noChangeShapeType="1"/>
            </p:cNvSpPr>
            <p:nvPr/>
          </p:nvSpPr>
          <p:spPr bwMode="auto">
            <a:xfrm>
              <a:off x="3312" y="2640"/>
              <a:ext cx="4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9" name="Line 296"/>
            <p:cNvSpPr>
              <a:spLocks noChangeShapeType="1"/>
            </p:cNvSpPr>
            <p:nvPr/>
          </p:nvSpPr>
          <p:spPr bwMode="auto">
            <a:xfrm>
              <a:off x="3456" y="2640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0" name="Line 297"/>
            <p:cNvSpPr>
              <a:spLocks noChangeShapeType="1"/>
            </p:cNvSpPr>
            <p:nvPr/>
          </p:nvSpPr>
          <p:spPr bwMode="auto">
            <a:xfrm flipV="1">
              <a:off x="3552" y="2640"/>
              <a:ext cx="14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1" name="Line 298"/>
            <p:cNvSpPr>
              <a:spLocks noChangeShapeType="1"/>
            </p:cNvSpPr>
            <p:nvPr/>
          </p:nvSpPr>
          <p:spPr bwMode="auto">
            <a:xfrm flipV="1">
              <a:off x="3648" y="2640"/>
              <a:ext cx="192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2" name="Line 299"/>
            <p:cNvSpPr>
              <a:spLocks noChangeShapeType="1"/>
            </p:cNvSpPr>
            <p:nvPr/>
          </p:nvSpPr>
          <p:spPr bwMode="auto">
            <a:xfrm flipV="1">
              <a:off x="3792" y="2640"/>
              <a:ext cx="288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3" name="Line 300"/>
            <p:cNvSpPr>
              <a:spLocks noChangeShapeType="1"/>
            </p:cNvSpPr>
            <p:nvPr/>
          </p:nvSpPr>
          <p:spPr bwMode="auto">
            <a:xfrm>
              <a:off x="2790" y="2784"/>
              <a:ext cx="14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4" name="Line 301"/>
            <p:cNvSpPr>
              <a:spLocks noChangeShapeType="1"/>
            </p:cNvSpPr>
            <p:nvPr/>
          </p:nvSpPr>
          <p:spPr bwMode="auto">
            <a:xfrm>
              <a:off x="2892" y="2928"/>
              <a:ext cx="12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75" name="Line 302"/>
            <p:cNvSpPr>
              <a:spLocks noChangeShapeType="1"/>
            </p:cNvSpPr>
            <p:nvPr/>
          </p:nvSpPr>
          <p:spPr bwMode="auto">
            <a:xfrm>
              <a:off x="2992" y="3072"/>
              <a:ext cx="10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9950" name="AutoShape 303"/>
          <p:cNvSpPr>
            <a:spLocks noChangeArrowheads="1"/>
          </p:cNvSpPr>
          <p:nvPr/>
        </p:nvSpPr>
        <p:spPr bwMode="auto">
          <a:xfrm rot="-2435325">
            <a:off x="3243263" y="2963863"/>
            <a:ext cx="844550" cy="536575"/>
          </a:xfrm>
          <a:prstGeom prst="rightArrow">
            <a:avLst>
              <a:gd name="adj1" fmla="val 54574"/>
              <a:gd name="adj2" fmla="val 4122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1" name="Group 304"/>
          <p:cNvGrpSpPr>
            <a:grpSpLocks/>
          </p:cNvGrpSpPr>
          <p:nvPr/>
        </p:nvGrpSpPr>
        <p:grpSpPr bwMode="auto">
          <a:xfrm>
            <a:off x="606425" y="4727575"/>
            <a:ext cx="1836738" cy="1127125"/>
            <a:chOff x="382" y="2978"/>
            <a:chExt cx="1157" cy="710"/>
          </a:xfrm>
        </p:grpSpPr>
        <p:sp>
          <p:nvSpPr>
            <p:cNvPr id="39963" name="AutoShape 305"/>
            <p:cNvSpPr>
              <a:spLocks noChangeArrowheads="1"/>
            </p:cNvSpPr>
            <p:nvPr/>
          </p:nvSpPr>
          <p:spPr bwMode="auto">
            <a:xfrm rot="4039054">
              <a:off x="1027" y="3176"/>
              <a:ext cx="710" cy="314"/>
            </a:xfrm>
            <a:prstGeom prst="leftRightArrow">
              <a:avLst>
                <a:gd name="adj1" fmla="val 50000"/>
                <a:gd name="adj2" fmla="val 45223"/>
              </a:avLst>
            </a:prstGeom>
            <a:solidFill>
              <a:srgbClr val="000000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4" name="AutoShape 306"/>
            <p:cNvSpPr>
              <a:spLocks noChangeArrowheads="1"/>
            </p:cNvSpPr>
            <p:nvPr/>
          </p:nvSpPr>
          <p:spPr bwMode="auto">
            <a:xfrm>
              <a:off x="382" y="3186"/>
              <a:ext cx="732" cy="479"/>
            </a:xfrm>
            <a:prstGeom prst="roundRect">
              <a:avLst>
                <a:gd name="adj" fmla="val 16667"/>
              </a:avLst>
            </a:prstGeom>
            <a:solidFill>
              <a:srgbClr val="000000">
                <a:alpha val="76862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l-GR" sz="2400">
                  <a:solidFill>
                    <a:schemeClr val="bg1"/>
                  </a:solidFill>
                  <a:cs typeface="Times New Roman" pitchFamily="18" charset="0"/>
                </a:rPr>
                <a:t>Δ</a:t>
              </a:r>
              <a:r>
                <a:rPr lang="nl-BE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1800">
                  <a:solidFill>
                    <a:schemeClr val="bg1"/>
                  </a:solidFill>
                </a:rPr>
                <a:t>= outcome</a:t>
              </a:r>
            </a:p>
          </p:txBody>
        </p:sp>
      </p:grpSp>
      <p:grpSp>
        <p:nvGrpSpPr>
          <p:cNvPr id="21" name="Group 320"/>
          <p:cNvGrpSpPr>
            <a:grpSpLocks/>
          </p:cNvGrpSpPr>
          <p:nvPr/>
        </p:nvGrpSpPr>
        <p:grpSpPr bwMode="auto">
          <a:xfrm>
            <a:off x="152400" y="1981200"/>
            <a:ext cx="8991600" cy="4876800"/>
            <a:chOff x="96" y="1248"/>
            <a:chExt cx="5664" cy="3072"/>
          </a:xfrm>
        </p:grpSpPr>
        <p:sp>
          <p:nvSpPr>
            <p:cNvPr id="39960" name="Freeform 311"/>
            <p:cNvSpPr>
              <a:spLocks/>
            </p:cNvSpPr>
            <p:nvPr/>
          </p:nvSpPr>
          <p:spPr bwMode="auto">
            <a:xfrm>
              <a:off x="768" y="1248"/>
              <a:ext cx="4992" cy="3072"/>
            </a:xfrm>
            <a:custGeom>
              <a:avLst/>
              <a:gdLst>
                <a:gd name="T0" fmla="*/ 0 w 4992"/>
                <a:gd name="T1" fmla="*/ 0 h 3072"/>
                <a:gd name="T2" fmla="*/ 4992 w 4992"/>
                <a:gd name="T3" fmla="*/ 0 h 3072"/>
                <a:gd name="T4" fmla="*/ 4992 w 4992"/>
                <a:gd name="T5" fmla="*/ 3072 h 3072"/>
                <a:gd name="T6" fmla="*/ 2496 w 4992"/>
                <a:gd name="T7" fmla="*/ 3072 h 3072"/>
                <a:gd name="T8" fmla="*/ 0 w 4992"/>
                <a:gd name="T9" fmla="*/ 0 h 3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2"/>
                <a:gd name="T16" fmla="*/ 0 h 3072"/>
                <a:gd name="T17" fmla="*/ 4992 w 4992"/>
                <a:gd name="T18" fmla="*/ 3072 h 3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2" h="3072">
                  <a:moveTo>
                    <a:pt x="0" y="0"/>
                  </a:moveTo>
                  <a:lnTo>
                    <a:pt x="4992" y="0"/>
                  </a:lnTo>
                  <a:lnTo>
                    <a:pt x="4992" y="3072"/>
                  </a:lnTo>
                  <a:lnTo>
                    <a:pt x="2496" y="30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1" name="Freeform 312"/>
            <p:cNvSpPr>
              <a:spLocks/>
            </p:cNvSpPr>
            <p:nvPr/>
          </p:nvSpPr>
          <p:spPr bwMode="auto">
            <a:xfrm>
              <a:off x="96" y="1248"/>
              <a:ext cx="3168" cy="3072"/>
            </a:xfrm>
            <a:custGeom>
              <a:avLst/>
              <a:gdLst>
                <a:gd name="T0" fmla="*/ 672 w 3168"/>
                <a:gd name="T1" fmla="*/ 0 h 3072"/>
                <a:gd name="T2" fmla="*/ 0 w 3168"/>
                <a:gd name="T3" fmla="*/ 0 h 3072"/>
                <a:gd name="T4" fmla="*/ 0 w 3168"/>
                <a:gd name="T5" fmla="*/ 3072 h 3072"/>
                <a:gd name="T6" fmla="*/ 3168 w 3168"/>
                <a:gd name="T7" fmla="*/ 3072 h 3072"/>
                <a:gd name="T8" fmla="*/ 672 w 3168"/>
                <a:gd name="T9" fmla="*/ 0 h 3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3072"/>
                <a:gd name="T17" fmla="*/ 3168 w 3168"/>
                <a:gd name="T18" fmla="*/ 3072 h 30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3072">
                  <a:moveTo>
                    <a:pt x="672" y="0"/>
                  </a:moveTo>
                  <a:lnTo>
                    <a:pt x="0" y="0"/>
                  </a:lnTo>
                  <a:lnTo>
                    <a:pt x="0" y="3072"/>
                  </a:lnTo>
                  <a:lnTo>
                    <a:pt x="3168" y="3072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00CC99">
                <a:alpha val="30196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962" name="AutoShape 314"/>
            <p:cNvSpPr>
              <a:spLocks noChangeArrowheads="1"/>
            </p:cNvSpPr>
            <p:nvPr/>
          </p:nvSpPr>
          <p:spPr bwMode="auto">
            <a:xfrm rot="-7735951">
              <a:off x="1196" y="2027"/>
              <a:ext cx="1640" cy="5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503 h 21600"/>
                <a:gd name="T14" fmla="*/ 17096 w 21600"/>
                <a:gd name="T15" fmla="*/ 170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5050">
                <a:alpha val="39999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23"/>
          <p:cNvGrpSpPr>
            <a:grpSpLocks/>
          </p:cNvGrpSpPr>
          <p:nvPr/>
        </p:nvGrpSpPr>
        <p:grpSpPr bwMode="auto">
          <a:xfrm>
            <a:off x="304800" y="2057400"/>
            <a:ext cx="6329363" cy="1844675"/>
            <a:chOff x="192" y="1296"/>
            <a:chExt cx="3987" cy="1162"/>
          </a:xfrm>
        </p:grpSpPr>
        <p:grpSp>
          <p:nvGrpSpPr>
            <p:cNvPr id="39955" name="Group 321"/>
            <p:cNvGrpSpPr>
              <a:grpSpLocks/>
            </p:cNvGrpSpPr>
            <p:nvPr/>
          </p:nvGrpSpPr>
          <p:grpSpPr bwMode="auto">
            <a:xfrm>
              <a:off x="192" y="1296"/>
              <a:ext cx="3987" cy="1162"/>
              <a:chOff x="192" y="1296"/>
              <a:chExt cx="3987" cy="1162"/>
            </a:xfrm>
          </p:grpSpPr>
          <p:sp>
            <p:nvSpPr>
              <p:cNvPr id="39957" name="Text Box 316"/>
              <p:cNvSpPr txBox="1">
                <a:spLocks noChangeArrowheads="1"/>
              </p:cNvSpPr>
              <p:nvPr/>
            </p:nvSpPr>
            <p:spPr bwMode="auto">
              <a:xfrm>
                <a:off x="192" y="1296"/>
                <a:ext cx="604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5050"/>
                    </a:solidFill>
                  </a:rPr>
                  <a:t>First-</a:t>
                </a:r>
              </a:p>
              <a:p>
                <a:r>
                  <a:rPr lang="en-US" sz="2000">
                    <a:solidFill>
                      <a:srgbClr val="FF5050"/>
                    </a:solidFill>
                  </a:rPr>
                  <a:t>Order</a:t>
                </a:r>
              </a:p>
              <a:p>
                <a:r>
                  <a:rPr lang="en-US" sz="2000">
                    <a:solidFill>
                      <a:srgbClr val="FF5050"/>
                    </a:solidFill>
                  </a:rPr>
                  <a:t>Reality</a:t>
                </a:r>
              </a:p>
            </p:txBody>
          </p:sp>
          <p:sp>
            <p:nvSpPr>
              <p:cNvPr id="39958" name="Text Box 317"/>
              <p:cNvSpPr txBox="1">
                <a:spLocks noChangeArrowheads="1"/>
              </p:cNvSpPr>
              <p:nvPr/>
            </p:nvSpPr>
            <p:spPr bwMode="auto">
              <a:xfrm>
                <a:off x="3024" y="2208"/>
                <a:ext cx="1155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5050"/>
                    </a:solidFill>
                  </a:rPr>
                  <a:t>Representation</a:t>
                </a:r>
              </a:p>
            </p:txBody>
          </p:sp>
          <p:sp>
            <p:nvSpPr>
              <p:cNvPr id="39959" name="Line 318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2160" cy="528"/>
              </a:xfrm>
              <a:prstGeom prst="line">
                <a:avLst/>
              </a:prstGeom>
              <a:noFill/>
              <a:ln w="76200">
                <a:solidFill>
                  <a:srgbClr val="FF505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39956" name="Text Box 322"/>
            <p:cNvSpPr txBox="1">
              <a:spLocks noChangeArrowheads="1"/>
            </p:cNvSpPr>
            <p:nvPr/>
          </p:nvSpPr>
          <p:spPr bwMode="auto">
            <a:xfrm rot="808801">
              <a:off x="1248" y="1632"/>
              <a:ext cx="7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5050"/>
                  </a:solidFill>
                </a:rPr>
                <a:t>is about</a:t>
              </a:r>
            </a:p>
          </p:txBody>
        </p:sp>
      </p:grpSp>
      <p:sp>
        <p:nvSpPr>
          <p:cNvPr id="39954" name="Slide Number Placeholder 31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F41377-44E2-4B30-9DD4-31F1255BB35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075" y="1997115"/>
            <a:ext cx="7689850" cy="1736646"/>
          </a:xfrm>
        </p:spPr>
        <p:txBody>
          <a:bodyPr/>
          <a:lstStyle/>
          <a:p>
            <a:r>
              <a:rPr lang="en-US" dirty="0" smtClean="0"/>
              <a:t>Goals and problems of Healthcare IT in general and Electronic Healthcare Records in particular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A non-trivial relation</a:t>
            </a:r>
          </a:p>
        </p:txBody>
      </p:sp>
      <p:sp>
        <p:nvSpPr>
          <p:cNvPr id="71683" name="AutoShape 6"/>
          <p:cNvSpPr>
            <a:spLocks noChangeArrowheads="1"/>
          </p:cNvSpPr>
          <p:nvPr/>
        </p:nvSpPr>
        <p:spPr bwMode="auto">
          <a:xfrm>
            <a:off x="3352800" y="3916363"/>
            <a:ext cx="2133600" cy="609600"/>
          </a:xfrm>
          <a:prstGeom prst="rightArrow">
            <a:avLst>
              <a:gd name="adj1" fmla="val 50000"/>
              <a:gd name="adj2" fmla="val 6275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684" name="Group 26"/>
          <p:cNvGrpSpPr>
            <a:grpSpLocks/>
          </p:cNvGrpSpPr>
          <p:nvPr/>
        </p:nvGrpSpPr>
        <p:grpSpPr bwMode="auto">
          <a:xfrm>
            <a:off x="3810000" y="2544763"/>
            <a:ext cx="914400" cy="3429000"/>
            <a:chOff x="2256" y="1488"/>
            <a:chExt cx="576" cy="2160"/>
          </a:xfrm>
        </p:grpSpPr>
        <p:sp>
          <p:nvSpPr>
            <p:cNvPr id="71697" name="AutoShape 15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8" name="Line 16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699" name="Line 17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0" name="Line 18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1" name="Line 19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2" name="Line 20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3" name="Line 21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4" name="Line 22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5" name="Line 23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6" name="Line 24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07" name="Line 25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1685" name="AutoShape 27"/>
          <p:cNvSpPr>
            <a:spLocks noChangeArrowheads="1"/>
          </p:cNvSpPr>
          <p:nvPr/>
        </p:nvSpPr>
        <p:spPr bwMode="auto">
          <a:xfrm>
            <a:off x="3124200" y="3916363"/>
            <a:ext cx="914400" cy="609600"/>
          </a:xfrm>
          <a:prstGeom prst="leftArrow">
            <a:avLst>
              <a:gd name="adj1" fmla="val 50000"/>
              <a:gd name="adj2" fmla="val 6197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39"/>
          <p:cNvSpPr txBox="1">
            <a:spLocks noChangeArrowheads="1"/>
          </p:cNvSpPr>
          <p:nvPr/>
        </p:nvSpPr>
        <p:spPr bwMode="auto">
          <a:xfrm>
            <a:off x="838200" y="6278563"/>
            <a:ext cx="1697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Referent</a:t>
            </a:r>
          </a:p>
        </p:txBody>
      </p:sp>
      <p:sp>
        <p:nvSpPr>
          <p:cNvPr id="71687" name="Text Box 40"/>
          <p:cNvSpPr txBox="1">
            <a:spLocks noChangeArrowheads="1"/>
          </p:cNvSpPr>
          <p:nvPr/>
        </p:nvSpPr>
        <p:spPr bwMode="auto">
          <a:xfrm>
            <a:off x="5981700" y="6278563"/>
            <a:ext cx="192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Reference</a:t>
            </a:r>
          </a:p>
        </p:txBody>
      </p:sp>
      <p:pic>
        <p:nvPicPr>
          <p:cNvPr id="71688" name="Picture 5" descr="CT scan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44763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7169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690" name="Freeform 35"/>
          <p:cNvSpPr>
            <a:spLocks/>
          </p:cNvSpPr>
          <p:nvPr/>
        </p:nvSpPr>
        <p:spPr bwMode="auto">
          <a:xfrm>
            <a:off x="2590800" y="2519363"/>
            <a:ext cx="3962400" cy="17018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rgbClr val="FF505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691" name="Freeform 37"/>
          <p:cNvSpPr>
            <a:spLocks/>
          </p:cNvSpPr>
          <p:nvPr/>
        </p:nvSpPr>
        <p:spPr bwMode="auto">
          <a:xfrm rot="20395306" flipV="1">
            <a:off x="2362200" y="4525963"/>
            <a:ext cx="4343400" cy="1473200"/>
          </a:xfrm>
          <a:custGeom>
            <a:avLst/>
            <a:gdLst>
              <a:gd name="T0" fmla="*/ 0 w 2496"/>
              <a:gd name="T1" fmla="*/ 2147483647 h 1072"/>
              <a:gd name="T2" fmla="*/ 2147483647 w 2496"/>
              <a:gd name="T3" fmla="*/ 2147483647 h 1072"/>
              <a:gd name="T4" fmla="*/ 2147483647 w 2496"/>
              <a:gd name="T5" fmla="*/ 2147483647 h 1072"/>
              <a:gd name="T6" fmla="*/ 0 60000 65536"/>
              <a:gd name="T7" fmla="*/ 0 60000 65536"/>
              <a:gd name="T8" fmla="*/ 0 60000 65536"/>
              <a:gd name="T9" fmla="*/ 0 w 2496"/>
              <a:gd name="T10" fmla="*/ 0 h 1072"/>
              <a:gd name="T11" fmla="*/ 2496 w 2496"/>
              <a:gd name="T12" fmla="*/ 1072 h 10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1072">
                <a:moveTo>
                  <a:pt x="0" y="1072"/>
                </a:moveTo>
                <a:cubicBezTo>
                  <a:pt x="224" y="600"/>
                  <a:pt x="448" y="128"/>
                  <a:pt x="864" y="64"/>
                </a:cubicBezTo>
                <a:cubicBezTo>
                  <a:pt x="1280" y="0"/>
                  <a:pt x="1888" y="344"/>
                  <a:pt x="2496" y="68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692" name="Rectangle 36"/>
          <p:cNvSpPr>
            <a:spLocks noChangeArrowheads="1"/>
          </p:cNvSpPr>
          <p:nvPr/>
        </p:nvSpPr>
        <p:spPr bwMode="auto">
          <a:xfrm>
            <a:off x="6484938" y="3582988"/>
            <a:ext cx="1524000" cy="152400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Rectangle 38"/>
          <p:cNvSpPr>
            <a:spLocks noChangeArrowheads="1"/>
          </p:cNvSpPr>
          <p:nvPr/>
        </p:nvSpPr>
        <p:spPr bwMode="auto">
          <a:xfrm>
            <a:off x="6510338" y="4225925"/>
            <a:ext cx="1524000" cy="152400"/>
          </a:xfrm>
          <a:prstGeom prst="rect">
            <a:avLst/>
          </a:prstGeom>
          <a:solidFill>
            <a:srgbClr val="00CC99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Slide Number Placeholder 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7A55DF-33D0-454B-9299-6376158A435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Some key questions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981200"/>
            <a:ext cx="5334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referents, if any at all, are depicted by a putative reference?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How do changes at the level of the referents correspond with changes in the collection of references?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references are transmitted, how can the receiver know what referents are depicted?</a:t>
            </a:r>
          </a:p>
        </p:txBody>
      </p:sp>
      <p:pic>
        <p:nvPicPr>
          <p:cNvPr id="73732" name="Picture 4" descr="CT scan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12049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3" name="Group 5"/>
          <p:cNvGrpSpPr>
            <a:grpSpLocks/>
          </p:cNvGrpSpPr>
          <p:nvPr/>
        </p:nvGrpSpPr>
        <p:grpSpPr bwMode="auto">
          <a:xfrm>
            <a:off x="2362200" y="4572000"/>
            <a:ext cx="1219200" cy="1828800"/>
            <a:chOff x="3120" y="816"/>
            <a:chExt cx="2334" cy="3048"/>
          </a:xfrm>
        </p:grpSpPr>
        <p:pic>
          <p:nvPicPr>
            <p:cNvPr id="7375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34" name="AutoShape 21"/>
          <p:cNvSpPr>
            <a:spLocks noChangeArrowheads="1"/>
          </p:cNvSpPr>
          <p:nvPr/>
        </p:nvSpPr>
        <p:spPr bwMode="auto">
          <a:xfrm>
            <a:off x="685800" y="3048000"/>
            <a:ext cx="25908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58" y="10650"/>
                </a:moveTo>
                <a:cubicBezTo>
                  <a:pt x="17976" y="6699"/>
                  <a:pt x="14751" y="3540"/>
                  <a:pt x="10800" y="3540"/>
                </a:cubicBezTo>
                <a:cubicBezTo>
                  <a:pt x="6816" y="3539"/>
                  <a:pt x="3577" y="6749"/>
                  <a:pt x="3540" y="10732"/>
                </a:cubicBezTo>
                <a:lnTo>
                  <a:pt x="0" y="10699"/>
                </a:lnTo>
                <a:cubicBezTo>
                  <a:pt x="55" y="4774"/>
                  <a:pt x="4874" y="-1"/>
                  <a:pt x="10800" y="0"/>
                </a:cubicBezTo>
                <a:cubicBezTo>
                  <a:pt x="16677" y="0"/>
                  <a:pt x="21476" y="4700"/>
                  <a:pt x="21597" y="10576"/>
                </a:cubicBezTo>
                <a:lnTo>
                  <a:pt x="24297" y="10521"/>
                </a:lnTo>
                <a:lnTo>
                  <a:pt x="19920" y="15082"/>
                </a:lnTo>
                <a:lnTo>
                  <a:pt x="15359" y="10705"/>
                </a:lnTo>
                <a:lnTo>
                  <a:pt x="18058" y="106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35" name="Group 8"/>
          <p:cNvGrpSpPr>
            <a:grpSpLocks/>
          </p:cNvGrpSpPr>
          <p:nvPr/>
        </p:nvGrpSpPr>
        <p:grpSpPr bwMode="auto">
          <a:xfrm>
            <a:off x="1447800" y="2362200"/>
            <a:ext cx="914400" cy="2133600"/>
            <a:chOff x="2256" y="1488"/>
            <a:chExt cx="576" cy="2160"/>
          </a:xfrm>
        </p:grpSpPr>
        <p:sp>
          <p:nvSpPr>
            <p:cNvPr id="73741" name="AutoShape 9"/>
            <p:cNvSpPr>
              <a:spLocks noChangeArrowheads="1"/>
            </p:cNvSpPr>
            <p:nvPr/>
          </p:nvSpPr>
          <p:spPr bwMode="auto">
            <a:xfrm rot="5400000">
              <a:off x="1464" y="2280"/>
              <a:ext cx="2160" cy="576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66">
                <a:alpha val="50195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Line 10"/>
            <p:cNvSpPr>
              <a:spLocks noChangeShapeType="1"/>
            </p:cNvSpPr>
            <p:nvPr/>
          </p:nvSpPr>
          <p:spPr bwMode="auto">
            <a:xfrm rot="5400000">
              <a:off x="2353" y="1645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3" name="Line 11"/>
            <p:cNvSpPr>
              <a:spLocks noChangeShapeType="1"/>
            </p:cNvSpPr>
            <p:nvPr/>
          </p:nvSpPr>
          <p:spPr bwMode="auto">
            <a:xfrm rot="5400000">
              <a:off x="2449" y="1867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 rot="5400000">
              <a:off x="2512" y="2058"/>
              <a:ext cx="63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5" name="Line 13"/>
            <p:cNvSpPr>
              <a:spLocks noChangeShapeType="1"/>
            </p:cNvSpPr>
            <p:nvPr/>
          </p:nvSpPr>
          <p:spPr bwMode="auto">
            <a:xfrm rot="5400000">
              <a:off x="2544" y="2216"/>
              <a:ext cx="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6" name="Line 14"/>
            <p:cNvSpPr>
              <a:spLocks noChangeShapeType="1"/>
            </p:cNvSpPr>
            <p:nvPr/>
          </p:nvSpPr>
          <p:spPr bwMode="auto">
            <a:xfrm rot="5400000" flipV="1">
              <a:off x="2449" y="2439"/>
              <a:ext cx="190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7" name="Line 15"/>
            <p:cNvSpPr>
              <a:spLocks noChangeShapeType="1"/>
            </p:cNvSpPr>
            <p:nvPr/>
          </p:nvSpPr>
          <p:spPr bwMode="auto">
            <a:xfrm rot="5400000" flipV="1">
              <a:off x="2417" y="2598"/>
              <a:ext cx="254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8" name="Line 16"/>
            <p:cNvSpPr>
              <a:spLocks noChangeShapeType="1"/>
            </p:cNvSpPr>
            <p:nvPr/>
          </p:nvSpPr>
          <p:spPr bwMode="auto">
            <a:xfrm rot="5400000" flipV="1">
              <a:off x="2353" y="2852"/>
              <a:ext cx="381" cy="5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49" name="Line 17"/>
            <p:cNvSpPr>
              <a:spLocks noChangeShapeType="1"/>
            </p:cNvSpPr>
            <p:nvPr/>
          </p:nvSpPr>
          <p:spPr bwMode="auto">
            <a:xfrm rot="5400000">
              <a:off x="1739" y="2572"/>
              <a:ext cx="189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50" name="Line 18"/>
            <p:cNvSpPr>
              <a:spLocks noChangeShapeType="1"/>
            </p:cNvSpPr>
            <p:nvPr/>
          </p:nvSpPr>
          <p:spPr bwMode="auto">
            <a:xfrm rot="5400000">
              <a:off x="1726" y="2576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751" name="Line 19"/>
            <p:cNvSpPr>
              <a:spLocks noChangeShapeType="1"/>
            </p:cNvSpPr>
            <p:nvPr/>
          </p:nvSpPr>
          <p:spPr bwMode="auto">
            <a:xfrm rot="5400000">
              <a:off x="1721" y="2569"/>
              <a:ext cx="13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3736" name="AutoShape 23"/>
          <p:cNvSpPr>
            <a:spLocks noChangeArrowheads="1"/>
          </p:cNvSpPr>
          <p:nvPr/>
        </p:nvSpPr>
        <p:spPr bwMode="auto">
          <a:xfrm rot="-1559477">
            <a:off x="665163" y="3163888"/>
            <a:ext cx="1524000" cy="768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10 w 21600"/>
              <a:gd name="T13" fmla="*/ 0 h 21600"/>
              <a:gd name="T14" fmla="*/ 18390 w 21600"/>
              <a:gd name="T15" fmla="*/ 83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904" y="7911"/>
                </a:moveTo>
                <a:cubicBezTo>
                  <a:pt x="9467" y="7541"/>
                  <a:pt x="10126" y="7344"/>
                  <a:pt x="10800" y="7345"/>
                </a:cubicBezTo>
                <a:cubicBezTo>
                  <a:pt x="11473" y="7345"/>
                  <a:pt x="12132" y="7541"/>
                  <a:pt x="12695" y="7911"/>
                </a:cubicBezTo>
                <a:lnTo>
                  <a:pt x="16725" y="1770"/>
                </a:lnTo>
                <a:cubicBezTo>
                  <a:pt x="14965" y="615"/>
                  <a:pt x="12905" y="-1"/>
                  <a:pt x="10799" y="0"/>
                </a:cubicBezTo>
                <a:cubicBezTo>
                  <a:pt x="8694" y="0"/>
                  <a:pt x="6634" y="615"/>
                  <a:pt x="4874" y="17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Text Box 24"/>
          <p:cNvSpPr txBox="1">
            <a:spLocks noChangeArrowheads="1"/>
          </p:cNvSpPr>
          <p:nvPr/>
        </p:nvSpPr>
        <p:spPr bwMode="auto">
          <a:xfrm>
            <a:off x="381000" y="6400800"/>
            <a:ext cx="941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Referent</a:t>
            </a:r>
          </a:p>
        </p:txBody>
      </p:sp>
      <p:sp>
        <p:nvSpPr>
          <p:cNvPr id="73738" name="Text Box 25"/>
          <p:cNvSpPr txBox="1">
            <a:spLocks noChangeArrowheads="1"/>
          </p:cNvSpPr>
          <p:nvPr/>
        </p:nvSpPr>
        <p:spPr bwMode="auto">
          <a:xfrm>
            <a:off x="2438400" y="6400800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Reference</a:t>
            </a:r>
          </a:p>
        </p:txBody>
      </p:sp>
      <p:sp>
        <p:nvSpPr>
          <p:cNvPr id="73739" name="AutoShape 26"/>
          <p:cNvSpPr>
            <a:spLocks noChangeArrowheads="1"/>
          </p:cNvSpPr>
          <p:nvPr/>
        </p:nvSpPr>
        <p:spPr bwMode="auto">
          <a:xfrm flipH="1">
            <a:off x="685800" y="3048000"/>
            <a:ext cx="25908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58" y="10650"/>
                </a:moveTo>
                <a:cubicBezTo>
                  <a:pt x="17991" y="7422"/>
                  <a:pt x="15801" y="4626"/>
                  <a:pt x="12683" y="3788"/>
                </a:cubicBezTo>
                <a:lnTo>
                  <a:pt x="13601" y="369"/>
                </a:lnTo>
                <a:cubicBezTo>
                  <a:pt x="18240" y="1615"/>
                  <a:pt x="21498" y="5775"/>
                  <a:pt x="21597" y="10576"/>
                </a:cubicBezTo>
                <a:lnTo>
                  <a:pt x="24297" y="10521"/>
                </a:lnTo>
                <a:lnTo>
                  <a:pt x="19920" y="15082"/>
                </a:lnTo>
                <a:lnTo>
                  <a:pt x="15359" y="10705"/>
                </a:lnTo>
                <a:lnTo>
                  <a:pt x="18058" y="106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Slide Number Placeholder 2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956A30-C670-4FD6-8688-8BE42C1BBB8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r>
              <a:rPr lang="en-US" smtClean="0"/>
              <a:t>The problem in a nutshell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Generic terms used to denote specific entities do not have enough referential capacity</a:t>
            </a:r>
          </a:p>
          <a:p>
            <a:pPr lvl="1"/>
            <a:r>
              <a:rPr lang="en-US" sz="2400" smtClean="0"/>
              <a:t>Usually enough to convey that </a:t>
            </a:r>
            <a:r>
              <a:rPr lang="en-US" sz="2400" b="1" i="1" smtClean="0"/>
              <a:t>some</a:t>
            </a:r>
            <a:r>
              <a:rPr lang="en-US" sz="2400" smtClean="0"/>
              <a:t> specific entity is denoted,</a:t>
            </a:r>
          </a:p>
          <a:p>
            <a:pPr lvl="1"/>
            <a:r>
              <a:rPr lang="en-US" sz="2400" smtClean="0"/>
              <a:t>Not enough to be clear about </a:t>
            </a:r>
            <a:r>
              <a:rPr lang="en-US" sz="2400" b="1" i="1" smtClean="0"/>
              <a:t>which one in particular</a:t>
            </a:r>
            <a:r>
              <a:rPr lang="en-US" sz="2400" smtClean="0"/>
              <a:t>.</a:t>
            </a:r>
          </a:p>
          <a:p>
            <a:r>
              <a:rPr lang="en-US" sz="2800" smtClean="0"/>
              <a:t>For many ‘important’ entities, unique identifiers are used:</a:t>
            </a:r>
          </a:p>
          <a:p>
            <a:pPr lvl="1"/>
            <a:r>
              <a:rPr lang="en-US" sz="2400" smtClean="0"/>
              <a:t>UPS parcels</a:t>
            </a:r>
          </a:p>
          <a:p>
            <a:pPr lvl="1"/>
            <a:r>
              <a:rPr lang="en-US" sz="2400" smtClean="0"/>
              <a:t>Patients in hospitals</a:t>
            </a:r>
          </a:p>
          <a:p>
            <a:pPr lvl="1"/>
            <a:r>
              <a:rPr lang="en-US" sz="2400" smtClean="0"/>
              <a:t>VINs on cars</a:t>
            </a:r>
          </a:p>
          <a:p>
            <a:pPr lvl="1"/>
            <a:r>
              <a:rPr lang="en-US" sz="24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‘Ontology’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dirty="0" smtClean="0"/>
              <a:t>‘Ontology’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computer science and many biomedical informatics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chemeClr val="accent1"/>
                </a:solidFill>
              </a:rPr>
              <a:t>An ontology</a:t>
            </a:r>
            <a:r>
              <a:rPr lang="en-US" sz="2400" smtClean="0"/>
              <a:t> </a:t>
            </a:r>
            <a:r>
              <a:rPr lang="en-US" sz="1600" smtClean="0"/>
              <a:t>(plural: </a:t>
            </a:r>
            <a:r>
              <a:rPr lang="en-US" sz="1600" i="1" smtClean="0"/>
              <a:t>ontologies</a:t>
            </a:r>
            <a:r>
              <a:rPr lang="en-US" sz="1600" smtClean="0"/>
              <a:t>)</a:t>
            </a:r>
            <a:r>
              <a:rPr lang="en-US" sz="2400" smtClean="0"/>
              <a:t> is a shared and agreed upon </a:t>
            </a:r>
            <a:r>
              <a:rPr lang="en-US" sz="2400" b="1" i="1" smtClean="0">
                <a:solidFill>
                  <a:srgbClr val="FF0000"/>
                </a:solidFill>
              </a:rPr>
              <a:t>conceptualization</a:t>
            </a:r>
            <a:r>
              <a:rPr lang="en-US" sz="2400" smtClean="0"/>
              <a:t> of a domain;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Ontology as it should be done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rgbClr val="FFFF00"/>
                </a:solidFill>
              </a:rPr>
              <a:t>Ontology</a:t>
            </a:r>
            <a:r>
              <a:rPr lang="en-US" sz="2400" smtClean="0"/>
              <a:t> </a:t>
            </a:r>
            <a:r>
              <a:rPr lang="en-US" sz="1600" smtClean="0"/>
              <a:t>(no plural)</a:t>
            </a:r>
            <a:r>
              <a:rPr lang="en-US" sz="2400" smtClean="0"/>
              <a:t> is the study of what entities exist and how they relate to each other;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computer science and many biomedical informatics applications: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u="sng" smtClean="0">
                <a:solidFill>
                  <a:schemeClr val="accent1"/>
                </a:solidFill>
              </a:rPr>
              <a:t>An ontology</a:t>
            </a:r>
            <a:r>
              <a:rPr lang="en-US" sz="2400" smtClean="0"/>
              <a:t> </a:t>
            </a:r>
            <a:r>
              <a:rPr lang="en-US" sz="1600" smtClean="0"/>
              <a:t>(plural: </a:t>
            </a:r>
            <a:r>
              <a:rPr lang="en-US" sz="1600" i="1" smtClean="0"/>
              <a:t>ontologies</a:t>
            </a:r>
            <a:r>
              <a:rPr lang="en-US" sz="1600" smtClean="0"/>
              <a:t>)</a:t>
            </a:r>
            <a:r>
              <a:rPr lang="en-US" sz="2400" smtClean="0"/>
              <a:t> is a shared and agreed upon conceptualization of a domain;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realist view within the Ontology Research Group combines the two: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We use </a:t>
            </a:r>
            <a:r>
              <a:rPr lang="en-US" sz="2400" b="1" i="1" smtClean="0"/>
              <a:t>Ontological Realism</a:t>
            </a:r>
            <a:r>
              <a:rPr lang="en-US" sz="2400" smtClean="0"/>
              <a:t>, a specific methodology that uses </a:t>
            </a:r>
            <a:r>
              <a:rPr lang="en-US" sz="2400" i="1" u="sng" smtClean="0"/>
              <a:t>ontology</a:t>
            </a:r>
            <a:r>
              <a:rPr lang="en-US" sz="2400" smtClean="0"/>
              <a:t> as the basis for building high quality </a:t>
            </a:r>
            <a:r>
              <a:rPr lang="en-US" sz="2400" i="1" u="sng" smtClean="0"/>
              <a:t>ontologies</a:t>
            </a:r>
            <a:r>
              <a:rPr lang="en-US" sz="2400" smtClean="0"/>
              <a:t>, using reality as benchmark.</a:t>
            </a:r>
            <a:r>
              <a:rPr lang="en-GB" sz="2400" smtClean="0"/>
              <a:t> </a:t>
            </a:r>
            <a:endParaRPr lang="en-US" sz="2400" smtClean="0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2400" y="4724400"/>
            <a:ext cx="8763000" cy="19812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etiological process</a:t>
            </a:r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disorder</a:t>
            </a: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disposition</a:t>
            </a:r>
          </a:p>
        </p:txBody>
      </p:sp>
      <p:sp>
        <p:nvSpPr>
          <p:cNvPr id="90118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pathological process</a:t>
            </a:r>
          </a:p>
        </p:txBody>
      </p:sp>
      <p:sp>
        <p:nvSpPr>
          <p:cNvPr id="90119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abnormal bodily features</a:t>
            </a:r>
          </a:p>
        </p:txBody>
      </p:sp>
      <p:sp>
        <p:nvSpPr>
          <p:cNvPr id="90120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signs &amp; symptoms</a:t>
            </a:r>
          </a:p>
        </p:txBody>
      </p:sp>
      <p:sp>
        <p:nvSpPr>
          <p:cNvPr id="90121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interpretive process</a:t>
            </a:r>
          </a:p>
        </p:txBody>
      </p:sp>
      <p:sp>
        <p:nvSpPr>
          <p:cNvPr id="90122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>
                <a:solidFill>
                  <a:schemeClr val="tx1"/>
                </a:solidFill>
                <a:ea typeface="ＭＳ Ｐゴシック" pitchFamily="34" charset="-128"/>
              </a:rPr>
              <a:t>diagnosis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854200" y="2908300"/>
            <a:ext cx="1346200" cy="749300"/>
            <a:chOff x="1854200" y="2908300"/>
            <a:chExt cx="1346200" cy="749300"/>
          </a:xfrm>
        </p:grpSpPr>
        <p:sp>
          <p:nvSpPr>
            <p:cNvPr id="90143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90144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695700" y="2908300"/>
            <a:ext cx="1346200" cy="749300"/>
            <a:chOff x="3695700" y="2908300"/>
            <a:chExt cx="1346200" cy="749300"/>
          </a:xfrm>
        </p:grpSpPr>
        <p:sp>
          <p:nvSpPr>
            <p:cNvPr id="90141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bears</a:t>
              </a:r>
            </a:p>
          </p:txBody>
        </p:sp>
        <p:sp>
          <p:nvSpPr>
            <p:cNvPr id="90142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775325" y="2908300"/>
            <a:ext cx="1387475" cy="749300"/>
            <a:chOff x="5775325" y="2908300"/>
            <a:chExt cx="1387475" cy="749300"/>
          </a:xfrm>
        </p:grpSpPr>
        <p:sp>
          <p:nvSpPr>
            <p:cNvPr id="90139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realized_in</a:t>
              </a:r>
            </a:p>
          </p:txBody>
        </p:sp>
        <p:sp>
          <p:nvSpPr>
            <p:cNvPr id="90140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23900" y="5702300"/>
            <a:ext cx="1346200" cy="730250"/>
            <a:chOff x="723900" y="5702300"/>
            <a:chExt cx="1346200" cy="730250"/>
          </a:xfrm>
        </p:grpSpPr>
        <p:sp>
          <p:nvSpPr>
            <p:cNvPr id="90137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90138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005138" y="5702300"/>
            <a:ext cx="1733550" cy="730250"/>
            <a:chOff x="3005138" y="5702300"/>
            <a:chExt cx="1733550" cy="730250"/>
          </a:xfrm>
        </p:grpSpPr>
        <p:sp>
          <p:nvSpPr>
            <p:cNvPr id="90135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participates_in</a:t>
              </a:r>
            </a:p>
          </p:txBody>
        </p:sp>
        <p:sp>
          <p:nvSpPr>
            <p:cNvPr id="90136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408613" y="5702300"/>
            <a:ext cx="1654175" cy="730250"/>
            <a:chOff x="5408613" y="5702300"/>
            <a:chExt cx="1654175" cy="730250"/>
          </a:xfrm>
        </p:grpSpPr>
        <p:sp>
          <p:nvSpPr>
            <p:cNvPr id="90133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 i="1">
                  <a:solidFill>
                    <a:schemeClr val="bg1"/>
                  </a:solidFill>
                  <a:ea typeface="ＭＳ Ｐゴシック" pitchFamily="34" charset="-128"/>
                </a:rPr>
                <a:t>recognized_as</a:t>
              </a:r>
            </a:p>
          </p:txBody>
        </p:sp>
        <p:sp>
          <p:nvSpPr>
            <p:cNvPr id="90134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200900" y="4051300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90132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</p:grpSp>
      <p:sp>
        <p:nvSpPr>
          <p:cNvPr id="90130" name="AutoShape 26"/>
          <p:cNvSpPr>
            <a:spLocks noGrp="1" noChangeArrowheads="1"/>
          </p:cNvSpPr>
          <p:nvPr>
            <p:ph type="title"/>
          </p:nvPr>
        </p:nvSpPr>
        <p:spPr>
          <a:xfrm>
            <a:off x="255588" y="1310759"/>
            <a:ext cx="8632825" cy="57888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For example: Ontology of General Medical Science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Disease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totality of all </a:t>
            </a:r>
            <a:r>
              <a:rPr lang="en-US" b="1" cap="small" dirty="0" smtClean="0"/>
              <a:t>Processes</a:t>
            </a:r>
            <a:r>
              <a:rPr lang="en-US" dirty="0" smtClean="0"/>
              <a:t> through which a given </a:t>
            </a:r>
            <a:r>
              <a:rPr lang="en-US" b="1" cap="small" dirty="0" smtClean="0"/>
              <a:t>Disease</a:t>
            </a:r>
            <a:r>
              <a:rPr lang="en-US" dirty="0" smtClean="0"/>
              <a:t> instance is </a:t>
            </a:r>
            <a:r>
              <a:rPr lang="en-US" b="1" i="1" dirty="0" smtClean="0"/>
              <a:t>realized</a:t>
            </a:r>
            <a:r>
              <a:rPr lang="en-US" dirty="0" smtClean="0"/>
              <a:t> .</a:t>
            </a:r>
          </a:p>
          <a:p>
            <a:pPr>
              <a:defRPr/>
            </a:pPr>
            <a:r>
              <a:rPr lang="en-US" dirty="0" smtClean="0"/>
              <a:t>multiple </a:t>
            </a:r>
            <a:r>
              <a:rPr lang="en-US" b="1" cap="small" dirty="0" smtClean="0"/>
              <a:t>Disease Courses</a:t>
            </a:r>
            <a:r>
              <a:rPr lang="en-US" dirty="0" smtClean="0"/>
              <a:t> will be associated with the same </a:t>
            </a:r>
            <a:r>
              <a:rPr lang="en-US" b="1" cap="small" dirty="0" smtClean="0"/>
              <a:t>Disorder</a:t>
            </a:r>
            <a:r>
              <a:rPr lang="en-US" dirty="0" smtClean="0"/>
              <a:t> type, for example in reflection of the presence or absence of pharmaceutical or other interventions, of differences in </a:t>
            </a:r>
            <a:r>
              <a:rPr lang="en-US" b="1" i="1" dirty="0" smtClean="0"/>
              <a:t>environmental influence</a:t>
            </a:r>
            <a:r>
              <a:rPr lang="en-US" dirty="0" smtClean="0"/>
              <a:t>, and so forth.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41538"/>
            <a:ext cx="8839200" cy="4716462"/>
          </a:xfrm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b="1" u="sng" smtClean="0"/>
              <a:t>Clinical Picture</a:t>
            </a:r>
            <a:r>
              <a:rPr lang="en-US" b="1" smtClean="0"/>
              <a:t> =def.</a:t>
            </a:r>
            <a:r>
              <a:rPr lang="en-US" smtClean="0"/>
              <a:t> – A representation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r>
              <a:rPr lang="en-US" b="1" u="sng" smtClean="0"/>
              <a:t>Diagnosis</a:t>
            </a:r>
            <a:r>
              <a:rPr lang="en-US" b="1" smtClean="0"/>
              <a:t> =def. –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smtClean="0"/>
              <a:t>A conclusion of an interpretive process that has as input a clinical picture of a given patient and as output an assertion to the effect that the patient has a disease of such and such a type.</a:t>
            </a:r>
          </a:p>
        </p:txBody>
      </p:sp>
      <p:sp>
        <p:nvSpPr>
          <p:cNvPr id="92163" name="AutoShape 4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5257800" cy="4114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nl-NL" b="1" smtClean="0"/>
              <a:t>	</a:t>
            </a:r>
            <a:r>
              <a:rPr lang="nl-NL" b="1" u="sng" smtClean="0"/>
              <a:t>explicit</a:t>
            </a:r>
            <a:r>
              <a:rPr lang="nl-NL" smtClean="0"/>
              <a:t> </a:t>
            </a:r>
            <a:r>
              <a:rPr lang="nl-BE" smtClean="0"/>
              <a:t>reference </a:t>
            </a:r>
            <a:r>
              <a:rPr lang="nl-NL" smtClean="0"/>
              <a:t>to the concrete individual entities relevant to the accurate description of some portion of reality</a:t>
            </a:r>
            <a:r>
              <a:rPr lang="nl-BE" smtClean="0"/>
              <a:t>, ...</a:t>
            </a:r>
          </a:p>
          <a:p>
            <a:pPr marL="990600" lvl="1" indent="-533400">
              <a:buFontTx/>
              <a:buNone/>
            </a:pPr>
            <a:endParaRPr lang="nl-BE" smtClean="0"/>
          </a:p>
        </p:txBody>
      </p:sp>
      <p:sp>
        <p:nvSpPr>
          <p:cNvPr id="75779" name="AutoShape 3"/>
          <p:cNvSpPr>
            <a:spLocks noGrp="1" noChangeArrowheads="1"/>
          </p:cNvSpPr>
          <p:nvPr>
            <p:ph type="title"/>
          </p:nvPr>
        </p:nvSpPr>
        <p:spPr>
          <a:xfrm>
            <a:off x="258763" y="1311275"/>
            <a:ext cx="8628062" cy="57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BE" smtClean="0"/>
              <a:t>Fundamental goals of ‘our’ Referent</a:t>
            </a:r>
            <a:r>
              <a:rPr lang="nl-BE" sz="2800" smtClean="0"/>
              <a:t> Tracking</a:t>
            </a:r>
            <a:endParaRPr lang="en-US" sz="2000" smtClean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75781" name="AutoShape 5" descr="larson-oct-19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387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057400"/>
            <a:ext cx="3209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839200" cy="3886200"/>
          </a:xfrm>
        </p:spPr>
        <p:txBody>
          <a:bodyPr/>
          <a:lstStyle/>
          <a:p>
            <a:pPr eaLnBrk="1" hangingPunct="1"/>
            <a:r>
              <a:rPr lang="en-US" smtClean="0"/>
              <a:t>Benefits of Electronic Health Records (EHRs) for providers and their patients:</a:t>
            </a:r>
          </a:p>
          <a:p>
            <a:pPr lvl="1" eaLnBrk="1" hangingPunct="1"/>
            <a:r>
              <a:rPr lang="en-US" smtClean="0"/>
              <a:t>Complete and accurate information,</a:t>
            </a:r>
          </a:p>
          <a:p>
            <a:pPr lvl="2" eaLnBrk="1" hangingPunct="1"/>
            <a:r>
              <a:rPr lang="en-US" smtClean="0"/>
              <a:t>shared, coordinated,</a:t>
            </a:r>
          </a:p>
          <a:p>
            <a:pPr lvl="1" eaLnBrk="1" hangingPunct="1"/>
            <a:r>
              <a:rPr lang="en-US" smtClean="0"/>
              <a:t>Better access to information, </a:t>
            </a:r>
          </a:p>
          <a:p>
            <a:pPr lvl="2" eaLnBrk="1" hangingPunct="1"/>
            <a:r>
              <a:rPr lang="en-US" smtClean="0"/>
              <a:t>when and where needed,</a:t>
            </a:r>
          </a:p>
          <a:p>
            <a:pPr lvl="1" eaLnBrk="1" hangingPunct="1"/>
            <a:r>
              <a:rPr lang="en-US" smtClean="0"/>
              <a:t>Patient empowerment,</a:t>
            </a:r>
          </a:p>
          <a:p>
            <a:pPr lvl="2" eaLnBrk="1" hangingPunct="1"/>
            <a:r>
              <a:rPr lang="en-US" smtClean="0"/>
              <a:t>proactive, consent. </a:t>
            </a:r>
          </a:p>
        </p:txBody>
      </p:sp>
      <p:pic>
        <p:nvPicPr>
          <p:cNvPr id="1156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15811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41300" prst="coolSlant"/>
          </a:sp3d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5943600" y="6443663"/>
            <a:ext cx="320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ONCHIT: http://healthit.hhs.gov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258763" y="1311275"/>
            <a:ext cx="8628062" cy="57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BE" smtClean="0"/>
              <a:t>Method: numbers instead of words</a:t>
            </a:r>
            <a:endParaRPr lang="en-US" smtClean="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981200" y="6276975"/>
            <a:ext cx="716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>
                <a:solidFill>
                  <a:schemeClr val="bg1"/>
                </a:solidFill>
              </a:rPr>
              <a:t>Ceusters W, Smith B. Strategies for Referent Tracking in Electronic Health Records. J Biomed Inform. 2006 Jun;39(3):362-78.</a:t>
            </a:r>
          </a:p>
        </p:txBody>
      </p:sp>
      <p:sp>
        <p:nvSpPr>
          <p:cNvPr id="76804" name="AutoShape 4" descr="larson-oct-198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4724400" cy="4648200"/>
          </a:xfrm>
          <a:noFill/>
        </p:spPr>
        <p:txBody>
          <a:bodyPr/>
          <a:lstStyle/>
          <a:p>
            <a:pPr lvl="1"/>
            <a:endParaRPr lang="nl-BE" smtClean="0"/>
          </a:p>
          <a:p>
            <a:pPr lvl="1"/>
            <a:r>
              <a:rPr lang="nl-BE" smtClean="0"/>
              <a:t>Introduce an </a:t>
            </a:r>
            <a:r>
              <a:rPr lang="nl-BE" b="1" i="1" smtClean="0"/>
              <a:t>Instance Unique Identifier</a:t>
            </a:r>
            <a:r>
              <a:rPr lang="nl-NL" smtClean="0"/>
              <a:t> </a:t>
            </a:r>
            <a:r>
              <a:rPr lang="nl-BE" smtClean="0"/>
              <a:t>(IUI) for each relevant particular (individual) entity</a:t>
            </a:r>
          </a:p>
          <a:p>
            <a:endParaRPr 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75313" y="2057400"/>
            <a:ext cx="3082925" cy="4191000"/>
            <a:chOff x="3264" y="1344"/>
            <a:chExt cx="2146" cy="2784"/>
          </a:xfrm>
        </p:grpSpPr>
        <p:pic>
          <p:nvPicPr>
            <p:cNvPr id="7680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1344"/>
              <a:ext cx="214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12" y="2160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235</a:t>
              </a:r>
            </a:p>
          </p:txBody>
        </p:sp>
        <p:sp>
          <p:nvSpPr>
            <p:cNvPr id="76810" name="Text Box 9"/>
            <p:cNvSpPr txBox="1">
              <a:spLocks noChangeArrowheads="1"/>
            </p:cNvSpPr>
            <p:nvPr/>
          </p:nvSpPr>
          <p:spPr bwMode="auto">
            <a:xfrm>
              <a:off x="4875" y="1920"/>
              <a:ext cx="44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Arial Unicode MS" pitchFamily="34" charset="-128"/>
                </a:rPr>
                <a:t>78</a:t>
              </a:r>
            </a:p>
          </p:txBody>
        </p:sp>
        <p:sp>
          <p:nvSpPr>
            <p:cNvPr id="7681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416" y="2400"/>
              <a:ext cx="768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5678</a:t>
              </a:r>
            </a:p>
          </p:txBody>
        </p:sp>
        <p:sp>
          <p:nvSpPr>
            <p:cNvPr id="7681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792" y="2976"/>
              <a:ext cx="378" cy="4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r>
                <a:rPr lang="en-US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321</a:t>
              </a:r>
            </a:p>
          </p:txBody>
        </p:sp>
        <p:sp>
          <p:nvSpPr>
            <p:cNvPr id="76813" name="WordArt 12"/>
            <p:cNvSpPr>
              <a:spLocks noChangeArrowheads="1" noChangeShapeType="1" noTextEdit="1"/>
            </p:cNvSpPr>
            <p:nvPr/>
          </p:nvSpPr>
          <p:spPr bwMode="auto">
            <a:xfrm rot="885637">
              <a:off x="3840" y="3216"/>
              <a:ext cx="384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47773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322</a:t>
              </a:r>
            </a:p>
          </p:txBody>
        </p:sp>
        <p:sp>
          <p:nvSpPr>
            <p:cNvPr id="76814" name="WordArt 13"/>
            <p:cNvSpPr>
              <a:spLocks noChangeArrowheads="1" noChangeShapeType="1" noTextEdit="1"/>
            </p:cNvSpPr>
            <p:nvPr/>
          </p:nvSpPr>
          <p:spPr bwMode="auto">
            <a:xfrm rot="1914897">
              <a:off x="4848" y="3264"/>
              <a:ext cx="336" cy="2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1329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666</a:t>
              </a:r>
            </a:p>
          </p:txBody>
        </p:sp>
        <p:sp>
          <p:nvSpPr>
            <p:cNvPr id="7681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320" y="3456"/>
              <a:ext cx="336" cy="28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427</a:t>
              </a:r>
            </a:p>
          </p:txBody>
        </p:sp>
      </p:grpSp>
      <p:pic>
        <p:nvPicPr>
          <p:cNvPr id="20408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3209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914400" y="1905000"/>
            <a:ext cx="7848600" cy="4816475"/>
            <a:chOff x="576" y="1104"/>
            <a:chExt cx="4944" cy="3034"/>
          </a:xfrm>
        </p:grpSpPr>
        <p:grpSp>
          <p:nvGrpSpPr>
            <p:cNvPr id="78874" name="Group 3"/>
            <p:cNvGrpSpPr>
              <a:grpSpLocks/>
            </p:cNvGrpSpPr>
            <p:nvPr/>
          </p:nvGrpSpPr>
          <p:grpSpPr bwMode="auto">
            <a:xfrm>
              <a:off x="576" y="1296"/>
              <a:ext cx="4944" cy="154"/>
              <a:chOff x="576" y="1440"/>
              <a:chExt cx="4944" cy="154"/>
            </a:xfrm>
          </p:grpSpPr>
          <p:sp>
            <p:nvSpPr>
              <p:cNvPr id="78946" name="Text Box 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47" name="Text Box 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04/07/1990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48" name="Text Box 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78949" name="Text Box 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78875" name="Group 8"/>
            <p:cNvGrpSpPr>
              <a:grpSpLocks/>
            </p:cNvGrpSpPr>
            <p:nvPr/>
          </p:nvGrpSpPr>
          <p:grpSpPr bwMode="auto">
            <a:xfrm>
              <a:off x="576" y="1488"/>
              <a:ext cx="4944" cy="154"/>
              <a:chOff x="576" y="1440"/>
              <a:chExt cx="4944" cy="154"/>
            </a:xfrm>
          </p:grpSpPr>
          <p:sp>
            <p:nvSpPr>
              <p:cNvPr id="78942" name="Text Box 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43" name="Text Box 1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04/07/1990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44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81134009</a:t>
                </a:r>
              </a:p>
            </p:txBody>
          </p:sp>
          <p:sp>
            <p:nvSpPr>
              <p:cNvPr id="78945" name="Text Box 1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Fracture, closed, spiral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78876" name="Group 13"/>
            <p:cNvGrpSpPr>
              <a:grpSpLocks/>
            </p:cNvGrpSpPr>
            <p:nvPr/>
          </p:nvGrpSpPr>
          <p:grpSpPr bwMode="auto">
            <a:xfrm>
              <a:off x="576" y="1680"/>
              <a:ext cx="4944" cy="154"/>
              <a:chOff x="576" y="1440"/>
              <a:chExt cx="4944" cy="154"/>
            </a:xfrm>
          </p:grpSpPr>
          <p:sp>
            <p:nvSpPr>
              <p:cNvPr id="78938" name="Text Box 14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39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12/07/1990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40" name="Text Box 16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78941" name="Text Box 17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78877" name="Group 18"/>
            <p:cNvGrpSpPr>
              <a:grpSpLocks/>
            </p:cNvGrpSpPr>
            <p:nvPr/>
          </p:nvGrpSpPr>
          <p:grpSpPr bwMode="auto">
            <a:xfrm>
              <a:off x="576" y="1872"/>
              <a:ext cx="4944" cy="154"/>
              <a:chOff x="576" y="1440"/>
              <a:chExt cx="4944" cy="154"/>
            </a:xfrm>
          </p:grpSpPr>
          <p:sp>
            <p:nvSpPr>
              <p:cNvPr id="78934" name="Text Box 19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35" name="Text Box 20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12/07/1990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36" name="Text Box 21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37" name="Text Box 22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sp>
          <p:nvSpPr>
            <p:cNvPr id="78878" name="Text Box 23"/>
            <p:cNvSpPr txBox="1">
              <a:spLocks noChangeArrowheads="1"/>
            </p:cNvSpPr>
            <p:nvPr/>
          </p:nvSpPr>
          <p:spPr bwMode="auto">
            <a:xfrm>
              <a:off x="576" y="2064"/>
              <a:ext cx="43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5572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79" name="Text Box 24"/>
            <p:cNvSpPr txBox="1">
              <a:spLocks noChangeArrowheads="1"/>
            </p:cNvSpPr>
            <p:nvPr/>
          </p:nvSpPr>
          <p:spPr bwMode="auto">
            <a:xfrm>
              <a:off x="1056" y="2064"/>
              <a:ext cx="67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04/07/1990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0" name="Text Box 25"/>
            <p:cNvSpPr txBox="1">
              <a:spLocks noChangeArrowheads="1"/>
            </p:cNvSpPr>
            <p:nvPr/>
          </p:nvSpPr>
          <p:spPr bwMode="auto">
            <a:xfrm>
              <a:off x="1776" y="2064"/>
              <a:ext cx="1392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79001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1" name="Text Box 26"/>
            <p:cNvSpPr txBox="1">
              <a:spLocks noChangeArrowheads="1"/>
            </p:cNvSpPr>
            <p:nvPr/>
          </p:nvSpPr>
          <p:spPr bwMode="auto">
            <a:xfrm>
              <a:off x="3216" y="2064"/>
              <a:ext cx="2304" cy="15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Essential hypertension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2" name="Text Box 27"/>
            <p:cNvSpPr txBox="1">
              <a:spLocks noChangeArrowheads="1"/>
            </p:cNvSpPr>
            <p:nvPr/>
          </p:nvSpPr>
          <p:spPr bwMode="auto">
            <a:xfrm>
              <a:off x="576" y="2256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0939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3" name="Text Box 28"/>
            <p:cNvSpPr txBox="1">
              <a:spLocks noChangeArrowheads="1"/>
            </p:cNvSpPr>
            <p:nvPr/>
          </p:nvSpPr>
          <p:spPr bwMode="auto">
            <a:xfrm>
              <a:off x="1056" y="2256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24/12/1991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4" name="Text Box 29"/>
            <p:cNvSpPr txBox="1">
              <a:spLocks noChangeArrowheads="1"/>
            </p:cNvSpPr>
            <p:nvPr/>
          </p:nvSpPr>
          <p:spPr bwMode="auto">
            <a:xfrm>
              <a:off x="1776" y="2256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255174002</a:t>
              </a:r>
            </a:p>
          </p:txBody>
        </p:sp>
        <p:sp>
          <p:nvSpPr>
            <p:cNvPr id="78885" name="Text Box 30"/>
            <p:cNvSpPr txBox="1">
              <a:spLocks noChangeArrowheads="1"/>
            </p:cNvSpPr>
            <p:nvPr/>
          </p:nvSpPr>
          <p:spPr bwMode="auto">
            <a:xfrm>
              <a:off x="3216" y="2256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benign polyp of biliary tract</a:t>
              </a:r>
            </a:p>
          </p:txBody>
        </p:sp>
        <p:sp>
          <p:nvSpPr>
            <p:cNvPr id="78886" name="Text Box 31"/>
            <p:cNvSpPr txBox="1">
              <a:spLocks noChangeArrowheads="1"/>
            </p:cNvSpPr>
            <p:nvPr/>
          </p:nvSpPr>
          <p:spPr bwMode="auto">
            <a:xfrm>
              <a:off x="576" y="2448"/>
              <a:ext cx="43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2309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7" name="Text Box 32"/>
            <p:cNvSpPr txBox="1">
              <a:spLocks noChangeArrowheads="1"/>
            </p:cNvSpPr>
            <p:nvPr/>
          </p:nvSpPr>
          <p:spPr bwMode="auto">
            <a:xfrm>
              <a:off x="1056" y="2448"/>
              <a:ext cx="67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21/03/1992</a:t>
              </a:r>
              <a:endParaRPr lang="nl-NL" sz="1400" b="0">
                <a:cs typeface="Times New Roman" pitchFamily="18" charset="0"/>
              </a:endParaRP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8" name="Text Box 33"/>
            <p:cNvSpPr txBox="1">
              <a:spLocks noChangeArrowheads="1"/>
            </p:cNvSpPr>
            <p:nvPr/>
          </p:nvSpPr>
          <p:spPr bwMode="auto">
            <a:xfrm>
              <a:off x="1776" y="2448"/>
              <a:ext cx="1392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26442006</a:t>
              </a: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89" name="Text Box 34"/>
            <p:cNvSpPr txBox="1">
              <a:spLocks noChangeArrowheads="1"/>
            </p:cNvSpPr>
            <p:nvPr/>
          </p:nvSpPr>
          <p:spPr bwMode="auto">
            <a:xfrm>
              <a:off x="3216" y="2448"/>
              <a:ext cx="2304" cy="154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closed fracture of shaft of femur</a:t>
              </a:r>
            </a:p>
            <a:p>
              <a:pPr algn="l"/>
              <a:endParaRPr lang="nl-NL" sz="1400" b="0">
                <a:cs typeface="Times New Roman" pitchFamily="18" charset="0"/>
              </a:endParaRPr>
            </a:p>
          </p:txBody>
        </p:sp>
        <p:grpSp>
          <p:nvGrpSpPr>
            <p:cNvPr id="78890" name="Group 35"/>
            <p:cNvGrpSpPr>
              <a:grpSpLocks/>
            </p:cNvGrpSpPr>
            <p:nvPr/>
          </p:nvGrpSpPr>
          <p:grpSpPr bwMode="auto">
            <a:xfrm>
              <a:off x="576" y="2640"/>
              <a:ext cx="4944" cy="154"/>
              <a:chOff x="576" y="1440"/>
              <a:chExt cx="4944" cy="154"/>
            </a:xfrm>
          </p:grpSpPr>
          <p:sp>
            <p:nvSpPr>
              <p:cNvPr id="78930" name="Text Box 3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2309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31" name="Text Box 3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21/03/1992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32" name="Text Box 3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33" name="Text Box 3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78891" name="Group 40"/>
            <p:cNvGrpSpPr>
              <a:grpSpLocks/>
            </p:cNvGrpSpPr>
            <p:nvPr/>
          </p:nvGrpSpPr>
          <p:grpSpPr bwMode="auto">
            <a:xfrm>
              <a:off x="576" y="2832"/>
              <a:ext cx="4944" cy="154"/>
              <a:chOff x="576" y="1440"/>
              <a:chExt cx="4944" cy="154"/>
            </a:xfrm>
          </p:grpSpPr>
          <p:sp>
            <p:nvSpPr>
              <p:cNvPr id="78926" name="Text Box 4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47804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7" name="Text Box 4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03/04/1993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8" name="Text Box 4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58298795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9" name="Text Box 4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Other lesion on other specified region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78892" name="Group 45"/>
            <p:cNvGrpSpPr>
              <a:grpSpLocks/>
            </p:cNvGrpSpPr>
            <p:nvPr/>
          </p:nvGrpSpPr>
          <p:grpSpPr bwMode="auto">
            <a:xfrm>
              <a:off x="576" y="3024"/>
              <a:ext cx="4944" cy="154"/>
              <a:chOff x="576" y="1440"/>
              <a:chExt cx="4944" cy="154"/>
            </a:xfrm>
          </p:grpSpPr>
          <p:sp>
            <p:nvSpPr>
              <p:cNvPr id="78922" name="Text Box 4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3" name="Text Box 4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17/05/1993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4" name="Text Box 4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79001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5" name="Text Box 4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Essential hypertension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78893" name="Group 50"/>
            <p:cNvGrpSpPr>
              <a:grpSpLocks/>
            </p:cNvGrpSpPr>
            <p:nvPr/>
          </p:nvGrpSpPr>
          <p:grpSpPr bwMode="auto">
            <a:xfrm>
              <a:off x="576" y="3216"/>
              <a:ext cx="4944" cy="154"/>
              <a:chOff x="576" y="1440"/>
              <a:chExt cx="4944" cy="154"/>
            </a:xfrm>
          </p:grpSpPr>
          <p:sp>
            <p:nvSpPr>
              <p:cNvPr id="78918" name="Text Box 5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298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19" name="Text Box 5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22/08/1993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0" name="Text Box 5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2909872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21" name="Text Box 5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Closed fracture of radial head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78894" name="Group 55"/>
            <p:cNvGrpSpPr>
              <a:grpSpLocks/>
            </p:cNvGrpSpPr>
            <p:nvPr/>
          </p:nvGrpSpPr>
          <p:grpSpPr bwMode="auto">
            <a:xfrm>
              <a:off x="576" y="3408"/>
              <a:ext cx="4944" cy="154"/>
              <a:chOff x="576" y="1440"/>
              <a:chExt cx="4944" cy="154"/>
            </a:xfrm>
          </p:grpSpPr>
          <p:sp>
            <p:nvSpPr>
              <p:cNvPr id="78914" name="Text Box 5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298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15" name="Text Box 5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22/08/1993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16" name="Text Box 5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9001224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17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Accident in public building (supermarket)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78895" name="Group 60"/>
            <p:cNvGrpSpPr>
              <a:grpSpLocks/>
            </p:cNvGrpSpPr>
            <p:nvPr/>
          </p:nvGrpSpPr>
          <p:grpSpPr bwMode="auto">
            <a:xfrm>
              <a:off x="576" y="3600"/>
              <a:ext cx="4944" cy="154"/>
              <a:chOff x="576" y="1440"/>
              <a:chExt cx="4944" cy="154"/>
            </a:xfrm>
          </p:grpSpPr>
          <p:sp>
            <p:nvSpPr>
              <p:cNvPr id="78910" name="Text Box 61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11" name="Text Box 62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01/04/1997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12" name="Text Box 63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26442006</a:t>
                </a:r>
              </a:p>
            </p:txBody>
          </p:sp>
          <p:sp>
            <p:nvSpPr>
              <p:cNvPr id="78913" name="Text Box 64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NL" sz="1400" b="0">
                    <a:cs typeface="Times New Roman" pitchFamily="18" charset="0"/>
                  </a:rPr>
                  <a:t>closed fracture of shaft of femur</a:t>
                </a:r>
              </a:p>
            </p:txBody>
          </p:sp>
        </p:grpSp>
        <p:grpSp>
          <p:nvGrpSpPr>
            <p:cNvPr id="78896" name="Group 65"/>
            <p:cNvGrpSpPr>
              <a:grpSpLocks/>
            </p:cNvGrpSpPr>
            <p:nvPr/>
          </p:nvGrpSpPr>
          <p:grpSpPr bwMode="auto">
            <a:xfrm>
              <a:off x="576" y="3792"/>
              <a:ext cx="4944" cy="154"/>
              <a:chOff x="576" y="1440"/>
              <a:chExt cx="4944" cy="154"/>
            </a:xfrm>
          </p:grpSpPr>
          <p:sp>
            <p:nvSpPr>
              <p:cNvPr id="78906" name="Text Box 66"/>
              <p:cNvSpPr txBox="1">
                <a:spLocks noChangeArrowheads="1"/>
              </p:cNvSpPr>
              <p:nvPr/>
            </p:nvSpPr>
            <p:spPr bwMode="auto">
              <a:xfrm>
                <a:off x="576" y="1440"/>
                <a:ext cx="43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5572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07" name="Text Box 67"/>
              <p:cNvSpPr txBox="1">
                <a:spLocks noChangeArrowheads="1"/>
              </p:cNvSpPr>
              <p:nvPr/>
            </p:nvSpPr>
            <p:spPr bwMode="auto">
              <a:xfrm>
                <a:off x="1056" y="1440"/>
                <a:ext cx="67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01/04/1997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08" name="Text Box 68"/>
              <p:cNvSpPr txBox="1">
                <a:spLocks noChangeArrowheads="1"/>
              </p:cNvSpPr>
              <p:nvPr/>
            </p:nvSpPr>
            <p:spPr bwMode="auto">
              <a:xfrm>
                <a:off x="1776" y="1440"/>
                <a:ext cx="1392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79001</a:t>
                </a:r>
                <a:endParaRPr lang="nl-NL" sz="1400" b="0">
                  <a:cs typeface="Times New Roman" pitchFamily="18" charset="0"/>
                </a:endParaRPr>
              </a:p>
            </p:txBody>
          </p:sp>
          <p:sp>
            <p:nvSpPr>
              <p:cNvPr id="78909" name="Text Box 69"/>
              <p:cNvSpPr txBox="1">
                <a:spLocks noChangeArrowheads="1"/>
              </p:cNvSpPr>
              <p:nvPr/>
            </p:nvSpPr>
            <p:spPr bwMode="auto">
              <a:xfrm>
                <a:off x="3216" y="1440"/>
                <a:ext cx="2304" cy="15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/>
              <a:lstStyle/>
              <a:p>
                <a:pPr algn="l"/>
                <a:r>
                  <a:rPr lang="nl-BE" sz="1400" b="0">
                    <a:cs typeface="Times New Roman" pitchFamily="18" charset="0"/>
                  </a:rPr>
                  <a:t>Essential hypertension</a:t>
                </a:r>
                <a:endParaRPr lang="nl-NL" sz="1400" b="0">
                  <a:cs typeface="Times New Roman" pitchFamily="18" charset="0"/>
                </a:endParaRPr>
              </a:p>
            </p:txBody>
          </p:sp>
        </p:grpSp>
        <p:grpSp>
          <p:nvGrpSpPr>
            <p:cNvPr id="78897" name="Group 70"/>
            <p:cNvGrpSpPr>
              <a:grpSpLocks/>
            </p:cNvGrpSpPr>
            <p:nvPr/>
          </p:nvGrpSpPr>
          <p:grpSpPr bwMode="auto">
            <a:xfrm>
              <a:off x="576" y="1104"/>
              <a:ext cx="4944" cy="193"/>
              <a:chOff x="576" y="1248"/>
              <a:chExt cx="4944" cy="193"/>
            </a:xfrm>
          </p:grpSpPr>
          <p:sp>
            <p:nvSpPr>
              <p:cNvPr id="78902" name="Text Box 71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418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PtID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8903" name="Text Box 72"/>
              <p:cNvSpPr txBox="1">
                <a:spLocks noChangeArrowheads="1"/>
              </p:cNvSpPr>
              <p:nvPr/>
            </p:nvSpPr>
            <p:spPr bwMode="auto">
              <a:xfrm>
                <a:off x="1056" y="1248"/>
                <a:ext cx="67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Date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8904" name="Text Box 73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1392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ObsCode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8905" name="Text Box 74"/>
              <p:cNvSpPr txBox="1">
                <a:spLocks noChangeArrowheads="1"/>
              </p:cNvSpPr>
              <p:nvPr/>
            </p:nvSpPr>
            <p:spPr bwMode="auto">
              <a:xfrm>
                <a:off x="3216" y="1248"/>
                <a:ext cx="2304" cy="193"/>
              </a:xfrm>
              <a:prstGeom prst="rect">
                <a:avLst/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tIns="10800" bIns="10800">
                <a:spAutoFit/>
              </a:bodyPr>
              <a:lstStyle/>
              <a:p>
                <a:r>
                  <a:rPr lang="nl-BE" sz="1800">
                    <a:solidFill>
                      <a:schemeClr val="bg1"/>
                    </a:solidFill>
                    <a:cs typeface="Times New Roman" pitchFamily="18" charset="0"/>
                  </a:rPr>
                  <a:t>Narrative</a:t>
                </a:r>
                <a:endParaRPr lang="nl-NL" sz="180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78898" name="Text Box 75"/>
            <p:cNvSpPr txBox="1">
              <a:spLocks noChangeArrowheads="1"/>
            </p:cNvSpPr>
            <p:nvPr/>
          </p:nvSpPr>
          <p:spPr bwMode="auto">
            <a:xfrm>
              <a:off x="576" y="3984"/>
              <a:ext cx="43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0939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899" name="Text Box 76"/>
            <p:cNvSpPr txBox="1">
              <a:spLocks noChangeArrowheads="1"/>
            </p:cNvSpPr>
            <p:nvPr/>
          </p:nvSpPr>
          <p:spPr bwMode="auto">
            <a:xfrm>
              <a:off x="1056" y="3984"/>
              <a:ext cx="67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BE" sz="1400" b="0">
                  <a:cs typeface="Times New Roman" pitchFamily="18" charset="0"/>
                </a:rPr>
                <a:t>20/12/1998</a:t>
              </a:r>
              <a:endParaRPr lang="nl-NL" sz="1400" b="0">
                <a:cs typeface="Times New Roman" pitchFamily="18" charset="0"/>
              </a:endParaRPr>
            </a:p>
          </p:txBody>
        </p:sp>
        <p:sp>
          <p:nvSpPr>
            <p:cNvPr id="78900" name="Text Box 77"/>
            <p:cNvSpPr txBox="1">
              <a:spLocks noChangeArrowheads="1"/>
            </p:cNvSpPr>
            <p:nvPr/>
          </p:nvSpPr>
          <p:spPr bwMode="auto">
            <a:xfrm>
              <a:off x="1776" y="3984"/>
              <a:ext cx="1392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255087006</a:t>
              </a:r>
            </a:p>
          </p:txBody>
        </p:sp>
        <p:sp>
          <p:nvSpPr>
            <p:cNvPr id="78901" name="Text Box 78"/>
            <p:cNvSpPr txBox="1">
              <a:spLocks noChangeArrowheads="1"/>
            </p:cNvSpPr>
            <p:nvPr/>
          </p:nvSpPr>
          <p:spPr bwMode="auto">
            <a:xfrm>
              <a:off x="3216" y="3984"/>
              <a:ext cx="2304" cy="154"/>
            </a:xfrm>
            <a:prstGeom prst="rect">
              <a:avLst/>
            </a:prstGeom>
            <a:solidFill>
              <a:srgbClr val="FFB86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pPr algn="l"/>
              <a:r>
                <a:rPr lang="nl-NL" sz="1400" b="0">
                  <a:cs typeface="Times New Roman" pitchFamily="18" charset="0"/>
                </a:rPr>
                <a:t>malignant polyp of biliary tract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4191000" y="2209800"/>
            <a:ext cx="838200" cy="4495800"/>
            <a:chOff x="2640" y="1296"/>
            <a:chExt cx="528" cy="2832"/>
          </a:xfrm>
        </p:grpSpPr>
        <p:grpSp>
          <p:nvGrpSpPr>
            <p:cNvPr id="78854" name="Group 80"/>
            <p:cNvGrpSpPr>
              <a:grpSpLocks/>
            </p:cNvGrpSpPr>
            <p:nvPr/>
          </p:nvGrpSpPr>
          <p:grpSpPr bwMode="auto">
            <a:xfrm>
              <a:off x="2640" y="1296"/>
              <a:ext cx="528" cy="528"/>
              <a:chOff x="2640" y="1296"/>
              <a:chExt cx="528" cy="528"/>
            </a:xfrm>
          </p:grpSpPr>
          <p:sp>
            <p:nvSpPr>
              <p:cNvPr id="78871" name="Rectangle 81"/>
              <p:cNvSpPr>
                <a:spLocks noChangeArrowheads="1"/>
              </p:cNvSpPr>
              <p:nvPr/>
            </p:nvSpPr>
            <p:spPr bwMode="auto">
              <a:xfrm>
                <a:off x="2640" y="1296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IUI-001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72" name="Rectangle 82"/>
              <p:cNvSpPr>
                <a:spLocks noChangeArrowheads="1"/>
              </p:cNvSpPr>
              <p:nvPr/>
            </p:nvSpPr>
            <p:spPr bwMode="auto">
              <a:xfrm>
                <a:off x="2640" y="1488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IUI-001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73" name="Rectangle 83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IUI-001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sp>
          <p:nvSpPr>
            <p:cNvPr id="78855" name="Rectangle 84"/>
            <p:cNvSpPr>
              <a:spLocks noChangeArrowheads="1"/>
            </p:cNvSpPr>
            <p:nvPr/>
          </p:nvSpPr>
          <p:spPr bwMode="auto">
            <a:xfrm>
              <a:off x="2640" y="3216"/>
              <a:ext cx="528" cy="144"/>
            </a:xfrm>
            <a:prstGeom prst="rect">
              <a:avLst/>
            </a:prstGeom>
            <a:solidFill>
              <a:srgbClr val="FFAD5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cs typeface="Times New Roman" pitchFamily="18" charset="0"/>
                </a:rPr>
                <a:t>IUI-003</a:t>
              </a:r>
              <a:endParaRPr lang="nl-NL" sz="1400">
                <a:cs typeface="Times New Roman" pitchFamily="18" charset="0"/>
              </a:endParaRPr>
            </a:p>
          </p:txBody>
        </p:sp>
        <p:grpSp>
          <p:nvGrpSpPr>
            <p:cNvPr id="78856" name="Group 85"/>
            <p:cNvGrpSpPr>
              <a:grpSpLocks/>
            </p:cNvGrpSpPr>
            <p:nvPr/>
          </p:nvGrpSpPr>
          <p:grpSpPr bwMode="auto">
            <a:xfrm>
              <a:off x="2640" y="2256"/>
              <a:ext cx="528" cy="1872"/>
              <a:chOff x="2640" y="2256"/>
              <a:chExt cx="528" cy="1872"/>
            </a:xfrm>
          </p:grpSpPr>
          <p:sp>
            <p:nvSpPr>
              <p:cNvPr id="78869" name="Rectangle 86"/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IUI-004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70" name="Rectangle 87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52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IUI-004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grpSp>
          <p:nvGrpSpPr>
            <p:cNvPr id="78857" name="Group 88"/>
            <p:cNvGrpSpPr>
              <a:grpSpLocks/>
            </p:cNvGrpSpPr>
            <p:nvPr/>
          </p:nvGrpSpPr>
          <p:grpSpPr bwMode="auto">
            <a:xfrm>
              <a:off x="2640" y="2064"/>
              <a:ext cx="528" cy="1872"/>
              <a:chOff x="2640" y="2064"/>
              <a:chExt cx="528" cy="1872"/>
            </a:xfrm>
          </p:grpSpPr>
          <p:sp>
            <p:nvSpPr>
              <p:cNvPr id="78866" name="Rectangle 89"/>
              <p:cNvSpPr>
                <a:spLocks noChangeArrowheads="1"/>
              </p:cNvSpPr>
              <p:nvPr/>
            </p:nvSpPr>
            <p:spPr bwMode="auto">
              <a:xfrm>
                <a:off x="2640" y="206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IUI-005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67" name="Rectangle 90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IUI-005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68" name="Rectangle 91"/>
              <p:cNvSpPr>
                <a:spLocks noChangeArrowheads="1"/>
              </p:cNvSpPr>
              <p:nvPr/>
            </p:nvSpPr>
            <p:spPr bwMode="auto">
              <a:xfrm>
                <a:off x="2640" y="3792"/>
                <a:ext cx="528" cy="1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IUI-005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grpSp>
          <p:nvGrpSpPr>
            <p:cNvPr id="78858" name="Group 92"/>
            <p:cNvGrpSpPr>
              <a:grpSpLocks/>
            </p:cNvGrpSpPr>
            <p:nvPr/>
          </p:nvGrpSpPr>
          <p:grpSpPr bwMode="auto">
            <a:xfrm>
              <a:off x="2640" y="1872"/>
              <a:ext cx="528" cy="1680"/>
              <a:chOff x="4992" y="1776"/>
              <a:chExt cx="528" cy="1680"/>
            </a:xfrm>
          </p:grpSpPr>
          <p:sp>
            <p:nvSpPr>
              <p:cNvPr id="78863" name="Rectangle 93"/>
              <p:cNvSpPr>
                <a:spLocks noChangeArrowheads="1"/>
              </p:cNvSpPr>
              <p:nvPr/>
            </p:nvSpPr>
            <p:spPr bwMode="auto">
              <a:xfrm>
                <a:off x="4992" y="1776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IUI-007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64" name="Rectangle 94"/>
              <p:cNvSpPr>
                <a:spLocks noChangeArrowheads="1"/>
              </p:cNvSpPr>
              <p:nvPr/>
            </p:nvSpPr>
            <p:spPr bwMode="auto">
              <a:xfrm>
                <a:off x="4992" y="2544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IUI-007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65" name="Rectangle 95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144"/>
              </a:xfrm>
              <a:prstGeom prst="rect">
                <a:avLst/>
              </a:prstGeom>
              <a:solidFill>
                <a:srgbClr val="8EA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IUI-007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grpSp>
          <p:nvGrpSpPr>
            <p:cNvPr id="78859" name="Group 96"/>
            <p:cNvGrpSpPr>
              <a:grpSpLocks/>
            </p:cNvGrpSpPr>
            <p:nvPr/>
          </p:nvGrpSpPr>
          <p:grpSpPr bwMode="auto">
            <a:xfrm>
              <a:off x="2640" y="2448"/>
              <a:ext cx="528" cy="1296"/>
              <a:chOff x="2640" y="2448"/>
              <a:chExt cx="528" cy="1296"/>
            </a:xfrm>
          </p:grpSpPr>
          <p:sp>
            <p:nvSpPr>
              <p:cNvPr id="78861" name="Rectangle 9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528" cy="144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IUI-002</a:t>
                </a:r>
                <a:endParaRPr lang="nl-NL" sz="1400">
                  <a:cs typeface="Times New Roman" pitchFamily="18" charset="0"/>
                </a:endParaRPr>
              </a:p>
            </p:txBody>
          </p:sp>
          <p:sp>
            <p:nvSpPr>
              <p:cNvPr id="78862" name="Rectangle 98"/>
              <p:cNvSpPr>
                <a:spLocks noChangeArrowheads="1"/>
              </p:cNvSpPr>
              <p:nvPr/>
            </p:nvSpPr>
            <p:spPr bwMode="auto">
              <a:xfrm>
                <a:off x="2640" y="3600"/>
                <a:ext cx="528" cy="144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nl-BE" sz="1400">
                    <a:cs typeface="Times New Roman" pitchFamily="18" charset="0"/>
                  </a:rPr>
                  <a:t>IUI-012</a:t>
                </a:r>
                <a:endParaRPr lang="nl-NL" sz="1400">
                  <a:cs typeface="Times New Roman" pitchFamily="18" charset="0"/>
                </a:endParaRPr>
              </a:p>
            </p:txBody>
          </p:sp>
        </p:grpSp>
        <p:sp>
          <p:nvSpPr>
            <p:cNvPr id="78860" name="Rectangle 99"/>
            <p:cNvSpPr>
              <a:spLocks noChangeArrowheads="1"/>
            </p:cNvSpPr>
            <p:nvPr/>
          </p:nvSpPr>
          <p:spPr bwMode="auto">
            <a:xfrm>
              <a:off x="2640" y="2832"/>
              <a:ext cx="5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400">
                  <a:cs typeface="Times New Roman" pitchFamily="18" charset="0"/>
                </a:rPr>
                <a:t>IUI-006</a:t>
              </a:r>
              <a:endParaRPr lang="nl-NL" sz="1400">
                <a:cs typeface="Times New Roman" pitchFamily="18" charset="0"/>
              </a:endParaRPr>
            </a:p>
          </p:txBody>
        </p:sp>
      </p:grpSp>
      <p:sp>
        <p:nvSpPr>
          <p:cNvPr id="1020004" name="Text Box 100"/>
          <p:cNvSpPr txBox="1">
            <a:spLocks noChangeArrowheads="1"/>
          </p:cNvSpPr>
          <p:nvPr/>
        </p:nvSpPr>
        <p:spPr bwMode="auto">
          <a:xfrm>
            <a:off x="0" y="6278563"/>
            <a:ext cx="3503613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 distinct disorders</a:t>
            </a:r>
          </a:p>
        </p:txBody>
      </p:sp>
      <p:sp>
        <p:nvSpPr>
          <p:cNvPr id="78853" name="AutoShape 101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nl-BE" smtClean="0"/>
              <a:t>Codes for ‘types’ AND identifiers for instances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0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0" y="1248"/>
            <a:chExt cx="5760" cy="3072"/>
          </a:xfrm>
        </p:grpSpPr>
        <p:pic>
          <p:nvPicPr>
            <p:cNvPr id="880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48"/>
              <a:ext cx="5760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80" name="AutoShape 4"/>
            <p:cNvSpPr>
              <a:spLocks noChangeArrowheads="1"/>
            </p:cNvSpPr>
            <p:nvPr/>
          </p:nvSpPr>
          <p:spPr bwMode="auto">
            <a:xfrm flipH="1" flipV="1">
              <a:off x="0" y="2880"/>
              <a:ext cx="5760" cy="1440"/>
            </a:xfrm>
            <a:custGeom>
              <a:avLst/>
              <a:gdLst>
                <a:gd name="T0" fmla="*/ 26 w 21600"/>
                <a:gd name="T1" fmla="*/ 0 h 21600"/>
                <a:gd name="T2" fmla="*/ 15 w 21600"/>
                <a:gd name="T3" fmla="*/ 0 h 21600"/>
                <a:gd name="T4" fmla="*/ 3 w 21600"/>
                <a:gd name="T5" fmla="*/ 0 h 21600"/>
                <a:gd name="T6" fmla="*/ 1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911 w 21600"/>
                <a:gd name="T13" fmla="*/ 3915 h 21600"/>
                <a:gd name="T14" fmla="*/ 17689 w 21600"/>
                <a:gd name="T15" fmla="*/ 17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222" y="21600"/>
                  </a:lnTo>
                  <a:lnTo>
                    <a:pt x="1737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67" name="AutoShape 5"/>
          <p:cNvSpPr>
            <a:spLocks noGrp="1" noChangeArrowheads="1"/>
          </p:cNvSpPr>
          <p:nvPr>
            <p:ph type="title"/>
          </p:nvPr>
        </p:nvSpPr>
        <p:spPr>
          <a:xfrm>
            <a:off x="242888" y="1028700"/>
            <a:ext cx="8659812" cy="920750"/>
          </a:xfrm>
        </p:spPr>
        <p:txBody>
          <a:bodyPr/>
          <a:lstStyle/>
          <a:p>
            <a:pPr eaLnBrk="1" hangingPunct="1"/>
            <a:r>
              <a:rPr lang="nl-BE" sz="2400" smtClean="0"/>
              <a:t>Relevance: the way RT-compatible EHRs ought to interact with representations of generic portions of reality</a:t>
            </a:r>
            <a:endParaRPr lang="en-GB" sz="2400" smtClean="0"/>
          </a:p>
        </p:txBody>
      </p:sp>
      <p:pic>
        <p:nvPicPr>
          <p:cNvPr id="880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70" name="Group 8"/>
          <p:cNvGrpSpPr>
            <a:grpSpLocks/>
          </p:cNvGrpSpPr>
          <p:nvPr/>
        </p:nvGrpSpPr>
        <p:grpSpPr bwMode="auto">
          <a:xfrm>
            <a:off x="2971800" y="2286000"/>
            <a:ext cx="1789113" cy="2971800"/>
            <a:chOff x="1872" y="1440"/>
            <a:chExt cx="1127" cy="1872"/>
          </a:xfrm>
        </p:grpSpPr>
        <p:sp>
          <p:nvSpPr>
            <p:cNvPr id="88076" name="Line 9"/>
            <p:cNvSpPr>
              <a:spLocks noChangeShapeType="1"/>
            </p:cNvSpPr>
            <p:nvPr/>
          </p:nvSpPr>
          <p:spPr bwMode="auto">
            <a:xfrm flipH="1" flipV="1">
              <a:off x="1872" y="2688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077" name="Line 10"/>
            <p:cNvSpPr>
              <a:spLocks noChangeShapeType="1"/>
            </p:cNvSpPr>
            <p:nvPr/>
          </p:nvSpPr>
          <p:spPr bwMode="auto">
            <a:xfrm flipH="1" flipV="1">
              <a:off x="2976" y="1440"/>
              <a:ext cx="0" cy="17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078" name="Text Box 11"/>
            <p:cNvSpPr txBox="1">
              <a:spLocks noChangeArrowheads="1"/>
            </p:cNvSpPr>
            <p:nvPr/>
          </p:nvSpPr>
          <p:spPr bwMode="auto">
            <a:xfrm>
              <a:off x="1872" y="2640"/>
              <a:ext cx="11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000">
                  <a:solidFill>
                    <a:srgbClr val="FF0000"/>
                  </a:solidFill>
                </a:rPr>
                <a:t>instance-of at t</a:t>
              </a:r>
              <a:endParaRPr lang="en-GB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88071" name="Group 12"/>
          <p:cNvGrpSpPr>
            <a:grpSpLocks/>
          </p:cNvGrpSpPr>
          <p:nvPr/>
        </p:nvGrpSpPr>
        <p:grpSpPr bwMode="auto">
          <a:xfrm>
            <a:off x="3352800" y="4876800"/>
            <a:ext cx="1752600" cy="701675"/>
            <a:chOff x="2112" y="3072"/>
            <a:chExt cx="1104" cy="442"/>
          </a:xfrm>
        </p:grpSpPr>
        <p:sp>
          <p:nvSpPr>
            <p:cNvPr id="88072" name="AutoShape 13"/>
            <p:cNvSpPr>
              <a:spLocks noChangeArrowheads="1"/>
            </p:cNvSpPr>
            <p:nvPr/>
          </p:nvSpPr>
          <p:spPr bwMode="auto">
            <a:xfrm>
              <a:off x="2736" y="3216"/>
              <a:ext cx="480" cy="192"/>
            </a:xfrm>
            <a:prstGeom prst="parallelogram">
              <a:avLst>
                <a:gd name="adj" fmla="val 3489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l-BE" sz="1800">
                  <a:solidFill>
                    <a:schemeClr val="bg1"/>
                  </a:solidFill>
                </a:rPr>
                <a:t>#105</a:t>
              </a:r>
              <a:endParaRPr lang="en-GB" sz="1800">
                <a:solidFill>
                  <a:schemeClr val="bg1"/>
                </a:solidFill>
              </a:endParaRPr>
            </a:p>
          </p:txBody>
        </p:sp>
        <p:grpSp>
          <p:nvGrpSpPr>
            <p:cNvPr id="88073" name="Group 14"/>
            <p:cNvGrpSpPr>
              <a:grpSpLocks/>
            </p:cNvGrpSpPr>
            <p:nvPr/>
          </p:nvGrpSpPr>
          <p:grpSpPr bwMode="auto">
            <a:xfrm>
              <a:off x="2112" y="3072"/>
              <a:ext cx="674" cy="442"/>
              <a:chOff x="2112" y="3072"/>
              <a:chExt cx="674" cy="442"/>
            </a:xfrm>
          </p:grpSpPr>
          <p:sp>
            <p:nvSpPr>
              <p:cNvPr id="88074" name="Line 15"/>
              <p:cNvSpPr>
                <a:spLocks noChangeShapeType="1"/>
              </p:cNvSpPr>
              <p:nvPr/>
            </p:nvSpPr>
            <p:spPr bwMode="auto">
              <a:xfrm>
                <a:off x="2112" y="3312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8075" name="Text Box 16"/>
              <p:cNvSpPr txBox="1">
                <a:spLocks noChangeArrowheads="1"/>
              </p:cNvSpPr>
              <p:nvPr/>
            </p:nvSpPr>
            <p:spPr bwMode="auto">
              <a:xfrm>
                <a:off x="2208" y="3072"/>
                <a:ext cx="578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BE" sz="2000">
                    <a:solidFill>
                      <a:schemeClr val="bg1"/>
                    </a:solidFill>
                  </a:rPr>
                  <a:t>caused</a:t>
                </a:r>
              </a:p>
              <a:p>
                <a:r>
                  <a:rPr lang="nl-BE" sz="2000">
                    <a:solidFill>
                      <a:schemeClr val="bg1"/>
                    </a:solidFill>
                  </a:rPr>
                  <a:t>by</a:t>
                </a:r>
                <a:endParaRPr lang="en-GB" sz="20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325563"/>
            <a:ext cx="8632825" cy="579437"/>
          </a:xfrm>
        </p:spPr>
        <p:txBody>
          <a:bodyPr/>
          <a:lstStyle/>
          <a:p>
            <a:pPr eaLnBrk="1" hangingPunct="1"/>
            <a:r>
              <a:rPr lang="en-US" sz="2800" smtClean="0"/>
              <a:t>An example: the standard approach in data analysis</a:t>
            </a:r>
          </a:p>
        </p:txBody>
      </p:sp>
      <p:graphicFrame>
        <p:nvGraphicFramePr>
          <p:cNvPr id="910340" name="Group 4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7772400" cy="3657600"/>
        </p:xfrm>
        <a:graphic>
          <a:graphicData uri="http://schemas.openxmlformats.org/drawingml/2006/table">
            <a:tbl>
              <a:tblPr/>
              <a:tblGrid>
                <a:gridCol w="971550"/>
                <a:gridCol w="1009650"/>
                <a:gridCol w="1014413"/>
                <a:gridCol w="1014412"/>
                <a:gridCol w="1012825"/>
                <a:gridCol w="1011238"/>
                <a:gridCol w="1009650"/>
                <a:gridCol w="728662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case6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72" name="Text Box 90"/>
          <p:cNvSpPr txBox="1">
            <a:spLocks noChangeArrowheads="1"/>
          </p:cNvSpPr>
          <p:nvPr/>
        </p:nvSpPr>
        <p:spPr bwMode="auto">
          <a:xfrm>
            <a:off x="2362200" y="6172200"/>
            <a:ext cx="210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phenotypic</a:t>
            </a:r>
          </a:p>
        </p:txBody>
      </p:sp>
      <p:sp>
        <p:nvSpPr>
          <p:cNvPr id="170073" name="Text Box 91"/>
          <p:cNvSpPr txBox="1">
            <a:spLocks noChangeArrowheads="1"/>
          </p:cNvSpPr>
          <p:nvPr/>
        </p:nvSpPr>
        <p:spPr bwMode="auto">
          <a:xfrm>
            <a:off x="5715000" y="6172200"/>
            <a:ext cx="185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genotypic</a:t>
            </a:r>
          </a:p>
        </p:txBody>
      </p:sp>
      <p:sp>
        <p:nvSpPr>
          <p:cNvPr id="170074" name="AutoShape 93"/>
          <p:cNvSpPr>
            <a:spLocks/>
          </p:cNvSpPr>
          <p:nvPr/>
        </p:nvSpPr>
        <p:spPr bwMode="auto">
          <a:xfrm rot="5400000" flipV="1">
            <a:off x="3200400" y="4800600"/>
            <a:ext cx="152400" cy="27432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5" name="AutoShape 94"/>
          <p:cNvSpPr>
            <a:spLocks/>
          </p:cNvSpPr>
          <p:nvPr/>
        </p:nvSpPr>
        <p:spPr bwMode="auto">
          <a:xfrm rot="5400000" flipV="1">
            <a:off x="6629400" y="4343400"/>
            <a:ext cx="152400" cy="3657600"/>
          </a:xfrm>
          <a:prstGeom prst="rightBrace">
            <a:avLst>
              <a:gd name="adj1" fmla="val 200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56"/>
          <p:cNvGrpSpPr>
            <a:grpSpLocks/>
          </p:cNvGrpSpPr>
          <p:nvPr/>
        </p:nvGrpSpPr>
        <p:grpSpPr bwMode="auto">
          <a:xfrm>
            <a:off x="3200400" y="3200400"/>
            <a:ext cx="4267200" cy="381000"/>
            <a:chOff x="2016" y="2736"/>
            <a:chExt cx="2688" cy="240"/>
          </a:xfrm>
        </p:grpSpPr>
        <p:sp>
          <p:nvSpPr>
            <p:cNvPr id="170083" name="AutoShape 354"/>
            <p:cNvSpPr>
              <a:spLocks noChangeArrowheads="1"/>
            </p:cNvSpPr>
            <p:nvPr/>
          </p:nvSpPr>
          <p:spPr bwMode="auto">
            <a:xfrm>
              <a:off x="2016" y="2736"/>
              <a:ext cx="1344" cy="240"/>
            </a:xfrm>
            <a:prstGeom prst="curvedUpArrow">
              <a:avLst>
                <a:gd name="adj1" fmla="val 80915"/>
                <a:gd name="adj2" fmla="val 19291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84" name="AutoShape 355"/>
            <p:cNvSpPr>
              <a:spLocks noChangeArrowheads="1"/>
            </p:cNvSpPr>
            <p:nvPr/>
          </p:nvSpPr>
          <p:spPr bwMode="auto">
            <a:xfrm>
              <a:off x="2016" y="2736"/>
              <a:ext cx="2688" cy="240"/>
            </a:xfrm>
            <a:prstGeom prst="curvedUpArrow">
              <a:avLst>
                <a:gd name="adj1" fmla="val 79956"/>
                <a:gd name="adj2" fmla="val 19662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61"/>
          <p:cNvGrpSpPr>
            <a:grpSpLocks/>
          </p:cNvGrpSpPr>
          <p:nvPr/>
        </p:nvGrpSpPr>
        <p:grpSpPr bwMode="auto">
          <a:xfrm>
            <a:off x="304800" y="3276600"/>
            <a:ext cx="304800" cy="2362200"/>
            <a:chOff x="192" y="2448"/>
            <a:chExt cx="192" cy="1488"/>
          </a:xfrm>
        </p:grpSpPr>
        <p:sp>
          <p:nvSpPr>
            <p:cNvPr id="170079" name="Line 357"/>
            <p:cNvSpPr>
              <a:spLocks noChangeShapeType="1"/>
            </p:cNvSpPr>
            <p:nvPr/>
          </p:nvSpPr>
          <p:spPr bwMode="auto">
            <a:xfrm>
              <a:off x="192" y="2448"/>
              <a:ext cx="0" cy="148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080" name="Line 358"/>
            <p:cNvSpPr>
              <a:spLocks noChangeShapeType="1"/>
            </p:cNvSpPr>
            <p:nvPr/>
          </p:nvSpPr>
          <p:spPr bwMode="auto">
            <a:xfrm>
              <a:off x="192" y="2460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081" name="Line 359"/>
            <p:cNvSpPr>
              <a:spLocks noChangeShapeType="1"/>
            </p:cNvSpPr>
            <p:nvPr/>
          </p:nvSpPr>
          <p:spPr bwMode="auto">
            <a:xfrm>
              <a:off x="192" y="2928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0082" name="Line 360"/>
            <p:cNvSpPr>
              <a:spLocks noChangeShapeType="1"/>
            </p:cNvSpPr>
            <p:nvPr/>
          </p:nvSpPr>
          <p:spPr bwMode="auto">
            <a:xfrm>
              <a:off x="192" y="3696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70078" name="Slide Number Placeholder 1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8973EB-D3CB-4C3D-8F29-0BF926F04BE0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The Referent Tracking approach (1)</a:t>
            </a:r>
          </a:p>
        </p:txBody>
      </p:sp>
      <p:pic>
        <p:nvPicPr>
          <p:cNvPr id="171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64770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Text Box 5"/>
          <p:cNvSpPr txBox="1">
            <a:spLocks noChangeArrowheads="1"/>
          </p:cNvSpPr>
          <p:nvPr/>
        </p:nvSpPr>
        <p:spPr bwMode="auto">
          <a:xfrm>
            <a:off x="7239000" y="2362200"/>
            <a:ext cx="164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unique identification by means of ‘codes’</a:t>
            </a:r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180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unique identification by means of ‘instance unique identifiers’</a:t>
            </a:r>
          </a:p>
        </p:txBody>
      </p:sp>
      <p:sp>
        <p:nvSpPr>
          <p:cNvPr id="171014" name="AutoShape 7"/>
          <p:cNvSpPr>
            <a:spLocks/>
          </p:cNvSpPr>
          <p:nvPr/>
        </p:nvSpPr>
        <p:spPr bwMode="auto">
          <a:xfrm>
            <a:off x="6934200" y="2362200"/>
            <a:ext cx="1524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AutoShape 8"/>
          <p:cNvSpPr>
            <a:spLocks/>
          </p:cNvSpPr>
          <p:nvPr/>
        </p:nvSpPr>
        <p:spPr bwMode="auto">
          <a:xfrm>
            <a:off x="6934200" y="3886200"/>
            <a:ext cx="152400" cy="24384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Line 9"/>
          <p:cNvSpPr>
            <a:spLocks noChangeShapeType="1"/>
          </p:cNvSpPr>
          <p:nvPr/>
        </p:nvSpPr>
        <p:spPr bwMode="auto">
          <a:xfrm>
            <a:off x="6629400" y="3819525"/>
            <a:ext cx="213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1017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E8EA10-C263-4D1E-9679-F6DFDB212BCA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76350"/>
            <a:ext cx="8632825" cy="647700"/>
          </a:xfrm>
        </p:spPr>
        <p:txBody>
          <a:bodyPr/>
          <a:lstStyle/>
          <a:p>
            <a:pPr eaLnBrk="1" hangingPunct="1"/>
            <a:r>
              <a:rPr lang="en-US" smtClean="0"/>
              <a:t>The Referent Tracking approach (2)</a:t>
            </a:r>
          </a:p>
        </p:txBody>
      </p:sp>
      <p:pic>
        <p:nvPicPr>
          <p:cNvPr id="1720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133600"/>
            <a:ext cx="4038600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20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648200"/>
            <a:ext cx="4038600" cy="1905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203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3962400" cy="1905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56425" name="Line 9"/>
          <p:cNvSpPr>
            <a:spLocks noChangeShapeType="1"/>
          </p:cNvSpPr>
          <p:nvPr/>
        </p:nvSpPr>
        <p:spPr bwMode="auto">
          <a:xfrm flipV="1">
            <a:off x="1219200" y="4267200"/>
            <a:ext cx="91440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6" name="Line 10"/>
          <p:cNvSpPr>
            <a:spLocks noChangeShapeType="1"/>
          </p:cNvSpPr>
          <p:nvPr/>
        </p:nvSpPr>
        <p:spPr bwMode="auto">
          <a:xfrm flipV="1">
            <a:off x="2590800" y="3124200"/>
            <a:ext cx="2286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7" name="Line 11"/>
          <p:cNvSpPr>
            <a:spLocks noChangeShapeType="1"/>
          </p:cNvSpPr>
          <p:nvPr/>
        </p:nvSpPr>
        <p:spPr bwMode="auto">
          <a:xfrm flipH="1" flipV="1">
            <a:off x="3657600" y="4038600"/>
            <a:ext cx="182880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8" name="Line 12"/>
          <p:cNvSpPr>
            <a:spLocks noChangeShapeType="1"/>
          </p:cNvSpPr>
          <p:nvPr/>
        </p:nvSpPr>
        <p:spPr bwMode="auto">
          <a:xfrm flipH="1" flipV="1">
            <a:off x="2895600" y="3657600"/>
            <a:ext cx="3200400" cy="1295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29" name="Line 13"/>
          <p:cNvSpPr>
            <a:spLocks noChangeShapeType="1"/>
          </p:cNvSpPr>
          <p:nvPr/>
        </p:nvSpPr>
        <p:spPr bwMode="auto">
          <a:xfrm flipH="1" flipV="1">
            <a:off x="3352800" y="2819400"/>
            <a:ext cx="4267200" cy="2133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30" name="Line 14"/>
          <p:cNvSpPr>
            <a:spLocks noChangeShapeType="1"/>
          </p:cNvSpPr>
          <p:nvPr/>
        </p:nvSpPr>
        <p:spPr bwMode="auto">
          <a:xfrm flipH="1">
            <a:off x="3429000" y="2514600"/>
            <a:ext cx="20574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6431" name="Line 15"/>
          <p:cNvSpPr>
            <a:spLocks noChangeShapeType="1"/>
          </p:cNvSpPr>
          <p:nvPr/>
        </p:nvSpPr>
        <p:spPr bwMode="auto">
          <a:xfrm flipH="1">
            <a:off x="2971800" y="2514600"/>
            <a:ext cx="4572000" cy="1447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2046" name="Slide Number Placeholder 1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0E0EE6-9798-452F-BC48-823A7BA2290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5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5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25" grpId="0" animBg="1"/>
      <p:bldP spid="956426" grpId="0" animBg="1"/>
      <p:bldP spid="956427" grpId="0" animBg="1"/>
      <p:bldP spid="956428" grpId="0" animBg="1"/>
      <p:bldP spid="956429" grpId="0" animBg="1"/>
      <p:bldP spid="956430" grpId="0" animBg="1"/>
      <p:bldP spid="9564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smtClean="0"/>
              <a:t>Feedback to clinical care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‘similar’ patient cases:</a:t>
            </a:r>
          </a:p>
          <a:p>
            <a:pPr lvl="1" eaLnBrk="1" hangingPunct="1"/>
            <a:r>
              <a:rPr lang="en-US" smtClean="0"/>
              <a:t>suggestions for prevention, investigation, treatment;</a:t>
            </a:r>
          </a:p>
          <a:p>
            <a:pPr eaLnBrk="1" hangingPunct="1"/>
            <a:r>
              <a:rPr lang="en-US" smtClean="0"/>
              <a:t>‘Outbreak’ detection;</a:t>
            </a:r>
          </a:p>
          <a:p>
            <a:pPr eaLnBrk="1" hangingPunct="1"/>
            <a:r>
              <a:rPr lang="en-US" smtClean="0"/>
              <a:t>Comparing outcomes;</a:t>
            </a:r>
          </a:p>
          <a:p>
            <a:pPr lvl="1" eaLnBrk="1" hangingPunct="1"/>
            <a:r>
              <a:rPr lang="en-US" smtClean="0"/>
              <a:t>related to disorders, providers, treatments, …</a:t>
            </a:r>
          </a:p>
          <a:p>
            <a:pPr eaLnBrk="1" hangingPunct="1"/>
            <a:r>
              <a:rPr lang="en-US" smtClean="0"/>
              <a:t>Links to literature;</a:t>
            </a:r>
          </a:p>
          <a:p>
            <a:pPr eaLnBrk="1" hangingPunct="1"/>
            <a:r>
              <a:rPr lang="en-US" smtClean="0"/>
              <a:t>Clinical trial selection;</a:t>
            </a:r>
          </a:p>
          <a:p>
            <a:pPr eaLnBrk="1" hangingPunct="1"/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The ultimate goal of Healthcare IT</a:t>
            </a:r>
          </a:p>
        </p:txBody>
      </p:sp>
      <p:sp>
        <p:nvSpPr>
          <p:cNvPr id="67587" name="Content Placeholder 5"/>
          <p:cNvSpPr>
            <a:spLocks noGrp="1"/>
          </p:cNvSpPr>
          <p:nvPr>
            <p:ph idx="1"/>
          </p:nvPr>
        </p:nvSpPr>
        <p:spPr>
          <a:xfrm>
            <a:off x="3886200" y="2057400"/>
            <a:ext cx="5029200" cy="1905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200" smtClean="0"/>
              <a:t>Everything collected wherever, whenever and about whomever which is relevant to a medical problem in whomever, whenever and wherever, should be accessible without loss of relevant detail.</a:t>
            </a:r>
          </a:p>
        </p:txBody>
      </p:sp>
      <p:pic>
        <p:nvPicPr>
          <p:cNvPr id="67588" name="Picture 2" descr="http://www.labos.upmc.fr/center-meg/materiel/hospital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588" y="4006850"/>
            <a:ext cx="4933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http://img212.imageshack.us/img212/73/roswellparkcancerinstit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0574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pPr eaLnBrk="1" hangingPunct="1"/>
            <a:r>
              <a:rPr lang="en-US" smtClean="0"/>
              <a:t>ONCHIT’s Legislation and Regulations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Health Information Technology for Economic and Clinical Health (HITECH) Act allows HHS to promote health information technology (HIT) to improve health care quality, safety, and efficiency.</a:t>
            </a:r>
          </a:p>
          <a:p>
            <a:pPr eaLnBrk="1" hangingPunct="1"/>
            <a:r>
              <a:rPr lang="en-US" sz="2400" smtClean="0"/>
              <a:t>Results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z="2200" smtClean="0"/>
              <a:t>Incentive Program for EHRs issued by CMS: Stage I requirements for certified EHR technology in order to qualify for the payments: ‘Meaningful Use’ – 2011-2012;</a:t>
            </a:r>
          </a:p>
          <a:p>
            <a:pPr lvl="1" eaLnBrk="1" hangingPunct="1"/>
            <a:r>
              <a:rPr lang="en-US" sz="2200" smtClean="0"/>
              <a:t>Standards and Certification Criteria for EHRs;</a:t>
            </a:r>
          </a:p>
          <a:p>
            <a:pPr lvl="1" eaLnBrk="1" hangingPunct="1"/>
            <a:r>
              <a:rPr lang="en-US" sz="2200" smtClean="0"/>
              <a:t>Request for Comment - Stage 2 Definition of Meaningful Use in 2013 - 2014.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5943600" y="6443663"/>
            <a:ext cx="320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ONCHIT: http://healthit.hhs.gov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dirty="0" smtClean="0"/>
              <a:t>Unfortunately, there are some </a:t>
            </a:r>
            <a:r>
              <a:rPr lang="en-US" dirty="0" smtClean="0"/>
              <a:t>fallacies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mtClean="0"/>
              <a:t>Crippled idea about ‘</a:t>
            </a:r>
            <a:r>
              <a:rPr lang="en-US" i="1" smtClean="0"/>
              <a:t>problem list of diagnoses</a:t>
            </a:r>
            <a:r>
              <a:rPr lang="en-US" smtClean="0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Crippled idea about ‘</a:t>
            </a:r>
            <a:r>
              <a:rPr lang="en-US" i="1" smtClean="0"/>
              <a:t>problem list of diagnoses</a:t>
            </a:r>
            <a:r>
              <a:rPr lang="en-US" smtClean="0"/>
              <a:t>’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Basis of Problem List: </a:t>
            </a:r>
          </a:p>
          <a:p>
            <a:pPr lvl="1"/>
            <a:r>
              <a:rPr lang="en-US" smtClean="0"/>
              <a:t>Larry Weed’s </a:t>
            </a:r>
            <a:r>
              <a:rPr lang="en-US" i="1" smtClean="0"/>
              <a:t>Problem Oriented Medical Record</a:t>
            </a:r>
          </a:p>
          <a:p>
            <a:pPr lvl="2"/>
            <a:r>
              <a:rPr lang="en-US" sz="2000" i="1" smtClean="0"/>
              <a:t>Each medical record should have a complete list of all the patient's problems, including both clearly established diagnoses </a:t>
            </a:r>
            <a:r>
              <a:rPr lang="en-US" b="1" i="1" smtClean="0"/>
              <a:t>and all other unexplained findings that are not yet clear manifestations of a specific diagnosis</a:t>
            </a:r>
            <a:r>
              <a:rPr lang="en-US" i="1" smtClean="0"/>
              <a:t>.</a:t>
            </a:r>
          </a:p>
          <a:p>
            <a:pPr lvl="2"/>
            <a:r>
              <a:rPr lang="en-US" smtClean="0"/>
              <a:t>Includes</a:t>
            </a:r>
            <a:r>
              <a:rPr lang="en-US" i="1" smtClean="0"/>
              <a:t>: </a:t>
            </a:r>
          </a:p>
          <a:p>
            <a:pPr lvl="3"/>
            <a:r>
              <a:rPr lang="en-US" i="1" smtClean="0"/>
              <a:t>diagnosis			− physical finding</a:t>
            </a:r>
          </a:p>
          <a:p>
            <a:pPr lvl="3"/>
            <a:r>
              <a:rPr lang="en-US" i="1" smtClean="0"/>
              <a:t>lab abnormality		− physiologic finding</a:t>
            </a:r>
          </a:p>
          <a:p>
            <a:pPr lvl="3"/>
            <a:r>
              <a:rPr lang="en-US" i="1" smtClean="0"/>
              <a:t>social issue		− symptom</a:t>
            </a:r>
          </a:p>
          <a:p>
            <a:pPr lvl="3"/>
            <a:r>
              <a:rPr lang="en-US" i="1" smtClean="0"/>
              <a:t>demographic issue</a:t>
            </a:r>
          </a:p>
          <a:p>
            <a:pPr lvl="3"/>
            <a:endParaRPr lang="en-US" i="1" smtClean="0"/>
          </a:p>
          <a:p>
            <a:pPr lvl="2">
              <a:buFontTx/>
              <a:buNone/>
            </a:pPr>
            <a:endParaRPr lang="en-US" i="1" smtClean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048000" y="6553200"/>
            <a:ext cx="609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bg1"/>
                </a:solidFill>
              </a:rPr>
              <a:t>Weed LL. Medical records that guide and teach. N Engl J Med. 1968 Mar 14;278(11):593-600.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Some fallacies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Crippled idea about ‘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problem list of diagnoses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r>
              <a:rPr lang="en-US" dirty="0" smtClean="0"/>
              <a:t>Conflation of </a:t>
            </a:r>
            <a:r>
              <a:rPr lang="en-US" b="1" i="1" u="sng" dirty="0" smtClean="0"/>
              <a:t>diagnosis</a:t>
            </a:r>
            <a:r>
              <a:rPr lang="en-US" dirty="0" smtClean="0"/>
              <a:t> and </a:t>
            </a:r>
            <a:r>
              <a:rPr lang="en-US" b="1" i="1" u="sng" dirty="0" smtClean="0"/>
              <a:t>disease/disorder</a:t>
            </a:r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Times New Roman" pitchFamily="18" charset="0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8686800" cy="647700"/>
          </a:xfrm>
        </p:spPr>
        <p:txBody>
          <a:bodyPr/>
          <a:lstStyle/>
          <a:p>
            <a:r>
              <a:rPr lang="en-US" smtClean="0"/>
              <a:t>Conflation of </a:t>
            </a:r>
            <a:r>
              <a:rPr lang="en-US" i="1" u="sng" smtClean="0"/>
              <a:t>diagnosis</a:t>
            </a:r>
            <a:r>
              <a:rPr lang="en-US" smtClean="0"/>
              <a:t> and </a:t>
            </a:r>
            <a:r>
              <a:rPr lang="en-US" i="1" u="sng" smtClean="0"/>
              <a:t>disease/disorder</a:t>
            </a:r>
            <a:endParaRPr lang="en-US" smtClean="0"/>
          </a:p>
        </p:txBody>
      </p:sp>
      <p:pic>
        <p:nvPicPr>
          <p:cNvPr id="522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4200"/>
            <a:ext cx="4038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124200"/>
            <a:ext cx="2886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13"/>
          <p:cNvSpPr txBox="1">
            <a:spLocks noChangeArrowheads="1"/>
          </p:cNvSpPr>
          <p:nvPr/>
        </p:nvSpPr>
        <p:spPr bwMode="auto">
          <a:xfrm>
            <a:off x="4141788" y="2171700"/>
            <a:ext cx="383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disorder is there</a:t>
            </a:r>
          </a:p>
        </p:txBody>
      </p:sp>
      <p:sp>
        <p:nvSpPr>
          <p:cNvPr id="52230" name="Text Box 14"/>
          <p:cNvSpPr txBox="1">
            <a:spLocks noChangeArrowheads="1"/>
          </p:cNvSpPr>
          <p:nvPr/>
        </p:nvSpPr>
        <p:spPr bwMode="auto">
          <a:xfrm>
            <a:off x="76200" y="21717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diagnosis is here</a:t>
            </a:r>
          </a:p>
        </p:txBody>
      </p:sp>
      <p:sp>
        <p:nvSpPr>
          <p:cNvPr id="52231" name="Line 15"/>
          <p:cNvSpPr>
            <a:spLocks noChangeShapeType="1"/>
          </p:cNvSpPr>
          <p:nvPr/>
        </p:nvSpPr>
        <p:spPr bwMode="auto">
          <a:xfrm>
            <a:off x="800100" y="28194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2" name="Line 16"/>
          <p:cNvSpPr>
            <a:spLocks noChangeShapeType="1"/>
          </p:cNvSpPr>
          <p:nvPr/>
        </p:nvSpPr>
        <p:spPr bwMode="auto">
          <a:xfrm>
            <a:off x="5943600" y="289560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3" name="Right Brace 11"/>
          <p:cNvSpPr>
            <a:spLocks/>
          </p:cNvSpPr>
          <p:nvPr/>
        </p:nvSpPr>
        <p:spPr bwMode="auto">
          <a:xfrm>
            <a:off x="6781800" y="4038600"/>
            <a:ext cx="533400" cy="3048000"/>
          </a:xfrm>
          <a:prstGeom prst="rightBrace">
            <a:avLst>
              <a:gd name="adj1" fmla="val 39656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7523163" y="4648200"/>
            <a:ext cx="1620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disease is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18176</TotalTime>
  <Words>1601</Words>
  <Application>Microsoft Office PowerPoint</Application>
  <PresentationFormat>On-screen Show (4:3)</PresentationFormat>
  <Paragraphs>430</Paragraphs>
  <Slides>36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Times New Roman</vt:lpstr>
      <vt:lpstr>Arial</vt:lpstr>
      <vt:lpstr>Batang</vt:lpstr>
      <vt:lpstr>Verdana</vt:lpstr>
      <vt:lpstr>ＭＳ 明朝</vt:lpstr>
      <vt:lpstr>Wingdings</vt:lpstr>
      <vt:lpstr>Arial Unicode MS</vt:lpstr>
      <vt:lpstr>Wingdings 2</vt:lpstr>
      <vt:lpstr>ＭＳ Ｐゴシック</vt:lpstr>
      <vt:lpstr>Custom Design</vt:lpstr>
      <vt:lpstr>Standaardontwerp</vt:lpstr>
      <vt:lpstr>Microsoft Photo Editor 3.0-foto</vt:lpstr>
      <vt:lpstr>  Improving Structured Electronic Health Record Data for Secondary Research.   December 12, 2011 University at Buffalo, South Campus</vt:lpstr>
      <vt:lpstr>Goals and problems of Healthcare IT in general and Electronic Healthcare Records in particular</vt:lpstr>
      <vt:lpstr>Slide 3</vt:lpstr>
      <vt:lpstr>The ultimate goal of Healthcare IT</vt:lpstr>
      <vt:lpstr>ONCHIT’s Legislation and Regulations</vt:lpstr>
      <vt:lpstr>Unfortunately, there are some fallacies</vt:lpstr>
      <vt:lpstr>Crippled idea about ‘problem list of diagnoses’</vt:lpstr>
      <vt:lpstr>Some fallacies</vt:lpstr>
      <vt:lpstr>Conflation of diagnosis and disease/disorder</vt:lpstr>
      <vt:lpstr>Some fallacies</vt:lpstr>
      <vt:lpstr>EHR Information Models (simplified)</vt:lpstr>
      <vt:lpstr>Some fallacies</vt:lpstr>
      <vt:lpstr>Using generic representations for specific entities is inadequate</vt:lpstr>
      <vt:lpstr>Some fallacies</vt:lpstr>
      <vt:lpstr>Slide 15</vt:lpstr>
      <vt:lpstr>Is there a solution?</vt:lpstr>
      <vt:lpstr>Slide 17</vt:lpstr>
      <vt:lpstr>Slide 18</vt:lpstr>
      <vt:lpstr>A crucial distinction: data and what they are about</vt:lpstr>
      <vt:lpstr>A non-trivial relation</vt:lpstr>
      <vt:lpstr>Some key questions</vt:lpstr>
      <vt:lpstr>The problem in a nutshell</vt:lpstr>
      <vt:lpstr>‘Ontology’</vt:lpstr>
      <vt:lpstr>‘Ontology’</vt:lpstr>
      <vt:lpstr>Ontology as it should be done</vt:lpstr>
      <vt:lpstr>For example: Ontology of General Medical Science</vt:lpstr>
      <vt:lpstr>Disease course</vt:lpstr>
      <vt:lpstr>Diagnosis</vt:lpstr>
      <vt:lpstr>Fundamental goals of ‘our’ Referent Tracking</vt:lpstr>
      <vt:lpstr>Method: numbers instead of words</vt:lpstr>
      <vt:lpstr>Codes for ‘types’ AND identifiers for instances</vt:lpstr>
      <vt:lpstr>Relevance: the way RT-compatible EHRs ought to interact with representations of generic portions of reality</vt:lpstr>
      <vt:lpstr>An example: the standard approach in data analysis</vt:lpstr>
      <vt:lpstr>The Referent Tracking approach (1)</vt:lpstr>
      <vt:lpstr>The Referent Tracking approach (2)</vt:lpstr>
      <vt:lpstr>Feedback to clinical care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847</cp:revision>
  <dcterms:created xsi:type="dcterms:W3CDTF">1601-01-01T00:00:00Z</dcterms:created>
  <dcterms:modified xsi:type="dcterms:W3CDTF">2011-11-30T22:17:46Z</dcterms:modified>
</cp:coreProperties>
</file>